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364" r:id="rId2"/>
    <p:sldId id="365" r:id="rId3"/>
    <p:sldId id="366" r:id="rId4"/>
    <p:sldId id="287" r:id="rId5"/>
    <p:sldId id="288" r:id="rId6"/>
    <p:sldId id="289" r:id="rId7"/>
    <p:sldId id="290" r:id="rId8"/>
    <p:sldId id="367"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400" r:id="rId43"/>
    <p:sldId id="401" r:id="rId44"/>
    <p:sldId id="369" r:id="rId45"/>
    <p:sldId id="371" r:id="rId46"/>
    <p:sldId id="372" r:id="rId47"/>
    <p:sldId id="373" r:id="rId48"/>
    <p:sldId id="375" r:id="rId49"/>
    <p:sldId id="376" r:id="rId50"/>
    <p:sldId id="377" r:id="rId51"/>
    <p:sldId id="378" r:id="rId52"/>
    <p:sldId id="379" r:id="rId53"/>
    <p:sldId id="380" r:id="rId54"/>
    <p:sldId id="381" r:id="rId55"/>
    <p:sldId id="382" r:id="rId56"/>
    <p:sldId id="383" r:id="rId57"/>
    <p:sldId id="384" r:id="rId58"/>
    <p:sldId id="385" r:id="rId59"/>
    <p:sldId id="386" r:id="rId60"/>
    <p:sldId id="387" r:id="rId61"/>
    <p:sldId id="388" r:id="rId62"/>
    <p:sldId id="389" r:id="rId63"/>
    <p:sldId id="390" r:id="rId64"/>
    <p:sldId id="391" r:id="rId65"/>
    <p:sldId id="392" r:id="rId66"/>
    <p:sldId id="393" r:id="rId67"/>
    <p:sldId id="394" r:id="rId68"/>
    <p:sldId id="395" r:id="rId69"/>
    <p:sldId id="396" r:id="rId70"/>
    <p:sldId id="397" r:id="rId71"/>
    <p:sldId id="398" r:id="rId72"/>
    <p:sldId id="399" r:id="rId73"/>
  </p:sldIdLst>
  <p:sldSz cx="9144000" cy="9144000"/>
  <p:notesSz cx="9144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51" d="100"/>
          <a:sy n="51" d="100"/>
        </p:scale>
        <p:origin x="-1926" y="-90"/>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457200"/>
          </a:xfrm>
          <a:prstGeom prst="rect">
            <a:avLst/>
          </a:prstGeom>
        </p:spPr>
        <p:txBody>
          <a:bodyPr vert="horz" lIns="91440" tIns="45720" rIns="91440" bIns="45720" rtlCol="0"/>
          <a:lstStyle>
            <a:lvl1pPr algn="r">
              <a:defRPr sz="1200"/>
            </a:lvl1pPr>
          </a:lstStyle>
          <a:p>
            <a:fld id="{19E384AE-5E6F-4F39-B9C0-4A8A1E10BBA9}" type="datetimeFigureOut">
              <a:rPr lang="en-US" smtClean="0"/>
              <a:pPr/>
              <a:t>9/17/2022</a:t>
            </a:fld>
            <a:endParaRPr lang="en-IN"/>
          </a:p>
        </p:txBody>
      </p:sp>
      <p:sp>
        <p:nvSpPr>
          <p:cNvPr id="4" name="Slide Image Placeholder 3"/>
          <p:cNvSpPr>
            <a:spLocks noGrp="1" noRot="1" noChangeAspect="1"/>
          </p:cNvSpPr>
          <p:nvPr>
            <p:ph type="sldImg" idx="2"/>
          </p:nvPr>
        </p:nvSpPr>
        <p:spPr>
          <a:xfrm>
            <a:off x="2857500" y="685800"/>
            <a:ext cx="3429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4343400"/>
            <a:ext cx="7315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39624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8685213"/>
            <a:ext cx="3962400" cy="457200"/>
          </a:xfrm>
          <a:prstGeom prst="rect">
            <a:avLst/>
          </a:prstGeom>
        </p:spPr>
        <p:txBody>
          <a:bodyPr vert="horz" lIns="91440" tIns="45720" rIns="91440" bIns="45720" rtlCol="0" anchor="b"/>
          <a:lstStyle>
            <a:lvl1pPr algn="r">
              <a:defRPr sz="1200"/>
            </a:lvl1pPr>
          </a:lstStyle>
          <a:p>
            <a:fld id="{7EFA8B47-2DDB-4D19-BC39-0D9E381DDF50}"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2834640"/>
            <a:ext cx="5829300" cy="192024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120640"/>
            <a:ext cx="48006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565F6C"/>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565F6C"/>
                </a:solidFill>
                <a:latin typeface="Cambria"/>
                <a:cs typeface="Cambria"/>
              </a:defRPr>
            </a:lvl1pPr>
          </a:lstStyle>
          <a:p>
            <a:endParaRPr/>
          </a:p>
        </p:txBody>
      </p:sp>
      <p:sp>
        <p:nvSpPr>
          <p:cNvPr id="3" name="Holder 3"/>
          <p:cNvSpPr>
            <a:spLocks noGrp="1"/>
          </p:cNvSpPr>
          <p:nvPr>
            <p:ph sz="half" idx="2"/>
          </p:nvPr>
        </p:nvSpPr>
        <p:spPr>
          <a:xfrm>
            <a:off x="342900" y="2103120"/>
            <a:ext cx="298323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103120"/>
            <a:ext cx="298323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9/17/2022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565F6C"/>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9/17/2022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2444" y="896111"/>
            <a:ext cx="5833110" cy="482600"/>
          </a:xfrm>
          <a:prstGeom prst="rect">
            <a:avLst/>
          </a:prstGeom>
        </p:spPr>
        <p:txBody>
          <a:bodyPr wrap="square" lIns="0" tIns="0" rIns="0" bIns="0">
            <a:spAutoFit/>
          </a:bodyPr>
          <a:lstStyle>
            <a:lvl1pPr>
              <a:defRPr sz="2400" b="0" i="0">
                <a:solidFill>
                  <a:srgbClr val="565F6C"/>
                </a:solidFill>
                <a:latin typeface="Cambria"/>
                <a:cs typeface="Cambria"/>
              </a:defRPr>
            </a:lvl1pPr>
          </a:lstStyle>
          <a:p>
            <a:endParaRPr/>
          </a:p>
        </p:txBody>
      </p:sp>
      <p:sp>
        <p:nvSpPr>
          <p:cNvPr id="3" name="Holder 3"/>
          <p:cNvSpPr>
            <a:spLocks noGrp="1"/>
          </p:cNvSpPr>
          <p:nvPr>
            <p:ph type="body" idx="1"/>
          </p:nvPr>
        </p:nvSpPr>
        <p:spPr>
          <a:xfrm>
            <a:off x="535940" y="1551940"/>
            <a:ext cx="5786119" cy="37141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331720" y="8503920"/>
            <a:ext cx="219456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2900" y="8503920"/>
            <a:ext cx="157734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9/17/2022</a:t>
            </a:fld>
            <a:endParaRPr lang="en-US"/>
          </a:p>
        </p:txBody>
      </p:sp>
      <p:sp>
        <p:nvSpPr>
          <p:cNvPr id="6" name="Holder 6"/>
          <p:cNvSpPr>
            <a:spLocks noGrp="1"/>
          </p:cNvSpPr>
          <p:nvPr>
            <p:ph type="sldNum" sz="quarter" idx="7"/>
          </p:nvPr>
        </p:nvSpPr>
        <p:spPr>
          <a:xfrm>
            <a:off x="4937760" y="8503920"/>
            <a:ext cx="157734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0"/>
            <a:ext cx="445134" cy="6858000"/>
          </a:xfrm>
          <a:custGeom>
            <a:avLst/>
            <a:gdLst/>
            <a:ahLst/>
            <a:cxnLst/>
            <a:rect l="l" t="t" r="r" b="b"/>
            <a:pathLst>
              <a:path w="445134" h="6858000">
                <a:moveTo>
                  <a:pt x="0" y="6858000"/>
                </a:moveTo>
                <a:lnTo>
                  <a:pt x="444536" y="6858000"/>
                </a:lnTo>
                <a:lnTo>
                  <a:pt x="444536"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3" name="object 3"/>
          <p:cNvSpPr/>
          <p:nvPr/>
        </p:nvSpPr>
        <p:spPr>
          <a:xfrm>
            <a:off x="882686" y="0"/>
            <a:ext cx="3175" cy="6858000"/>
          </a:xfrm>
          <a:custGeom>
            <a:avLst/>
            <a:gdLst/>
            <a:ahLst/>
            <a:cxnLst/>
            <a:rect l="l" t="t" r="r" b="b"/>
            <a:pathLst>
              <a:path w="3175" h="6858000">
                <a:moveTo>
                  <a:pt x="0" y="6858000"/>
                </a:moveTo>
                <a:lnTo>
                  <a:pt x="3138" y="6858000"/>
                </a:lnTo>
                <a:lnTo>
                  <a:pt x="3138"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4" name="object 4"/>
          <p:cNvSpPr/>
          <p:nvPr/>
        </p:nvSpPr>
        <p:spPr>
          <a:xfrm>
            <a:off x="942975" y="0"/>
            <a:ext cx="48260" cy="6858000"/>
          </a:xfrm>
          <a:custGeom>
            <a:avLst/>
            <a:gdLst/>
            <a:ahLst/>
            <a:cxnLst/>
            <a:rect l="l" t="t" r="r" b="b"/>
            <a:pathLst>
              <a:path w="48259" h="6858000">
                <a:moveTo>
                  <a:pt x="0" y="6858000"/>
                </a:moveTo>
                <a:lnTo>
                  <a:pt x="47637" y="6858000"/>
                </a:lnTo>
                <a:lnTo>
                  <a:pt x="47637"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5" name="object 5"/>
          <p:cNvSpPr/>
          <p:nvPr/>
        </p:nvSpPr>
        <p:spPr>
          <a:xfrm>
            <a:off x="276326" y="0"/>
            <a:ext cx="104775" cy="6858000"/>
          </a:xfrm>
          <a:custGeom>
            <a:avLst/>
            <a:gdLst/>
            <a:ahLst/>
            <a:cxnLst/>
            <a:rect l="l" t="t" r="r" b="b"/>
            <a:pathLst>
              <a:path w="104775" h="6858000">
                <a:moveTo>
                  <a:pt x="104660" y="0"/>
                </a:moveTo>
                <a:lnTo>
                  <a:pt x="0" y="0"/>
                </a:lnTo>
                <a:lnTo>
                  <a:pt x="0" y="6858000"/>
                </a:lnTo>
                <a:lnTo>
                  <a:pt x="104660" y="6858000"/>
                </a:lnTo>
                <a:lnTo>
                  <a:pt x="104660" y="0"/>
                </a:lnTo>
                <a:close/>
              </a:path>
            </a:pathLst>
          </a:custGeom>
          <a:solidFill>
            <a:srgbClr val="FFD9CE">
              <a:alpha val="36077"/>
            </a:srgbClr>
          </a:solidFill>
        </p:spPr>
        <p:txBody>
          <a:bodyPr wrap="square" lIns="0" tIns="0" rIns="0" bIns="0" rtlCol="0"/>
          <a:lstStyle/>
          <a:p>
            <a:endParaRPr/>
          </a:p>
        </p:txBody>
      </p:sp>
      <p:grpSp>
        <p:nvGrpSpPr>
          <p:cNvPr id="6" name="object 6"/>
          <p:cNvGrpSpPr/>
          <p:nvPr/>
        </p:nvGrpSpPr>
        <p:grpSpPr>
          <a:xfrm>
            <a:off x="990600" y="0"/>
            <a:ext cx="381000" cy="6858000"/>
            <a:chOff x="990600" y="0"/>
            <a:chExt cx="381000" cy="6858000"/>
          </a:xfrm>
        </p:grpSpPr>
        <p:sp>
          <p:nvSpPr>
            <p:cNvPr id="7" name="object 7"/>
            <p:cNvSpPr/>
            <p:nvPr/>
          </p:nvSpPr>
          <p:spPr>
            <a:xfrm>
              <a:off x="990600" y="0"/>
              <a:ext cx="182245" cy="6858000"/>
            </a:xfrm>
            <a:custGeom>
              <a:avLst/>
              <a:gdLst/>
              <a:ahLst/>
              <a:cxnLst/>
              <a:rect l="l" t="t" r="r" b="b"/>
              <a:pathLst>
                <a:path w="182244" h="6858000">
                  <a:moveTo>
                    <a:pt x="181863" y="0"/>
                  </a:moveTo>
                  <a:lnTo>
                    <a:pt x="0" y="0"/>
                  </a:lnTo>
                  <a:lnTo>
                    <a:pt x="0" y="6858000"/>
                  </a:lnTo>
                  <a:lnTo>
                    <a:pt x="181863" y="6858000"/>
                  </a:lnTo>
                  <a:lnTo>
                    <a:pt x="181863" y="0"/>
                  </a:lnTo>
                  <a:close/>
                </a:path>
              </a:pathLst>
            </a:custGeom>
            <a:solidFill>
              <a:srgbClr val="FFD9CE">
                <a:alpha val="70195"/>
              </a:srgbClr>
            </a:solidFill>
          </p:spPr>
          <p:txBody>
            <a:bodyPr wrap="square" lIns="0" tIns="0" rIns="0" bIns="0" rtlCol="0"/>
            <a:lstStyle/>
            <a:p>
              <a:endParaRPr/>
            </a:p>
          </p:txBody>
        </p:sp>
        <p:sp>
          <p:nvSpPr>
            <p:cNvPr id="8" name="object 8"/>
            <p:cNvSpPr/>
            <p:nvPr/>
          </p:nvSpPr>
          <p:spPr>
            <a:xfrm>
              <a:off x="1141323" y="0"/>
              <a:ext cx="230504" cy="6858000"/>
            </a:xfrm>
            <a:custGeom>
              <a:avLst/>
              <a:gdLst/>
              <a:ahLst/>
              <a:cxnLst/>
              <a:rect l="l" t="t" r="r" b="b"/>
              <a:pathLst>
                <a:path w="230505" h="6858000">
                  <a:moveTo>
                    <a:pt x="230276" y="0"/>
                  </a:moveTo>
                  <a:lnTo>
                    <a:pt x="0" y="0"/>
                  </a:lnTo>
                  <a:lnTo>
                    <a:pt x="0" y="6858000"/>
                  </a:lnTo>
                  <a:lnTo>
                    <a:pt x="230276" y="6858000"/>
                  </a:lnTo>
                  <a:lnTo>
                    <a:pt x="230276" y="0"/>
                  </a:lnTo>
                  <a:close/>
                </a:path>
              </a:pathLst>
            </a:custGeom>
            <a:solidFill>
              <a:srgbClr val="FFEDE8">
                <a:alpha val="70979"/>
              </a:srgbClr>
            </a:solidFill>
          </p:spPr>
          <p:txBody>
            <a:bodyPr wrap="square" lIns="0" tIns="0" rIns="0" bIns="0" rtlCol="0"/>
            <a:lstStyle/>
            <a:p>
              <a:endParaRPr/>
            </a:p>
          </p:txBody>
        </p:sp>
      </p:grpSp>
      <p:sp>
        <p:nvSpPr>
          <p:cNvPr id="9" name="object 9"/>
          <p:cNvSpPr/>
          <p:nvPr/>
        </p:nvSpPr>
        <p:spPr>
          <a:xfrm>
            <a:off x="106343"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nvGrpSpPr>
          <p:cNvPr id="10" name="object 10"/>
          <p:cNvGrpSpPr/>
          <p:nvPr/>
        </p:nvGrpSpPr>
        <p:grpSpPr>
          <a:xfrm>
            <a:off x="825536" y="0"/>
            <a:ext cx="117475" cy="6858000"/>
            <a:chOff x="825536" y="0"/>
            <a:chExt cx="117475" cy="6858000"/>
          </a:xfrm>
        </p:grpSpPr>
        <p:sp>
          <p:nvSpPr>
            <p:cNvPr id="11" name="object 11"/>
            <p:cNvSpPr/>
            <p:nvPr/>
          </p:nvSpPr>
          <p:spPr>
            <a:xfrm>
              <a:off x="914399" y="0"/>
              <a:ext cx="0" cy="6858000"/>
            </a:xfrm>
            <a:custGeom>
              <a:avLst/>
              <a:gdLst/>
              <a:ahLst/>
              <a:cxnLst/>
              <a:rect l="l" t="t" r="r" b="b"/>
              <a:pathLst>
                <a:path h="6858000">
                  <a:moveTo>
                    <a:pt x="0" y="0"/>
                  </a:moveTo>
                  <a:lnTo>
                    <a:pt x="0" y="6858000"/>
                  </a:lnTo>
                </a:path>
              </a:pathLst>
            </a:custGeom>
            <a:ln w="57150">
              <a:solidFill>
                <a:srgbClr val="FFEDE8"/>
              </a:solidFill>
            </a:ln>
          </p:spPr>
          <p:txBody>
            <a:bodyPr wrap="square" lIns="0" tIns="0" rIns="0" bIns="0" rtlCol="0"/>
            <a:lstStyle/>
            <a:p>
              <a:endParaRPr/>
            </a:p>
          </p:txBody>
        </p:sp>
        <p:sp>
          <p:nvSpPr>
            <p:cNvPr id="12" name="object 12"/>
            <p:cNvSpPr/>
            <p:nvPr/>
          </p:nvSpPr>
          <p:spPr>
            <a:xfrm>
              <a:off x="854111"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sp>
        <p:nvSpPr>
          <p:cNvPr id="13" name="object 13"/>
          <p:cNvSpPr/>
          <p:nvPr/>
        </p:nvSpPr>
        <p:spPr>
          <a:xfrm>
            <a:off x="1726639" y="0"/>
            <a:ext cx="0" cy="6858000"/>
          </a:xfrm>
          <a:custGeom>
            <a:avLst/>
            <a:gdLst/>
            <a:ahLst/>
            <a:cxnLst/>
            <a:rect l="l" t="t" r="r" b="b"/>
            <a:pathLst>
              <a:path h="6858000">
                <a:moveTo>
                  <a:pt x="0" y="0"/>
                </a:moveTo>
                <a:lnTo>
                  <a:pt x="0" y="6858000"/>
                </a:lnTo>
              </a:path>
            </a:pathLst>
          </a:custGeom>
          <a:ln w="28575">
            <a:solidFill>
              <a:srgbClr val="FEC3AE"/>
            </a:solidFill>
          </a:ln>
        </p:spPr>
        <p:txBody>
          <a:bodyPr wrap="square" lIns="0" tIns="0" rIns="0" bIns="0" rtlCol="0"/>
          <a:lstStyle/>
          <a:p>
            <a:endParaRPr/>
          </a:p>
        </p:txBody>
      </p:sp>
      <p:sp>
        <p:nvSpPr>
          <p:cNvPr id="14" name="object 14"/>
          <p:cNvSpPr/>
          <p:nvPr/>
        </p:nvSpPr>
        <p:spPr>
          <a:xfrm>
            <a:off x="1066800" y="0"/>
            <a:ext cx="0" cy="6858000"/>
          </a:xfrm>
          <a:custGeom>
            <a:avLst/>
            <a:gdLst/>
            <a:ahLst/>
            <a:cxnLst/>
            <a:rect l="l" t="t" r="r" b="b"/>
            <a:pathLst>
              <a:path h="6858000">
                <a:moveTo>
                  <a:pt x="0" y="0"/>
                </a:moveTo>
                <a:lnTo>
                  <a:pt x="0" y="6858000"/>
                </a:lnTo>
              </a:path>
            </a:pathLst>
          </a:custGeom>
          <a:ln w="9525">
            <a:solidFill>
              <a:srgbClr val="FEC3AE"/>
            </a:solidFill>
          </a:ln>
        </p:spPr>
        <p:txBody>
          <a:bodyPr wrap="square" lIns="0" tIns="0" rIns="0" bIns="0" rtlCol="0"/>
          <a:lstStyle/>
          <a:p>
            <a:endParaRPr/>
          </a:p>
        </p:txBody>
      </p:sp>
      <p:sp>
        <p:nvSpPr>
          <p:cNvPr id="15" name="object 15"/>
          <p:cNvSpPr/>
          <p:nvPr/>
        </p:nvSpPr>
        <p:spPr>
          <a:xfrm>
            <a:off x="9085288" y="0"/>
            <a:ext cx="57150" cy="6858000"/>
          </a:xfrm>
          <a:custGeom>
            <a:avLst/>
            <a:gdLst/>
            <a:ahLst/>
            <a:cxnLst/>
            <a:rect l="l" t="t" r="r" b="b"/>
            <a:pathLst>
              <a:path w="57150" h="6858000">
                <a:moveTo>
                  <a:pt x="11417" y="0"/>
                </a:moveTo>
                <a:lnTo>
                  <a:pt x="0" y="0"/>
                </a:lnTo>
                <a:lnTo>
                  <a:pt x="0" y="6858000"/>
                </a:lnTo>
                <a:lnTo>
                  <a:pt x="11417" y="6858000"/>
                </a:lnTo>
                <a:lnTo>
                  <a:pt x="11417" y="0"/>
                </a:lnTo>
                <a:close/>
              </a:path>
              <a:path w="57150" h="6858000">
                <a:moveTo>
                  <a:pt x="57150" y="0"/>
                </a:moveTo>
                <a:lnTo>
                  <a:pt x="22860" y="0"/>
                </a:lnTo>
                <a:lnTo>
                  <a:pt x="22860" y="6858000"/>
                </a:lnTo>
                <a:lnTo>
                  <a:pt x="57150" y="6858000"/>
                </a:lnTo>
                <a:lnTo>
                  <a:pt x="57150" y="0"/>
                </a:lnTo>
                <a:close/>
              </a:path>
            </a:pathLst>
          </a:custGeom>
          <a:solidFill>
            <a:srgbClr val="FEC3AE"/>
          </a:solidFill>
        </p:spPr>
        <p:txBody>
          <a:bodyPr wrap="square" lIns="0" tIns="0" rIns="0" bIns="0" rtlCol="0"/>
          <a:lstStyle/>
          <a:p>
            <a:endParaRPr/>
          </a:p>
        </p:txBody>
      </p:sp>
      <p:grpSp>
        <p:nvGrpSpPr>
          <p:cNvPr id="16" name="object 16"/>
          <p:cNvGrpSpPr/>
          <p:nvPr/>
        </p:nvGrpSpPr>
        <p:grpSpPr>
          <a:xfrm>
            <a:off x="609600" y="0"/>
            <a:ext cx="1661160" cy="6858000"/>
            <a:chOff x="609600" y="0"/>
            <a:chExt cx="1661160" cy="6858000"/>
          </a:xfrm>
        </p:grpSpPr>
        <p:sp>
          <p:nvSpPr>
            <p:cNvPr id="17" name="object 17"/>
            <p:cNvSpPr/>
            <p:nvPr/>
          </p:nvSpPr>
          <p:spPr>
            <a:xfrm>
              <a:off x="1219200" y="0"/>
              <a:ext cx="76200" cy="6858000"/>
            </a:xfrm>
            <a:custGeom>
              <a:avLst/>
              <a:gdLst/>
              <a:ahLst/>
              <a:cxnLst/>
              <a:rect l="l" t="t" r="r" b="b"/>
              <a:pathLst>
                <a:path w="76200" h="6858000">
                  <a:moveTo>
                    <a:pt x="76187" y="0"/>
                  </a:moveTo>
                  <a:lnTo>
                    <a:pt x="0" y="0"/>
                  </a:lnTo>
                  <a:lnTo>
                    <a:pt x="0" y="6858000"/>
                  </a:lnTo>
                  <a:lnTo>
                    <a:pt x="76187" y="6858000"/>
                  </a:lnTo>
                  <a:lnTo>
                    <a:pt x="76187" y="0"/>
                  </a:lnTo>
                  <a:close/>
                </a:path>
              </a:pathLst>
            </a:custGeom>
            <a:solidFill>
              <a:srgbClr val="FEC3AE">
                <a:alpha val="50979"/>
              </a:srgbClr>
            </a:solidFill>
          </p:spPr>
          <p:txBody>
            <a:bodyPr wrap="square" lIns="0" tIns="0" rIns="0" bIns="0" rtlCol="0"/>
            <a:lstStyle/>
            <a:p>
              <a:endParaRPr/>
            </a:p>
          </p:txBody>
        </p:sp>
        <p:sp>
          <p:nvSpPr>
            <p:cNvPr id="18" name="object 18"/>
            <p:cNvSpPr/>
            <p:nvPr/>
          </p:nvSpPr>
          <p:spPr>
            <a:xfrm>
              <a:off x="609600" y="3429000"/>
              <a:ext cx="1341755" cy="2079625"/>
            </a:xfrm>
            <a:custGeom>
              <a:avLst/>
              <a:gdLst/>
              <a:ahLst/>
              <a:cxnLst/>
              <a:rect l="l" t="t" r="r" b="b"/>
              <a:pathLst>
                <a:path w="1341755" h="2079625">
                  <a:moveTo>
                    <a:pt x="1295400" y="647700"/>
                  </a:moveTo>
                  <a:lnTo>
                    <a:pt x="1293622" y="599363"/>
                  </a:lnTo>
                  <a:lnTo>
                    <a:pt x="1288376" y="551992"/>
                  </a:lnTo>
                  <a:lnTo>
                    <a:pt x="1279779" y="505714"/>
                  </a:lnTo>
                  <a:lnTo>
                    <a:pt x="1267968" y="460641"/>
                  </a:lnTo>
                  <a:lnTo>
                    <a:pt x="1253070" y="416915"/>
                  </a:lnTo>
                  <a:lnTo>
                    <a:pt x="1235202" y="374650"/>
                  </a:lnTo>
                  <a:lnTo>
                    <a:pt x="1214475" y="333984"/>
                  </a:lnTo>
                  <a:lnTo>
                    <a:pt x="1191044" y="295021"/>
                  </a:lnTo>
                  <a:lnTo>
                    <a:pt x="1165021" y="257911"/>
                  </a:lnTo>
                  <a:lnTo>
                    <a:pt x="1136523" y="222770"/>
                  </a:lnTo>
                  <a:lnTo>
                    <a:pt x="1105687" y="189712"/>
                  </a:lnTo>
                  <a:lnTo>
                    <a:pt x="1072629" y="158877"/>
                  </a:lnTo>
                  <a:lnTo>
                    <a:pt x="1037488" y="130378"/>
                  </a:lnTo>
                  <a:lnTo>
                    <a:pt x="1000379" y="104355"/>
                  </a:lnTo>
                  <a:lnTo>
                    <a:pt x="961415" y="80924"/>
                  </a:lnTo>
                  <a:lnTo>
                    <a:pt x="920750" y="60198"/>
                  </a:lnTo>
                  <a:lnTo>
                    <a:pt x="878484" y="42329"/>
                  </a:lnTo>
                  <a:lnTo>
                    <a:pt x="834758" y="27432"/>
                  </a:lnTo>
                  <a:lnTo>
                    <a:pt x="789686" y="15621"/>
                  </a:lnTo>
                  <a:lnTo>
                    <a:pt x="743407" y="7023"/>
                  </a:lnTo>
                  <a:lnTo>
                    <a:pt x="696036" y="1778"/>
                  </a:lnTo>
                  <a:lnTo>
                    <a:pt x="647700" y="0"/>
                  </a:lnTo>
                  <a:lnTo>
                    <a:pt x="599351" y="1778"/>
                  </a:lnTo>
                  <a:lnTo>
                    <a:pt x="551980" y="7023"/>
                  </a:lnTo>
                  <a:lnTo>
                    <a:pt x="505701" y="15621"/>
                  </a:lnTo>
                  <a:lnTo>
                    <a:pt x="460629" y="27432"/>
                  </a:lnTo>
                  <a:lnTo>
                    <a:pt x="416902" y="42329"/>
                  </a:lnTo>
                  <a:lnTo>
                    <a:pt x="374637" y="60198"/>
                  </a:lnTo>
                  <a:lnTo>
                    <a:pt x="333971" y="80924"/>
                  </a:lnTo>
                  <a:lnTo>
                    <a:pt x="295008" y="104355"/>
                  </a:lnTo>
                  <a:lnTo>
                    <a:pt x="257898" y="130378"/>
                  </a:lnTo>
                  <a:lnTo>
                    <a:pt x="222758" y="158877"/>
                  </a:lnTo>
                  <a:lnTo>
                    <a:pt x="189699" y="189712"/>
                  </a:lnTo>
                  <a:lnTo>
                    <a:pt x="158864" y="222770"/>
                  </a:lnTo>
                  <a:lnTo>
                    <a:pt x="130365" y="257911"/>
                  </a:lnTo>
                  <a:lnTo>
                    <a:pt x="104343" y="295021"/>
                  </a:lnTo>
                  <a:lnTo>
                    <a:pt x="80911" y="333984"/>
                  </a:lnTo>
                  <a:lnTo>
                    <a:pt x="60185" y="374650"/>
                  </a:lnTo>
                  <a:lnTo>
                    <a:pt x="42316" y="416915"/>
                  </a:lnTo>
                  <a:lnTo>
                    <a:pt x="27419" y="460641"/>
                  </a:lnTo>
                  <a:lnTo>
                    <a:pt x="15608" y="505714"/>
                  </a:lnTo>
                  <a:lnTo>
                    <a:pt x="7010" y="551992"/>
                  </a:lnTo>
                  <a:lnTo>
                    <a:pt x="1765" y="599363"/>
                  </a:lnTo>
                  <a:lnTo>
                    <a:pt x="0" y="647700"/>
                  </a:lnTo>
                  <a:lnTo>
                    <a:pt x="1765" y="696048"/>
                  </a:lnTo>
                  <a:lnTo>
                    <a:pt x="7010" y="743419"/>
                  </a:lnTo>
                  <a:lnTo>
                    <a:pt x="15608" y="789698"/>
                  </a:lnTo>
                  <a:lnTo>
                    <a:pt x="27419" y="834771"/>
                  </a:lnTo>
                  <a:lnTo>
                    <a:pt x="42316" y="878497"/>
                  </a:lnTo>
                  <a:lnTo>
                    <a:pt x="60185" y="920762"/>
                  </a:lnTo>
                  <a:lnTo>
                    <a:pt x="80911" y="961428"/>
                  </a:lnTo>
                  <a:lnTo>
                    <a:pt x="104343" y="1000391"/>
                  </a:lnTo>
                  <a:lnTo>
                    <a:pt x="130365" y="1037501"/>
                  </a:lnTo>
                  <a:lnTo>
                    <a:pt x="158864" y="1072642"/>
                  </a:lnTo>
                  <a:lnTo>
                    <a:pt x="189699" y="1105700"/>
                  </a:lnTo>
                  <a:lnTo>
                    <a:pt x="222758" y="1136535"/>
                  </a:lnTo>
                  <a:lnTo>
                    <a:pt x="257898" y="1165034"/>
                  </a:lnTo>
                  <a:lnTo>
                    <a:pt x="295008" y="1191056"/>
                  </a:lnTo>
                  <a:lnTo>
                    <a:pt x="333971" y="1214488"/>
                  </a:lnTo>
                  <a:lnTo>
                    <a:pt x="374637" y="1235214"/>
                  </a:lnTo>
                  <a:lnTo>
                    <a:pt x="416902" y="1253083"/>
                  </a:lnTo>
                  <a:lnTo>
                    <a:pt x="460629" y="1267980"/>
                  </a:lnTo>
                  <a:lnTo>
                    <a:pt x="505701" y="1279791"/>
                  </a:lnTo>
                  <a:lnTo>
                    <a:pt x="551980" y="1288389"/>
                  </a:lnTo>
                  <a:lnTo>
                    <a:pt x="599351" y="1293634"/>
                  </a:lnTo>
                  <a:lnTo>
                    <a:pt x="647700" y="1295400"/>
                  </a:lnTo>
                  <a:lnTo>
                    <a:pt x="696036" y="1293634"/>
                  </a:lnTo>
                  <a:lnTo>
                    <a:pt x="743407" y="1288389"/>
                  </a:lnTo>
                  <a:lnTo>
                    <a:pt x="789686" y="1279791"/>
                  </a:lnTo>
                  <a:lnTo>
                    <a:pt x="834758" y="1267980"/>
                  </a:lnTo>
                  <a:lnTo>
                    <a:pt x="878484" y="1253083"/>
                  </a:lnTo>
                  <a:lnTo>
                    <a:pt x="920750" y="1235214"/>
                  </a:lnTo>
                  <a:lnTo>
                    <a:pt x="961415" y="1214488"/>
                  </a:lnTo>
                  <a:lnTo>
                    <a:pt x="1000379" y="1191056"/>
                  </a:lnTo>
                  <a:lnTo>
                    <a:pt x="1037488" y="1165034"/>
                  </a:lnTo>
                  <a:lnTo>
                    <a:pt x="1072629" y="1136535"/>
                  </a:lnTo>
                  <a:lnTo>
                    <a:pt x="1105687" y="1105700"/>
                  </a:lnTo>
                  <a:lnTo>
                    <a:pt x="1136523" y="1072642"/>
                  </a:lnTo>
                  <a:lnTo>
                    <a:pt x="1165021" y="1037501"/>
                  </a:lnTo>
                  <a:lnTo>
                    <a:pt x="1191044" y="1000391"/>
                  </a:lnTo>
                  <a:lnTo>
                    <a:pt x="1214475" y="961428"/>
                  </a:lnTo>
                  <a:lnTo>
                    <a:pt x="1235202" y="920762"/>
                  </a:lnTo>
                  <a:lnTo>
                    <a:pt x="1253070" y="878497"/>
                  </a:lnTo>
                  <a:lnTo>
                    <a:pt x="1267968" y="834771"/>
                  </a:lnTo>
                  <a:lnTo>
                    <a:pt x="1279779" y="789698"/>
                  </a:lnTo>
                  <a:lnTo>
                    <a:pt x="1288376" y="743419"/>
                  </a:lnTo>
                  <a:lnTo>
                    <a:pt x="1293622" y="696048"/>
                  </a:lnTo>
                  <a:lnTo>
                    <a:pt x="1295400" y="647700"/>
                  </a:lnTo>
                  <a:close/>
                </a:path>
                <a:path w="1341755" h="2079625">
                  <a:moveTo>
                    <a:pt x="1341450" y="1758467"/>
                  </a:moveTo>
                  <a:lnTo>
                    <a:pt x="1337970" y="1711071"/>
                  </a:lnTo>
                  <a:lnTo>
                    <a:pt x="1327873" y="1665846"/>
                  </a:lnTo>
                  <a:lnTo>
                    <a:pt x="1311643" y="1623263"/>
                  </a:lnTo>
                  <a:lnTo>
                    <a:pt x="1289786" y="1583842"/>
                  </a:lnTo>
                  <a:lnTo>
                    <a:pt x="1262786" y="1548053"/>
                  </a:lnTo>
                  <a:lnTo>
                    <a:pt x="1231150" y="1516418"/>
                  </a:lnTo>
                  <a:lnTo>
                    <a:pt x="1195374" y="1489430"/>
                  </a:lnTo>
                  <a:lnTo>
                    <a:pt x="1155941" y="1467561"/>
                  </a:lnTo>
                  <a:lnTo>
                    <a:pt x="1113370" y="1451330"/>
                  </a:lnTo>
                  <a:lnTo>
                    <a:pt x="1068133" y="1441234"/>
                  </a:lnTo>
                  <a:lnTo>
                    <a:pt x="1020737" y="1437754"/>
                  </a:lnTo>
                  <a:lnTo>
                    <a:pt x="973340" y="1441234"/>
                  </a:lnTo>
                  <a:lnTo>
                    <a:pt x="928116" y="1451330"/>
                  </a:lnTo>
                  <a:lnTo>
                    <a:pt x="885532" y="1467561"/>
                  </a:lnTo>
                  <a:lnTo>
                    <a:pt x="846112" y="1489430"/>
                  </a:lnTo>
                  <a:lnTo>
                    <a:pt x="810323" y="1516418"/>
                  </a:lnTo>
                  <a:lnTo>
                    <a:pt x="778687" y="1548053"/>
                  </a:lnTo>
                  <a:lnTo>
                    <a:pt x="751687" y="1583842"/>
                  </a:lnTo>
                  <a:lnTo>
                    <a:pt x="729830" y="1623263"/>
                  </a:lnTo>
                  <a:lnTo>
                    <a:pt x="713600" y="1665846"/>
                  </a:lnTo>
                  <a:lnTo>
                    <a:pt x="703503" y="1711071"/>
                  </a:lnTo>
                  <a:lnTo>
                    <a:pt x="700024" y="1758467"/>
                  </a:lnTo>
                  <a:lnTo>
                    <a:pt x="703503" y="1805863"/>
                  </a:lnTo>
                  <a:lnTo>
                    <a:pt x="713600" y="1851101"/>
                  </a:lnTo>
                  <a:lnTo>
                    <a:pt x="729830" y="1893671"/>
                  </a:lnTo>
                  <a:lnTo>
                    <a:pt x="751687" y="1933105"/>
                  </a:lnTo>
                  <a:lnTo>
                    <a:pt x="778687" y="1968881"/>
                  </a:lnTo>
                  <a:lnTo>
                    <a:pt x="810323" y="2000516"/>
                  </a:lnTo>
                  <a:lnTo>
                    <a:pt x="846112" y="2027516"/>
                  </a:lnTo>
                  <a:lnTo>
                    <a:pt x="885532" y="2049373"/>
                  </a:lnTo>
                  <a:lnTo>
                    <a:pt x="928116" y="2065604"/>
                  </a:lnTo>
                  <a:lnTo>
                    <a:pt x="973340" y="2075700"/>
                  </a:lnTo>
                  <a:lnTo>
                    <a:pt x="1020737" y="2079180"/>
                  </a:lnTo>
                  <a:lnTo>
                    <a:pt x="1068133" y="2075700"/>
                  </a:lnTo>
                  <a:lnTo>
                    <a:pt x="1113370" y="2065604"/>
                  </a:lnTo>
                  <a:lnTo>
                    <a:pt x="1155941" y="2049373"/>
                  </a:lnTo>
                  <a:lnTo>
                    <a:pt x="1195374" y="2027516"/>
                  </a:lnTo>
                  <a:lnTo>
                    <a:pt x="1231150" y="2000516"/>
                  </a:lnTo>
                  <a:lnTo>
                    <a:pt x="1262786" y="1968881"/>
                  </a:lnTo>
                  <a:lnTo>
                    <a:pt x="1289786" y="1933105"/>
                  </a:lnTo>
                  <a:lnTo>
                    <a:pt x="1311643" y="1893671"/>
                  </a:lnTo>
                  <a:lnTo>
                    <a:pt x="1327873" y="1851101"/>
                  </a:lnTo>
                  <a:lnTo>
                    <a:pt x="1337970" y="1805863"/>
                  </a:lnTo>
                  <a:lnTo>
                    <a:pt x="1341450" y="1758467"/>
                  </a:lnTo>
                  <a:close/>
                </a:path>
              </a:pathLst>
            </a:custGeom>
            <a:solidFill>
              <a:srgbClr val="FE8637"/>
            </a:solidFill>
          </p:spPr>
          <p:txBody>
            <a:bodyPr wrap="square" lIns="0" tIns="0" rIns="0" bIns="0" rtlCol="0"/>
            <a:lstStyle/>
            <a:p>
              <a:endParaRPr/>
            </a:p>
          </p:txBody>
        </p:sp>
        <p:pic>
          <p:nvPicPr>
            <p:cNvPr id="19" name="object 19"/>
            <p:cNvPicPr/>
            <p:nvPr/>
          </p:nvPicPr>
          <p:blipFill>
            <a:blip r:embed="rId3" cstate="print"/>
            <a:stretch>
              <a:fillRect/>
            </a:stretch>
          </p:blipFill>
          <p:spPr>
            <a:xfrm>
              <a:off x="1091079" y="5500631"/>
              <a:ext cx="137159" cy="137160"/>
            </a:xfrm>
            <a:prstGeom prst="rect">
              <a:avLst/>
            </a:prstGeom>
          </p:spPr>
        </p:pic>
        <p:sp>
          <p:nvSpPr>
            <p:cNvPr id="20" name="object 20"/>
            <p:cNvSpPr/>
            <p:nvPr/>
          </p:nvSpPr>
          <p:spPr>
            <a:xfrm>
              <a:off x="1664195" y="4495800"/>
              <a:ext cx="607060" cy="1567180"/>
            </a:xfrm>
            <a:custGeom>
              <a:avLst/>
              <a:gdLst/>
              <a:ahLst/>
              <a:cxnLst/>
              <a:rect l="l" t="t" r="r" b="b"/>
              <a:pathLst>
                <a:path w="607060" h="1567179">
                  <a:moveTo>
                    <a:pt x="274332" y="1429512"/>
                  </a:moveTo>
                  <a:lnTo>
                    <a:pt x="267335" y="1386166"/>
                  </a:lnTo>
                  <a:lnTo>
                    <a:pt x="247865" y="1348511"/>
                  </a:lnTo>
                  <a:lnTo>
                    <a:pt x="218173" y="1318818"/>
                  </a:lnTo>
                  <a:lnTo>
                    <a:pt x="180517" y="1299349"/>
                  </a:lnTo>
                  <a:lnTo>
                    <a:pt x="137172" y="1292352"/>
                  </a:lnTo>
                  <a:lnTo>
                    <a:pt x="93814" y="1299349"/>
                  </a:lnTo>
                  <a:lnTo>
                    <a:pt x="56159" y="1318818"/>
                  </a:lnTo>
                  <a:lnTo>
                    <a:pt x="26466" y="1348511"/>
                  </a:lnTo>
                  <a:lnTo>
                    <a:pt x="6997" y="1386166"/>
                  </a:lnTo>
                  <a:lnTo>
                    <a:pt x="0" y="1429512"/>
                  </a:lnTo>
                  <a:lnTo>
                    <a:pt x="6997" y="1472869"/>
                  </a:lnTo>
                  <a:lnTo>
                    <a:pt x="26466" y="1510525"/>
                  </a:lnTo>
                  <a:lnTo>
                    <a:pt x="56159" y="1540217"/>
                  </a:lnTo>
                  <a:lnTo>
                    <a:pt x="93814" y="1559687"/>
                  </a:lnTo>
                  <a:lnTo>
                    <a:pt x="137172" y="1566672"/>
                  </a:lnTo>
                  <a:lnTo>
                    <a:pt x="180517" y="1559687"/>
                  </a:lnTo>
                  <a:lnTo>
                    <a:pt x="218173" y="1540217"/>
                  </a:lnTo>
                  <a:lnTo>
                    <a:pt x="247865" y="1510525"/>
                  </a:lnTo>
                  <a:lnTo>
                    <a:pt x="267335" y="1472869"/>
                  </a:lnTo>
                  <a:lnTo>
                    <a:pt x="274332" y="1429512"/>
                  </a:lnTo>
                  <a:close/>
                </a:path>
                <a:path w="607060" h="1567179">
                  <a:moveTo>
                    <a:pt x="606564" y="182880"/>
                  </a:moveTo>
                  <a:lnTo>
                    <a:pt x="600024" y="134264"/>
                  </a:lnTo>
                  <a:lnTo>
                    <a:pt x="581596" y="90576"/>
                  </a:lnTo>
                  <a:lnTo>
                    <a:pt x="552996" y="53568"/>
                  </a:lnTo>
                  <a:lnTo>
                    <a:pt x="515988" y="24968"/>
                  </a:lnTo>
                  <a:lnTo>
                    <a:pt x="472300" y="6540"/>
                  </a:lnTo>
                  <a:lnTo>
                    <a:pt x="423684" y="0"/>
                  </a:lnTo>
                  <a:lnTo>
                    <a:pt x="375056" y="6540"/>
                  </a:lnTo>
                  <a:lnTo>
                    <a:pt x="331381" y="24968"/>
                  </a:lnTo>
                  <a:lnTo>
                    <a:pt x="294360" y="53568"/>
                  </a:lnTo>
                  <a:lnTo>
                    <a:pt x="265772" y="90576"/>
                  </a:lnTo>
                  <a:lnTo>
                    <a:pt x="247332" y="134264"/>
                  </a:lnTo>
                  <a:lnTo>
                    <a:pt x="240804" y="182880"/>
                  </a:lnTo>
                  <a:lnTo>
                    <a:pt x="247332" y="231508"/>
                  </a:lnTo>
                  <a:lnTo>
                    <a:pt x="265772" y="275183"/>
                  </a:lnTo>
                  <a:lnTo>
                    <a:pt x="294360" y="312204"/>
                  </a:lnTo>
                  <a:lnTo>
                    <a:pt x="331381" y="340791"/>
                  </a:lnTo>
                  <a:lnTo>
                    <a:pt x="375056" y="359232"/>
                  </a:lnTo>
                  <a:lnTo>
                    <a:pt x="423684" y="365760"/>
                  </a:lnTo>
                  <a:lnTo>
                    <a:pt x="472300" y="359232"/>
                  </a:lnTo>
                  <a:lnTo>
                    <a:pt x="515988" y="340791"/>
                  </a:lnTo>
                  <a:lnTo>
                    <a:pt x="552996" y="312204"/>
                  </a:lnTo>
                  <a:lnTo>
                    <a:pt x="581596" y="275183"/>
                  </a:lnTo>
                  <a:lnTo>
                    <a:pt x="600024" y="231508"/>
                  </a:lnTo>
                  <a:lnTo>
                    <a:pt x="606564" y="182880"/>
                  </a:lnTo>
                  <a:close/>
                </a:path>
              </a:pathLst>
            </a:custGeom>
            <a:solidFill>
              <a:srgbClr val="FE8637"/>
            </a:solidFill>
          </p:spPr>
          <p:txBody>
            <a:bodyPr wrap="square" lIns="0" tIns="0" rIns="0" bIns="0" rtlCol="0"/>
            <a:lstStyle/>
            <a:p>
              <a:endParaRPr/>
            </a:p>
          </p:txBody>
        </p:sp>
      </p:grpSp>
      <p:sp>
        <p:nvSpPr>
          <p:cNvPr id="21" name="object 21"/>
          <p:cNvSpPr txBox="1"/>
          <p:nvPr/>
        </p:nvSpPr>
        <p:spPr>
          <a:xfrm>
            <a:off x="1371601" y="2286000"/>
            <a:ext cx="6858000" cy="3136115"/>
          </a:xfrm>
          <a:prstGeom prst="rect">
            <a:avLst/>
          </a:prstGeom>
        </p:spPr>
        <p:txBody>
          <a:bodyPr vert="horz" wrap="square" lIns="0" tIns="12065" rIns="0" bIns="0" rtlCol="0">
            <a:spAutoFit/>
          </a:bodyPr>
          <a:lstStyle/>
          <a:p>
            <a:pPr marL="12700" marR="5080" algn="ctr">
              <a:lnSpc>
                <a:spcPct val="100000"/>
              </a:lnSpc>
              <a:spcBef>
                <a:spcPts val="95"/>
              </a:spcBef>
              <a:tabLst>
                <a:tab pos="2333625" algn="l"/>
                <a:tab pos="3543300" algn="l"/>
              </a:tabLst>
            </a:pPr>
            <a:r>
              <a:rPr sz="4000" b="1" spc="375" dirty="0">
                <a:solidFill>
                  <a:srgbClr val="1D136B"/>
                </a:solidFill>
                <a:latin typeface="Cambria"/>
                <a:cs typeface="Cambria"/>
              </a:rPr>
              <a:t>I</a:t>
            </a:r>
            <a:r>
              <a:rPr sz="3200" b="1" spc="565" dirty="0">
                <a:solidFill>
                  <a:srgbClr val="1D136B"/>
                </a:solidFill>
                <a:latin typeface="Cambria"/>
                <a:cs typeface="Cambria"/>
              </a:rPr>
              <a:t>N</a:t>
            </a:r>
            <a:r>
              <a:rPr sz="3200" b="1" spc="465" dirty="0">
                <a:solidFill>
                  <a:srgbClr val="1D136B"/>
                </a:solidFill>
                <a:latin typeface="Cambria"/>
                <a:cs typeface="Cambria"/>
              </a:rPr>
              <a:t>F</a:t>
            </a:r>
            <a:r>
              <a:rPr sz="3200" b="1" spc="470" dirty="0">
                <a:solidFill>
                  <a:srgbClr val="1D136B"/>
                </a:solidFill>
                <a:latin typeface="Cambria"/>
                <a:cs typeface="Cambria"/>
              </a:rPr>
              <a:t>O</a:t>
            </a:r>
            <a:r>
              <a:rPr sz="3200" b="1" spc="455" dirty="0">
                <a:solidFill>
                  <a:srgbClr val="1D136B"/>
                </a:solidFill>
                <a:latin typeface="Cambria"/>
                <a:cs typeface="Cambria"/>
              </a:rPr>
              <a:t>R</a:t>
            </a:r>
            <a:r>
              <a:rPr sz="3200" b="1" spc="434" dirty="0">
                <a:solidFill>
                  <a:srgbClr val="1D136B"/>
                </a:solidFill>
                <a:latin typeface="Cambria"/>
                <a:cs typeface="Cambria"/>
              </a:rPr>
              <a:t>M</a:t>
            </a:r>
            <a:r>
              <a:rPr sz="3200" b="1" spc="345" dirty="0">
                <a:solidFill>
                  <a:srgbClr val="1D136B"/>
                </a:solidFill>
                <a:latin typeface="Cambria"/>
                <a:cs typeface="Cambria"/>
              </a:rPr>
              <a:t>A</a:t>
            </a:r>
            <a:r>
              <a:rPr sz="3200" b="1" spc="265" dirty="0">
                <a:solidFill>
                  <a:srgbClr val="1D136B"/>
                </a:solidFill>
                <a:latin typeface="Cambria"/>
                <a:cs typeface="Cambria"/>
              </a:rPr>
              <a:t>T</a:t>
            </a:r>
            <a:r>
              <a:rPr sz="3200" b="1" spc="305" dirty="0">
                <a:solidFill>
                  <a:srgbClr val="1D136B"/>
                </a:solidFill>
                <a:latin typeface="Cambria"/>
                <a:cs typeface="Cambria"/>
              </a:rPr>
              <a:t>I</a:t>
            </a:r>
            <a:r>
              <a:rPr sz="3200" b="1" spc="465" dirty="0">
                <a:solidFill>
                  <a:srgbClr val="1D136B"/>
                </a:solidFill>
                <a:latin typeface="Cambria"/>
                <a:cs typeface="Cambria"/>
              </a:rPr>
              <a:t>O</a:t>
            </a:r>
            <a:r>
              <a:rPr sz="3200" b="1" spc="459" dirty="0">
                <a:solidFill>
                  <a:srgbClr val="1D136B"/>
                </a:solidFill>
                <a:latin typeface="Cambria"/>
                <a:cs typeface="Cambria"/>
              </a:rPr>
              <a:t>N</a:t>
            </a:r>
            <a:r>
              <a:rPr sz="3200" b="1" dirty="0">
                <a:solidFill>
                  <a:srgbClr val="1D136B"/>
                </a:solidFill>
                <a:latin typeface="Cambria"/>
                <a:cs typeface="Cambria"/>
              </a:rPr>
              <a:t>	</a:t>
            </a:r>
            <a:r>
              <a:rPr sz="4000" b="1" spc="605" dirty="0">
                <a:solidFill>
                  <a:srgbClr val="1D136B"/>
                </a:solidFill>
                <a:latin typeface="Cambria"/>
                <a:cs typeface="Cambria"/>
              </a:rPr>
              <a:t>R</a:t>
            </a:r>
            <a:r>
              <a:rPr sz="3200" b="1" spc="580" dirty="0">
                <a:solidFill>
                  <a:srgbClr val="1D136B"/>
                </a:solidFill>
                <a:latin typeface="Cambria"/>
                <a:cs typeface="Cambria"/>
              </a:rPr>
              <a:t>E</a:t>
            </a:r>
            <a:r>
              <a:rPr sz="3200" b="1" spc="265" dirty="0">
                <a:solidFill>
                  <a:srgbClr val="1D136B"/>
                </a:solidFill>
                <a:latin typeface="Cambria"/>
                <a:cs typeface="Cambria"/>
              </a:rPr>
              <a:t>T</a:t>
            </a:r>
            <a:r>
              <a:rPr sz="3200" b="1" spc="490" dirty="0">
                <a:solidFill>
                  <a:srgbClr val="1D136B"/>
                </a:solidFill>
                <a:latin typeface="Cambria"/>
                <a:cs typeface="Cambria"/>
              </a:rPr>
              <a:t>R</a:t>
            </a:r>
            <a:r>
              <a:rPr sz="3200" b="1" spc="335" dirty="0">
                <a:solidFill>
                  <a:srgbClr val="1D136B"/>
                </a:solidFill>
                <a:latin typeface="Cambria"/>
                <a:cs typeface="Cambria"/>
              </a:rPr>
              <a:t>I</a:t>
            </a:r>
            <a:r>
              <a:rPr sz="3200" b="1" spc="550" dirty="0">
                <a:solidFill>
                  <a:srgbClr val="1D136B"/>
                </a:solidFill>
                <a:latin typeface="Cambria"/>
                <a:cs typeface="Cambria"/>
              </a:rPr>
              <a:t>E</a:t>
            </a:r>
            <a:r>
              <a:rPr sz="3200" b="1" spc="400" dirty="0">
                <a:solidFill>
                  <a:srgbClr val="1D136B"/>
                </a:solidFill>
                <a:latin typeface="Cambria"/>
                <a:cs typeface="Cambria"/>
              </a:rPr>
              <a:t>V</a:t>
            </a:r>
            <a:r>
              <a:rPr sz="3200" b="1" spc="335" dirty="0">
                <a:solidFill>
                  <a:srgbClr val="1D136B"/>
                </a:solidFill>
                <a:latin typeface="Cambria"/>
                <a:cs typeface="Cambria"/>
              </a:rPr>
              <a:t>A</a:t>
            </a:r>
            <a:r>
              <a:rPr sz="3200" b="1" spc="330" dirty="0">
                <a:solidFill>
                  <a:srgbClr val="1D136B"/>
                </a:solidFill>
                <a:latin typeface="Cambria"/>
                <a:cs typeface="Cambria"/>
              </a:rPr>
              <a:t>L  </a:t>
            </a:r>
            <a:r>
              <a:rPr sz="4000" b="1" spc="465" dirty="0">
                <a:solidFill>
                  <a:srgbClr val="1D136B"/>
                </a:solidFill>
                <a:latin typeface="Cambria"/>
                <a:cs typeface="Cambria"/>
              </a:rPr>
              <a:t>S</a:t>
            </a:r>
            <a:r>
              <a:rPr sz="3200" b="1" spc="465" dirty="0">
                <a:solidFill>
                  <a:srgbClr val="1D136B"/>
                </a:solidFill>
                <a:latin typeface="Cambria"/>
                <a:cs typeface="Cambria"/>
              </a:rPr>
              <a:t>YSTEMS	</a:t>
            </a:r>
            <a:r>
              <a:rPr sz="4000" b="1" spc="285" dirty="0">
                <a:solidFill>
                  <a:srgbClr val="1D136B"/>
                </a:solidFill>
                <a:latin typeface="Cambria"/>
                <a:cs typeface="Cambria"/>
              </a:rPr>
              <a:t>(</a:t>
            </a:r>
            <a:r>
              <a:rPr sz="3600" b="1" spc="285">
                <a:solidFill>
                  <a:srgbClr val="1D136B"/>
                </a:solidFill>
                <a:latin typeface="Cambria"/>
                <a:cs typeface="Cambria"/>
              </a:rPr>
              <a:t>IRS</a:t>
            </a:r>
            <a:r>
              <a:rPr sz="4000" b="1" spc="285">
                <a:solidFill>
                  <a:srgbClr val="1D136B"/>
                </a:solidFill>
                <a:latin typeface="Cambria"/>
                <a:cs typeface="Cambria"/>
              </a:rPr>
              <a:t>)</a:t>
            </a:r>
            <a:endParaRPr lang="en-US" sz="4000" b="1" spc="285" dirty="0">
              <a:solidFill>
                <a:srgbClr val="1D136B"/>
              </a:solidFill>
              <a:latin typeface="Cambria"/>
              <a:cs typeface="Cambria"/>
            </a:endParaRPr>
          </a:p>
          <a:p>
            <a:pPr marL="12700" marR="5080" algn="ctr">
              <a:lnSpc>
                <a:spcPct val="100000"/>
              </a:lnSpc>
              <a:spcBef>
                <a:spcPts val="95"/>
              </a:spcBef>
              <a:tabLst>
                <a:tab pos="2333625" algn="l"/>
                <a:tab pos="3543300" algn="l"/>
              </a:tabLst>
            </a:pPr>
            <a:endParaRPr lang="en-US" sz="4000" b="1" spc="285" dirty="0">
              <a:solidFill>
                <a:srgbClr val="1D136B"/>
              </a:solidFill>
              <a:latin typeface="Cambria"/>
              <a:cs typeface="Cambria"/>
            </a:endParaRPr>
          </a:p>
          <a:p>
            <a:pPr marL="12700" marR="5080" algn="ctr">
              <a:lnSpc>
                <a:spcPct val="100000"/>
              </a:lnSpc>
              <a:spcBef>
                <a:spcPts val="95"/>
              </a:spcBef>
              <a:tabLst>
                <a:tab pos="2333625" algn="l"/>
                <a:tab pos="3543300" algn="l"/>
              </a:tabLst>
            </a:pPr>
            <a:endParaRPr sz="4000">
              <a:latin typeface="Cambria"/>
              <a:cs typeface="Cambria"/>
            </a:endParaRPr>
          </a:p>
          <a:p>
            <a:pPr>
              <a:lnSpc>
                <a:spcPct val="100000"/>
              </a:lnSpc>
              <a:spcBef>
                <a:spcPts val="50"/>
              </a:spcBef>
            </a:pPr>
            <a:endParaRPr sz="4050">
              <a:latin typeface="Cambria"/>
              <a:cs typeface="Cambria"/>
            </a:endParaRPr>
          </a:p>
        </p:txBody>
      </p:sp>
      <p:sp>
        <p:nvSpPr>
          <p:cNvPr id="25" name="TextBox 24"/>
          <p:cNvSpPr txBox="1"/>
          <p:nvPr/>
        </p:nvSpPr>
        <p:spPr>
          <a:xfrm>
            <a:off x="5791200" y="7086600"/>
            <a:ext cx="3048000" cy="1477328"/>
          </a:xfrm>
          <a:prstGeom prst="rect">
            <a:avLst/>
          </a:prstGeom>
          <a:noFill/>
        </p:spPr>
        <p:txBody>
          <a:bodyPr wrap="square" rtlCol="0">
            <a:spAutoFit/>
          </a:bodyPr>
          <a:lstStyle/>
          <a:p>
            <a:pPr algn="ctr">
              <a:lnSpc>
                <a:spcPct val="150000"/>
              </a:lnSpc>
            </a:pPr>
            <a:r>
              <a:rPr lang="en-US" b="1" dirty="0">
                <a:solidFill>
                  <a:srgbClr val="002060"/>
                </a:solidFill>
              </a:rPr>
              <a:t>Course Instructor</a:t>
            </a:r>
            <a:endParaRPr lang="en-US" dirty="0"/>
          </a:p>
          <a:p>
            <a:pPr algn="ctr">
              <a:lnSpc>
                <a:spcPct val="150000"/>
              </a:lnSpc>
            </a:pPr>
            <a:r>
              <a:rPr lang="en-US" sz="2400" b="1" dirty="0">
                <a:solidFill>
                  <a:srgbClr val="002060"/>
                </a:solidFill>
                <a:latin typeface="Arial Black" pitchFamily="34" charset="0"/>
              </a:rPr>
              <a:t>P.Veera Swamy</a:t>
            </a:r>
          </a:p>
          <a:p>
            <a:pPr algn="ctr">
              <a:lnSpc>
                <a:spcPct val="150000"/>
              </a:lnSpc>
            </a:pPr>
            <a:r>
              <a:rPr lang="en-US" b="1" dirty="0">
                <a:solidFill>
                  <a:srgbClr val="002060"/>
                </a:solidFill>
              </a:rPr>
              <a:t>Assistant Professor</a:t>
            </a:r>
            <a:endParaRPr lang="en-IN" b="1" dirty="0">
              <a:solidFill>
                <a:srgbClr val="002060"/>
              </a:solidFill>
            </a:endParaRPr>
          </a:p>
        </p:txBody>
      </p:sp>
    </p:spTree>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437895"/>
            <a:ext cx="7617460" cy="874598"/>
          </a:xfrm>
          <a:prstGeom prst="rect">
            <a:avLst/>
          </a:prstGeom>
        </p:spPr>
        <p:txBody>
          <a:bodyPr vert="horz" wrap="square" lIns="0" tIns="12700" rIns="0" bIns="0" rtlCol="0">
            <a:spAutoFit/>
          </a:bodyPr>
          <a:lstStyle/>
          <a:p>
            <a:pPr marL="12700" marR="5080">
              <a:lnSpc>
                <a:spcPct val="100000"/>
              </a:lnSpc>
              <a:spcBef>
                <a:spcPts val="100"/>
              </a:spcBef>
            </a:pPr>
            <a:r>
              <a:rPr sz="2800" b="1" spc="315" dirty="0">
                <a:solidFill>
                  <a:srgbClr val="002060"/>
                </a:solidFill>
                <a:latin typeface="Cambria"/>
                <a:cs typeface="Cambria"/>
              </a:rPr>
              <a:t>INTRODUCTION</a:t>
            </a:r>
            <a:r>
              <a:rPr sz="2800" b="1" spc="320" dirty="0">
                <a:solidFill>
                  <a:srgbClr val="002060"/>
                </a:solidFill>
                <a:latin typeface="Cambria"/>
                <a:cs typeface="Cambria"/>
              </a:rPr>
              <a:t> </a:t>
            </a:r>
            <a:r>
              <a:rPr sz="2800" b="1" spc="260" dirty="0">
                <a:solidFill>
                  <a:srgbClr val="002060"/>
                </a:solidFill>
                <a:latin typeface="Cambria"/>
                <a:cs typeface="Cambria"/>
              </a:rPr>
              <a:t>TO</a:t>
            </a:r>
            <a:r>
              <a:rPr sz="2800" b="1" spc="330" dirty="0">
                <a:solidFill>
                  <a:srgbClr val="002060"/>
                </a:solidFill>
                <a:latin typeface="Cambria"/>
                <a:cs typeface="Cambria"/>
              </a:rPr>
              <a:t> </a:t>
            </a:r>
            <a:r>
              <a:rPr sz="2800" b="1" spc="325" dirty="0">
                <a:solidFill>
                  <a:srgbClr val="002060"/>
                </a:solidFill>
                <a:latin typeface="Cambria"/>
                <a:cs typeface="Cambria"/>
              </a:rPr>
              <a:t>THE </a:t>
            </a:r>
            <a:r>
              <a:rPr sz="2800" b="1" spc="345" dirty="0">
                <a:solidFill>
                  <a:srgbClr val="002060"/>
                </a:solidFill>
                <a:latin typeface="Cambria"/>
                <a:cs typeface="Cambria"/>
              </a:rPr>
              <a:t>STEMMING </a:t>
            </a:r>
            <a:r>
              <a:rPr sz="2800" b="1" spc="-509" dirty="0">
                <a:solidFill>
                  <a:srgbClr val="002060"/>
                </a:solidFill>
                <a:latin typeface="Cambria"/>
                <a:cs typeface="Cambria"/>
              </a:rPr>
              <a:t> </a:t>
            </a:r>
            <a:r>
              <a:rPr sz="2800" b="1" spc="395" dirty="0">
                <a:solidFill>
                  <a:srgbClr val="002060"/>
                </a:solidFill>
                <a:latin typeface="Cambria"/>
                <a:cs typeface="Cambria"/>
              </a:rPr>
              <a:t>PROCESS</a:t>
            </a:r>
            <a:endParaRPr sz="2800">
              <a:solidFill>
                <a:srgbClr val="002060"/>
              </a:solidFill>
              <a:latin typeface="Cambria"/>
              <a:cs typeface="Cambria"/>
            </a:endParaRPr>
          </a:p>
        </p:txBody>
      </p:sp>
      <p:sp>
        <p:nvSpPr>
          <p:cNvPr id="10" name="object 10"/>
          <p:cNvSpPr txBox="1"/>
          <p:nvPr/>
        </p:nvSpPr>
        <p:spPr>
          <a:xfrm>
            <a:off x="535940" y="1592326"/>
            <a:ext cx="8150860" cy="4840428"/>
          </a:xfrm>
          <a:prstGeom prst="rect">
            <a:avLst/>
          </a:prstGeom>
        </p:spPr>
        <p:txBody>
          <a:bodyPr vert="horz" wrap="square" lIns="0" tIns="53975" rIns="0" bIns="0" rtlCol="0">
            <a:spAutoFit/>
          </a:bodyPr>
          <a:lstStyle/>
          <a:p>
            <a:pPr marL="286385" marR="5080" indent="-274320" algn="just">
              <a:lnSpc>
                <a:spcPts val="2590"/>
              </a:lnSpc>
              <a:spcBef>
                <a:spcPts val="425"/>
              </a:spcBef>
              <a:buClr>
                <a:srgbClr val="FD8537"/>
              </a:buClr>
              <a:buSzPct val="68750"/>
              <a:buFont typeface="Wingdings"/>
              <a:buChar char=""/>
              <a:tabLst>
                <a:tab pos="287020" algn="l"/>
              </a:tabLst>
            </a:pPr>
            <a:r>
              <a:rPr sz="2400" spc="130" dirty="0">
                <a:latin typeface="Cambria"/>
                <a:cs typeface="Cambria"/>
              </a:rPr>
              <a:t>Stemming</a:t>
            </a:r>
            <a:r>
              <a:rPr sz="2400" spc="135" dirty="0">
                <a:latin typeface="Cambria"/>
                <a:cs typeface="Cambria"/>
              </a:rPr>
              <a:t> </a:t>
            </a:r>
            <a:r>
              <a:rPr sz="2400" spc="90" dirty="0">
                <a:latin typeface="Cambria"/>
                <a:cs typeface="Cambria"/>
              </a:rPr>
              <a:t>algorithms</a:t>
            </a:r>
            <a:r>
              <a:rPr sz="2400" spc="95" dirty="0">
                <a:latin typeface="Cambria"/>
                <a:cs typeface="Cambria"/>
              </a:rPr>
              <a:t> </a:t>
            </a:r>
            <a:r>
              <a:rPr sz="2400" spc="80" dirty="0">
                <a:latin typeface="Cambria"/>
                <a:cs typeface="Cambria"/>
              </a:rPr>
              <a:t>are</a:t>
            </a:r>
            <a:r>
              <a:rPr sz="2400" spc="85" dirty="0">
                <a:latin typeface="Cambria"/>
                <a:cs typeface="Cambria"/>
              </a:rPr>
              <a:t> </a:t>
            </a:r>
            <a:r>
              <a:rPr sz="2400" spc="70" dirty="0">
                <a:latin typeface="Cambria"/>
                <a:cs typeface="Cambria"/>
              </a:rPr>
              <a:t>used</a:t>
            </a:r>
            <a:r>
              <a:rPr sz="2400" spc="75" dirty="0">
                <a:latin typeface="Cambria"/>
                <a:cs typeface="Cambria"/>
              </a:rPr>
              <a:t> </a:t>
            </a:r>
            <a:r>
              <a:rPr sz="2400" spc="20" dirty="0">
                <a:latin typeface="Cambria"/>
                <a:cs typeface="Cambria"/>
              </a:rPr>
              <a:t>to</a:t>
            </a:r>
            <a:r>
              <a:rPr sz="2400" spc="25" dirty="0">
                <a:latin typeface="Cambria"/>
                <a:cs typeface="Cambria"/>
              </a:rPr>
              <a:t> </a:t>
            </a:r>
            <a:r>
              <a:rPr sz="2400" spc="50" dirty="0">
                <a:latin typeface="Cambria"/>
                <a:cs typeface="Cambria"/>
              </a:rPr>
              <a:t>improve</a:t>
            </a:r>
            <a:r>
              <a:rPr sz="2400" spc="55" dirty="0">
                <a:latin typeface="Cambria"/>
                <a:cs typeface="Cambria"/>
              </a:rPr>
              <a:t> </a:t>
            </a:r>
            <a:r>
              <a:rPr sz="2400" spc="90" dirty="0">
                <a:latin typeface="Cambria"/>
                <a:cs typeface="Cambria"/>
              </a:rPr>
              <a:t>the </a:t>
            </a:r>
            <a:r>
              <a:rPr sz="2400" spc="95" dirty="0">
                <a:latin typeface="Cambria"/>
                <a:cs typeface="Cambria"/>
              </a:rPr>
              <a:t> </a:t>
            </a:r>
            <a:r>
              <a:rPr sz="2400" spc="55" dirty="0">
                <a:latin typeface="Cambria"/>
                <a:cs typeface="Cambria"/>
              </a:rPr>
              <a:t>efficiency </a:t>
            </a:r>
            <a:r>
              <a:rPr sz="2400" spc="-5" dirty="0">
                <a:latin typeface="Cambria"/>
                <a:cs typeface="Cambria"/>
              </a:rPr>
              <a:t>of </a:t>
            </a:r>
            <a:r>
              <a:rPr sz="2400" spc="90" dirty="0">
                <a:latin typeface="Cambria"/>
                <a:cs typeface="Cambria"/>
              </a:rPr>
              <a:t>the </a:t>
            </a:r>
            <a:r>
              <a:rPr sz="2400" spc="75" dirty="0">
                <a:latin typeface="Cambria"/>
                <a:cs typeface="Cambria"/>
              </a:rPr>
              <a:t>information </a:t>
            </a:r>
            <a:r>
              <a:rPr sz="2400" spc="85" dirty="0">
                <a:latin typeface="Cambria"/>
                <a:cs typeface="Cambria"/>
              </a:rPr>
              <a:t>system </a:t>
            </a:r>
            <a:r>
              <a:rPr sz="2400" spc="105" dirty="0">
                <a:latin typeface="Cambria"/>
                <a:cs typeface="Cambria"/>
              </a:rPr>
              <a:t>and </a:t>
            </a:r>
            <a:r>
              <a:rPr sz="2400" spc="20" dirty="0">
                <a:latin typeface="Cambria"/>
                <a:cs typeface="Cambria"/>
              </a:rPr>
              <a:t>to </a:t>
            </a:r>
            <a:r>
              <a:rPr sz="2400" spc="50" dirty="0">
                <a:latin typeface="Cambria"/>
                <a:cs typeface="Cambria"/>
              </a:rPr>
              <a:t>improve </a:t>
            </a:r>
            <a:r>
              <a:rPr sz="2400" spc="55" dirty="0">
                <a:latin typeface="Cambria"/>
                <a:cs typeface="Cambria"/>
              </a:rPr>
              <a:t> </a:t>
            </a:r>
            <a:r>
              <a:rPr sz="2400" spc="90" dirty="0">
                <a:latin typeface="Cambria"/>
                <a:cs typeface="Cambria"/>
              </a:rPr>
              <a:t>recall.</a:t>
            </a:r>
            <a:endParaRPr sz="2400">
              <a:latin typeface="Cambria"/>
              <a:cs typeface="Cambria"/>
            </a:endParaRPr>
          </a:p>
          <a:p>
            <a:pPr marL="286385" marR="5080" indent="-274320" algn="just">
              <a:lnSpc>
                <a:spcPts val="2590"/>
              </a:lnSpc>
              <a:spcBef>
                <a:spcPts val="610"/>
              </a:spcBef>
              <a:buClr>
                <a:srgbClr val="FD8537"/>
              </a:buClr>
              <a:buSzPct val="68750"/>
              <a:buFont typeface="Wingdings"/>
              <a:buChar char=""/>
              <a:tabLst>
                <a:tab pos="287020" algn="l"/>
              </a:tabLst>
            </a:pPr>
            <a:r>
              <a:rPr sz="2400" spc="114" dirty="0">
                <a:latin typeface="Cambria"/>
                <a:cs typeface="Cambria"/>
              </a:rPr>
              <a:t>The </a:t>
            </a:r>
            <a:r>
              <a:rPr sz="2400" spc="60" dirty="0">
                <a:latin typeface="Cambria"/>
                <a:cs typeface="Cambria"/>
              </a:rPr>
              <a:t>premise </a:t>
            </a:r>
            <a:r>
              <a:rPr sz="2400" spc="80" dirty="0">
                <a:latin typeface="Cambria"/>
                <a:cs typeface="Cambria"/>
              </a:rPr>
              <a:t>is </a:t>
            </a:r>
            <a:r>
              <a:rPr sz="2400" spc="130" dirty="0">
                <a:latin typeface="Cambria"/>
                <a:cs typeface="Cambria"/>
              </a:rPr>
              <a:t>that </a:t>
            </a:r>
            <a:r>
              <a:rPr sz="2400" spc="90" dirty="0">
                <a:latin typeface="Cambria"/>
                <a:cs typeface="Cambria"/>
              </a:rPr>
              <a:t>the stem </a:t>
            </a:r>
            <a:r>
              <a:rPr sz="2400" spc="70" dirty="0">
                <a:latin typeface="Cambria"/>
                <a:cs typeface="Cambria"/>
              </a:rPr>
              <a:t>carries </a:t>
            </a:r>
            <a:r>
              <a:rPr sz="2400" spc="90" dirty="0">
                <a:latin typeface="Cambria"/>
                <a:cs typeface="Cambria"/>
              </a:rPr>
              <a:t>the </a:t>
            </a:r>
            <a:r>
              <a:rPr sz="2400" spc="105" dirty="0">
                <a:latin typeface="Cambria"/>
                <a:cs typeface="Cambria"/>
              </a:rPr>
              <a:t>meaning </a:t>
            </a:r>
            <a:r>
              <a:rPr sz="2400" spc="-5" dirty="0">
                <a:latin typeface="Cambria"/>
                <a:cs typeface="Cambria"/>
              </a:rPr>
              <a:t>of </a:t>
            </a:r>
            <a:r>
              <a:rPr sz="2400" dirty="0">
                <a:latin typeface="Cambria"/>
                <a:cs typeface="Cambria"/>
              </a:rPr>
              <a:t> </a:t>
            </a:r>
            <a:r>
              <a:rPr sz="2400" spc="90" dirty="0">
                <a:latin typeface="Cambria"/>
                <a:cs typeface="Cambria"/>
              </a:rPr>
              <a:t>the </a:t>
            </a:r>
            <a:r>
              <a:rPr sz="2400" spc="35" dirty="0">
                <a:latin typeface="Cambria"/>
                <a:cs typeface="Cambria"/>
              </a:rPr>
              <a:t>concept</a:t>
            </a:r>
            <a:r>
              <a:rPr sz="2400" spc="40" dirty="0">
                <a:latin typeface="Cambria"/>
                <a:cs typeface="Cambria"/>
              </a:rPr>
              <a:t> </a:t>
            </a:r>
            <a:r>
              <a:rPr sz="2400" spc="65" dirty="0">
                <a:latin typeface="Cambria"/>
                <a:cs typeface="Cambria"/>
              </a:rPr>
              <a:t>associated </a:t>
            </a:r>
            <a:r>
              <a:rPr sz="2400" spc="90" dirty="0">
                <a:latin typeface="Cambria"/>
                <a:cs typeface="Cambria"/>
              </a:rPr>
              <a:t>with the </a:t>
            </a:r>
            <a:r>
              <a:rPr sz="2400" spc="10" dirty="0">
                <a:latin typeface="Cambria"/>
                <a:cs typeface="Cambria"/>
              </a:rPr>
              <a:t>word</a:t>
            </a:r>
            <a:r>
              <a:rPr sz="2400" spc="15" dirty="0">
                <a:latin typeface="Cambria"/>
                <a:cs typeface="Cambria"/>
              </a:rPr>
              <a:t> </a:t>
            </a:r>
            <a:r>
              <a:rPr sz="2400" spc="105" dirty="0">
                <a:latin typeface="Cambria"/>
                <a:cs typeface="Cambria"/>
              </a:rPr>
              <a:t>and </a:t>
            </a:r>
            <a:r>
              <a:rPr sz="2400" spc="90" dirty="0">
                <a:latin typeface="Cambria"/>
                <a:cs typeface="Cambria"/>
              </a:rPr>
              <a:t>the </a:t>
            </a:r>
            <a:r>
              <a:rPr sz="2400" spc="130" dirty="0">
                <a:latin typeface="Cambria"/>
                <a:cs typeface="Cambria"/>
              </a:rPr>
              <a:t>that </a:t>
            </a:r>
            <a:r>
              <a:rPr sz="2400" spc="135" dirty="0">
                <a:latin typeface="Cambria"/>
                <a:cs typeface="Cambria"/>
              </a:rPr>
              <a:t> </a:t>
            </a:r>
            <a:r>
              <a:rPr sz="2400" spc="85" dirty="0">
                <a:latin typeface="Cambria"/>
                <a:cs typeface="Cambria"/>
              </a:rPr>
              <a:t>affixes</a:t>
            </a:r>
            <a:r>
              <a:rPr sz="2400" spc="90" dirty="0">
                <a:latin typeface="Cambria"/>
                <a:cs typeface="Cambria"/>
              </a:rPr>
              <a:t> </a:t>
            </a:r>
            <a:r>
              <a:rPr sz="2400" spc="35" dirty="0">
                <a:latin typeface="Cambria"/>
                <a:cs typeface="Cambria"/>
              </a:rPr>
              <a:t>(endings)</a:t>
            </a:r>
            <a:r>
              <a:rPr sz="2400" spc="40" dirty="0">
                <a:latin typeface="Cambria"/>
                <a:cs typeface="Cambria"/>
              </a:rPr>
              <a:t> </a:t>
            </a:r>
            <a:r>
              <a:rPr sz="2400" spc="55" dirty="0">
                <a:latin typeface="Cambria"/>
                <a:cs typeface="Cambria"/>
              </a:rPr>
              <a:t>introduce</a:t>
            </a:r>
            <a:r>
              <a:rPr sz="2400" spc="60" dirty="0">
                <a:latin typeface="Cambria"/>
                <a:cs typeface="Cambria"/>
              </a:rPr>
              <a:t> </a:t>
            </a:r>
            <a:r>
              <a:rPr sz="2400" spc="80" dirty="0">
                <a:latin typeface="Cambria"/>
                <a:cs typeface="Cambria"/>
              </a:rPr>
              <a:t>subtle  </a:t>
            </a:r>
            <a:r>
              <a:rPr sz="2400" spc="60" dirty="0">
                <a:latin typeface="Cambria"/>
                <a:cs typeface="Cambria"/>
              </a:rPr>
              <a:t>modifications  </a:t>
            </a:r>
            <a:r>
              <a:rPr sz="2400" spc="20" dirty="0">
                <a:latin typeface="Cambria"/>
                <a:cs typeface="Cambria"/>
              </a:rPr>
              <a:t>to </a:t>
            </a:r>
            <a:r>
              <a:rPr sz="2400" spc="25" dirty="0">
                <a:latin typeface="Cambria"/>
                <a:cs typeface="Cambria"/>
              </a:rPr>
              <a:t> </a:t>
            </a:r>
            <a:r>
              <a:rPr sz="2400" spc="90" dirty="0">
                <a:latin typeface="Cambria"/>
                <a:cs typeface="Cambria"/>
              </a:rPr>
              <a:t>the</a:t>
            </a:r>
            <a:r>
              <a:rPr sz="2400" spc="125" dirty="0">
                <a:latin typeface="Cambria"/>
                <a:cs typeface="Cambria"/>
              </a:rPr>
              <a:t> </a:t>
            </a:r>
            <a:r>
              <a:rPr sz="2400" spc="35" dirty="0">
                <a:latin typeface="Cambria"/>
                <a:cs typeface="Cambria"/>
              </a:rPr>
              <a:t>concept</a:t>
            </a:r>
            <a:r>
              <a:rPr sz="2400" spc="125" dirty="0">
                <a:latin typeface="Cambria"/>
                <a:cs typeface="Cambria"/>
              </a:rPr>
              <a:t> </a:t>
            </a:r>
            <a:r>
              <a:rPr sz="2400" spc="-5" dirty="0">
                <a:latin typeface="Cambria"/>
                <a:cs typeface="Cambria"/>
              </a:rPr>
              <a:t>or</a:t>
            </a:r>
            <a:r>
              <a:rPr sz="2400" spc="130" dirty="0">
                <a:latin typeface="Cambria"/>
                <a:cs typeface="Cambria"/>
              </a:rPr>
              <a:t> </a:t>
            </a:r>
            <a:r>
              <a:rPr sz="2400" spc="80" dirty="0">
                <a:latin typeface="Cambria"/>
                <a:cs typeface="Cambria"/>
              </a:rPr>
              <a:t>are</a:t>
            </a:r>
            <a:r>
              <a:rPr sz="2400" spc="130" dirty="0">
                <a:latin typeface="Cambria"/>
                <a:cs typeface="Cambria"/>
              </a:rPr>
              <a:t> </a:t>
            </a:r>
            <a:r>
              <a:rPr sz="2400" spc="70" dirty="0">
                <a:latin typeface="Cambria"/>
                <a:cs typeface="Cambria"/>
              </a:rPr>
              <a:t>used</a:t>
            </a:r>
            <a:r>
              <a:rPr sz="2400" spc="130" dirty="0">
                <a:latin typeface="Cambria"/>
                <a:cs typeface="Cambria"/>
              </a:rPr>
              <a:t> </a:t>
            </a:r>
            <a:r>
              <a:rPr sz="2400" spc="20" dirty="0">
                <a:latin typeface="Cambria"/>
                <a:cs typeface="Cambria"/>
              </a:rPr>
              <a:t>for</a:t>
            </a:r>
            <a:r>
              <a:rPr sz="2400" spc="130" dirty="0">
                <a:latin typeface="Cambria"/>
                <a:cs typeface="Cambria"/>
              </a:rPr>
              <a:t> </a:t>
            </a:r>
            <a:r>
              <a:rPr sz="2400" spc="95" dirty="0">
                <a:latin typeface="Cambria"/>
                <a:cs typeface="Cambria"/>
              </a:rPr>
              <a:t>syntactical</a:t>
            </a:r>
            <a:r>
              <a:rPr sz="2400" spc="120" dirty="0">
                <a:latin typeface="Cambria"/>
                <a:cs typeface="Cambria"/>
              </a:rPr>
              <a:t> </a:t>
            </a:r>
            <a:r>
              <a:rPr sz="2400" spc="60" dirty="0">
                <a:latin typeface="Cambria"/>
                <a:cs typeface="Cambria"/>
              </a:rPr>
              <a:t>purposes.</a:t>
            </a:r>
            <a:endParaRPr sz="2400">
              <a:latin typeface="Cambria"/>
              <a:cs typeface="Cambria"/>
            </a:endParaRPr>
          </a:p>
          <a:p>
            <a:pPr marL="286385" marR="5080" indent="-274320" algn="just">
              <a:lnSpc>
                <a:spcPts val="2590"/>
              </a:lnSpc>
              <a:spcBef>
                <a:spcPts val="605"/>
              </a:spcBef>
              <a:buClr>
                <a:srgbClr val="FD8537"/>
              </a:buClr>
              <a:buSzPct val="68750"/>
              <a:buFont typeface="Wingdings"/>
              <a:buChar char=""/>
              <a:tabLst>
                <a:tab pos="287020" algn="l"/>
              </a:tabLst>
            </a:pPr>
            <a:r>
              <a:rPr lang="en-IN" sz="2400" spc="100" dirty="0">
                <a:latin typeface="Cambria"/>
                <a:cs typeface="Cambria"/>
              </a:rPr>
              <a:t>The idea of </a:t>
            </a:r>
            <a:r>
              <a:rPr sz="2400" spc="100">
                <a:latin typeface="Cambria"/>
                <a:cs typeface="Cambria"/>
              </a:rPr>
              <a:t>equating</a:t>
            </a:r>
            <a:r>
              <a:rPr sz="2400" spc="105">
                <a:latin typeface="Cambria"/>
                <a:cs typeface="Cambria"/>
              </a:rPr>
              <a:t> </a:t>
            </a:r>
            <a:r>
              <a:rPr sz="2400" spc="90" dirty="0">
                <a:solidFill>
                  <a:srgbClr val="C00000"/>
                </a:solidFill>
                <a:latin typeface="Cambria"/>
                <a:cs typeface="Cambria"/>
              </a:rPr>
              <a:t>multiple</a:t>
            </a:r>
            <a:r>
              <a:rPr sz="2400" spc="95" dirty="0">
                <a:solidFill>
                  <a:srgbClr val="C00000"/>
                </a:solidFill>
                <a:latin typeface="Cambria"/>
                <a:cs typeface="Cambria"/>
              </a:rPr>
              <a:t> </a:t>
            </a:r>
            <a:r>
              <a:rPr sz="2400" spc="70" dirty="0">
                <a:solidFill>
                  <a:srgbClr val="C00000"/>
                </a:solidFill>
                <a:latin typeface="Cambria"/>
                <a:cs typeface="Cambria"/>
              </a:rPr>
              <a:t>representations</a:t>
            </a:r>
            <a:r>
              <a:rPr sz="2400" spc="75" dirty="0">
                <a:solidFill>
                  <a:srgbClr val="C00000"/>
                </a:solidFill>
                <a:latin typeface="Cambria"/>
                <a:cs typeface="Cambria"/>
              </a:rPr>
              <a:t> </a:t>
            </a:r>
            <a:r>
              <a:rPr sz="2400" spc="-5" dirty="0">
                <a:latin typeface="Cambria"/>
                <a:cs typeface="Cambria"/>
              </a:rPr>
              <a:t>of</a:t>
            </a:r>
            <a:r>
              <a:rPr sz="2400" dirty="0">
                <a:latin typeface="Cambria"/>
                <a:cs typeface="Cambria"/>
              </a:rPr>
              <a:t> </a:t>
            </a:r>
            <a:r>
              <a:rPr sz="2400" spc="160" dirty="0">
                <a:latin typeface="Cambria"/>
                <a:cs typeface="Cambria"/>
              </a:rPr>
              <a:t>a</a:t>
            </a:r>
            <a:r>
              <a:rPr sz="2400" spc="165" dirty="0">
                <a:latin typeface="Cambria"/>
                <a:cs typeface="Cambria"/>
              </a:rPr>
              <a:t> </a:t>
            </a:r>
            <a:r>
              <a:rPr sz="2400" spc="10" dirty="0">
                <a:latin typeface="Cambria"/>
                <a:cs typeface="Cambria"/>
              </a:rPr>
              <a:t>word</a:t>
            </a:r>
            <a:r>
              <a:rPr sz="2400" spc="15" dirty="0">
                <a:latin typeface="Cambria"/>
                <a:cs typeface="Cambria"/>
              </a:rPr>
              <a:t> </a:t>
            </a:r>
            <a:r>
              <a:rPr sz="2400" spc="114" dirty="0">
                <a:latin typeface="Cambria"/>
                <a:cs typeface="Cambria"/>
              </a:rPr>
              <a:t>as</a:t>
            </a:r>
            <a:r>
              <a:rPr sz="2400" spc="120" dirty="0">
                <a:latin typeface="Cambria"/>
                <a:cs typeface="Cambria"/>
              </a:rPr>
              <a:t> </a:t>
            </a:r>
            <a:r>
              <a:rPr sz="2400" spc="160" dirty="0">
                <a:latin typeface="Cambria"/>
                <a:cs typeface="Cambria"/>
              </a:rPr>
              <a:t>a </a:t>
            </a:r>
            <a:r>
              <a:rPr sz="2400" spc="165" dirty="0">
                <a:latin typeface="Cambria"/>
                <a:cs typeface="Cambria"/>
              </a:rPr>
              <a:t> </a:t>
            </a:r>
            <a:r>
              <a:rPr sz="2400" spc="85">
                <a:solidFill>
                  <a:srgbClr val="C00000"/>
                </a:solidFill>
                <a:latin typeface="Cambria"/>
                <a:cs typeface="Cambria"/>
              </a:rPr>
              <a:t>single</a:t>
            </a:r>
            <a:r>
              <a:rPr sz="2400" spc="105">
                <a:solidFill>
                  <a:srgbClr val="C00000"/>
                </a:solidFill>
                <a:latin typeface="Cambria"/>
                <a:cs typeface="Cambria"/>
              </a:rPr>
              <a:t> </a:t>
            </a:r>
            <a:r>
              <a:rPr sz="2400" spc="90">
                <a:solidFill>
                  <a:srgbClr val="C00000"/>
                </a:solidFill>
                <a:latin typeface="Cambria"/>
                <a:cs typeface="Cambria"/>
              </a:rPr>
              <a:t>stem</a:t>
            </a:r>
            <a:r>
              <a:rPr lang="en-IN" sz="2400" spc="90" dirty="0">
                <a:solidFill>
                  <a:srgbClr val="C00000"/>
                </a:solidFill>
                <a:latin typeface="Cambria"/>
                <a:cs typeface="Cambria"/>
              </a:rPr>
              <a:t> </a:t>
            </a:r>
            <a:r>
              <a:rPr lang="en-IN" sz="2400" spc="90" dirty="0">
                <a:latin typeface="Cambria"/>
                <a:cs typeface="Cambria"/>
              </a:rPr>
              <a:t>term would appear to provide  significant compression with associated savings.</a:t>
            </a:r>
            <a:endParaRPr sz="2400">
              <a:latin typeface="Cambria"/>
              <a:cs typeface="Cambria"/>
            </a:endParaRPr>
          </a:p>
          <a:p>
            <a:pPr marL="12700" algn="just">
              <a:lnSpc>
                <a:spcPct val="100000"/>
              </a:lnSpc>
              <a:spcBef>
                <a:spcPts val="280"/>
              </a:spcBef>
            </a:pPr>
            <a:r>
              <a:rPr sz="2400" spc="170" dirty="0">
                <a:solidFill>
                  <a:srgbClr val="C00000"/>
                </a:solidFill>
                <a:latin typeface="Cambria"/>
                <a:cs typeface="Cambria"/>
              </a:rPr>
              <a:t>Ex:</a:t>
            </a:r>
            <a:r>
              <a:rPr sz="2400" spc="795" dirty="0">
                <a:solidFill>
                  <a:srgbClr val="C00000"/>
                </a:solidFill>
                <a:latin typeface="Cambria"/>
                <a:cs typeface="Cambria"/>
              </a:rPr>
              <a:t> </a:t>
            </a:r>
            <a:r>
              <a:rPr sz="2400" spc="90" dirty="0">
                <a:latin typeface="Cambria"/>
                <a:cs typeface="Cambria"/>
              </a:rPr>
              <a:t>the </a:t>
            </a:r>
            <a:r>
              <a:rPr sz="2400" spc="175" dirty="0">
                <a:latin typeface="Cambria"/>
                <a:cs typeface="Cambria"/>
              </a:rPr>
              <a:t> </a:t>
            </a:r>
            <a:r>
              <a:rPr sz="2400" spc="90" dirty="0">
                <a:latin typeface="Cambria"/>
                <a:cs typeface="Cambria"/>
              </a:rPr>
              <a:t>stem </a:t>
            </a:r>
            <a:r>
              <a:rPr sz="2400" spc="185" dirty="0">
                <a:latin typeface="Cambria"/>
                <a:cs typeface="Cambria"/>
              </a:rPr>
              <a:t> </a:t>
            </a:r>
            <a:r>
              <a:rPr sz="2400" spc="45" dirty="0">
                <a:latin typeface="Cambria"/>
                <a:cs typeface="Cambria"/>
              </a:rPr>
              <a:t>"comput“ </a:t>
            </a:r>
            <a:r>
              <a:rPr sz="2400" spc="229" dirty="0">
                <a:latin typeface="Cambria"/>
                <a:cs typeface="Cambria"/>
              </a:rPr>
              <a:t> </a:t>
            </a:r>
            <a:r>
              <a:rPr sz="2400" spc="40" dirty="0">
                <a:latin typeface="Cambria"/>
                <a:cs typeface="Cambria"/>
              </a:rPr>
              <a:t>could </a:t>
            </a:r>
            <a:r>
              <a:rPr sz="2400" spc="220" dirty="0">
                <a:latin typeface="Cambria"/>
                <a:cs typeface="Cambria"/>
              </a:rPr>
              <a:t> </a:t>
            </a:r>
            <a:r>
              <a:rPr sz="2400" spc="65" dirty="0">
                <a:latin typeface="Cambria"/>
                <a:cs typeface="Cambria"/>
              </a:rPr>
              <a:t>associate </a:t>
            </a:r>
            <a:r>
              <a:rPr sz="2400" spc="210" dirty="0">
                <a:latin typeface="Cambria"/>
                <a:cs typeface="Cambria"/>
              </a:rPr>
              <a:t> </a:t>
            </a:r>
            <a:r>
              <a:rPr sz="2400" spc="65" dirty="0">
                <a:latin typeface="Cambria"/>
                <a:cs typeface="Cambria"/>
              </a:rPr>
              <a:t>"</a:t>
            </a:r>
            <a:r>
              <a:rPr sz="2400" spc="65">
                <a:latin typeface="Cambria"/>
                <a:cs typeface="Cambria"/>
              </a:rPr>
              <a:t>computable,</a:t>
            </a:r>
            <a:endParaRPr lang="en-IN" sz="2400" spc="65" dirty="0">
              <a:latin typeface="Cambria"/>
              <a:cs typeface="Cambria"/>
            </a:endParaRPr>
          </a:p>
          <a:p>
            <a:pPr marL="12700" algn="just">
              <a:lnSpc>
                <a:spcPct val="100000"/>
              </a:lnSpc>
              <a:spcBef>
                <a:spcPts val="280"/>
              </a:spcBef>
            </a:pPr>
            <a:endParaRPr lang="en-IN" sz="2400" spc="65" dirty="0">
              <a:latin typeface="Cambria"/>
              <a:cs typeface="Cambria"/>
            </a:endParaRPr>
          </a:p>
          <a:p>
            <a:pPr marL="12700" algn="just">
              <a:lnSpc>
                <a:spcPct val="100000"/>
              </a:lnSpc>
              <a:spcBef>
                <a:spcPts val="280"/>
              </a:spcBef>
            </a:pPr>
            <a:endParaRPr lang="en-IN" sz="2400" spc="65" dirty="0">
              <a:latin typeface="Cambria"/>
              <a:cs typeface="Cambria"/>
            </a:endParaRPr>
          </a:p>
          <a:p>
            <a:pPr marL="12700" algn="just">
              <a:lnSpc>
                <a:spcPct val="100000"/>
              </a:lnSpc>
              <a:spcBef>
                <a:spcPts val="280"/>
              </a:spcBef>
            </a:pPr>
            <a:endParaRPr sz="2400">
              <a:latin typeface="Cambria"/>
              <a:cs typeface="Cambria"/>
            </a:endParaRPr>
          </a:p>
        </p:txBody>
      </p:sp>
      <p:sp>
        <p:nvSpPr>
          <p:cNvPr id="11" name="object 11"/>
          <p:cNvSpPr txBox="1"/>
          <p:nvPr/>
        </p:nvSpPr>
        <p:spPr>
          <a:xfrm>
            <a:off x="810259" y="5113020"/>
            <a:ext cx="7647941" cy="382156"/>
          </a:xfrm>
          <a:prstGeom prst="rect">
            <a:avLst/>
          </a:prstGeom>
        </p:spPr>
        <p:txBody>
          <a:bodyPr vert="horz" wrap="square" lIns="0" tIns="12700" rIns="0" bIns="0" rtlCol="0">
            <a:spAutoFit/>
          </a:bodyPr>
          <a:lstStyle/>
          <a:p>
            <a:pPr marL="12700">
              <a:lnSpc>
                <a:spcPct val="100000"/>
              </a:lnSpc>
              <a:spcBef>
                <a:spcPts val="100"/>
              </a:spcBef>
              <a:tabLst>
                <a:tab pos="2783840" algn="l"/>
              </a:tabLst>
            </a:pPr>
            <a:r>
              <a:rPr sz="2400" spc="85" dirty="0">
                <a:latin typeface="Cambria"/>
                <a:cs typeface="Cambria"/>
              </a:rPr>
              <a:t>computability,	</a:t>
            </a:r>
            <a:r>
              <a:rPr sz="2400" spc="80" dirty="0">
                <a:latin typeface="Cambria"/>
                <a:cs typeface="Cambria"/>
              </a:rPr>
              <a:t>computation,</a:t>
            </a:r>
            <a:endParaRPr sz="2400">
              <a:latin typeface="Cambria"/>
              <a:cs typeface="Cambria"/>
            </a:endParaRPr>
          </a:p>
        </p:txBody>
      </p:sp>
      <p:sp>
        <p:nvSpPr>
          <p:cNvPr id="12" name="object 12"/>
          <p:cNvSpPr txBox="1"/>
          <p:nvPr/>
        </p:nvSpPr>
        <p:spPr>
          <a:xfrm>
            <a:off x="810259" y="5442203"/>
            <a:ext cx="5243195" cy="391160"/>
          </a:xfrm>
          <a:prstGeom prst="rect">
            <a:avLst/>
          </a:prstGeom>
        </p:spPr>
        <p:txBody>
          <a:bodyPr vert="horz" wrap="square" lIns="0" tIns="12700" rIns="0" bIns="0" rtlCol="0">
            <a:spAutoFit/>
          </a:bodyPr>
          <a:lstStyle/>
          <a:p>
            <a:pPr marL="12700">
              <a:lnSpc>
                <a:spcPct val="100000"/>
              </a:lnSpc>
              <a:spcBef>
                <a:spcPts val="100"/>
              </a:spcBef>
              <a:tabLst>
                <a:tab pos="1857375" algn="l"/>
                <a:tab pos="3818890" algn="l"/>
              </a:tabLst>
            </a:pPr>
            <a:r>
              <a:rPr sz="2400" spc="65" dirty="0">
                <a:latin typeface="Cambria"/>
                <a:cs typeface="Cambria"/>
              </a:rPr>
              <a:t>computed,	</a:t>
            </a:r>
            <a:r>
              <a:rPr sz="2400" spc="70" dirty="0">
                <a:latin typeface="Cambria"/>
                <a:cs typeface="Cambria"/>
              </a:rPr>
              <a:t>computi</a:t>
            </a:r>
            <a:r>
              <a:rPr sz="2400" spc="65" dirty="0">
                <a:latin typeface="Cambria"/>
                <a:cs typeface="Cambria"/>
              </a:rPr>
              <a:t>n</a:t>
            </a:r>
            <a:r>
              <a:rPr sz="2400" spc="190" dirty="0">
                <a:latin typeface="Cambria"/>
                <a:cs typeface="Cambria"/>
              </a:rPr>
              <a:t>g</a:t>
            </a:r>
            <a:r>
              <a:rPr sz="2400" spc="80" dirty="0">
                <a:latin typeface="Cambria"/>
                <a:cs typeface="Cambria"/>
              </a:rPr>
              <a:t>,</a:t>
            </a:r>
            <a:r>
              <a:rPr sz="2400" dirty="0">
                <a:latin typeface="Cambria"/>
                <a:cs typeface="Cambria"/>
              </a:rPr>
              <a:t>	</a:t>
            </a:r>
            <a:r>
              <a:rPr sz="2400" spc="70" dirty="0">
                <a:latin typeface="Cambria"/>
                <a:cs typeface="Cambria"/>
              </a:rPr>
              <a:t>computer,</a:t>
            </a:r>
            <a:endParaRPr sz="2400">
              <a:latin typeface="Cambria"/>
              <a:cs typeface="Cambria"/>
            </a:endParaRPr>
          </a:p>
        </p:txBody>
      </p:sp>
      <p:sp>
        <p:nvSpPr>
          <p:cNvPr id="13" name="object 13"/>
          <p:cNvSpPr txBox="1"/>
          <p:nvPr/>
        </p:nvSpPr>
        <p:spPr>
          <a:xfrm>
            <a:off x="6167628" y="5113020"/>
            <a:ext cx="2136775" cy="720725"/>
          </a:xfrm>
          <a:prstGeom prst="rect">
            <a:avLst/>
          </a:prstGeom>
        </p:spPr>
        <p:txBody>
          <a:bodyPr vert="horz" wrap="square" lIns="0" tIns="53975" rIns="0" bIns="0" rtlCol="0">
            <a:spAutoFit/>
          </a:bodyPr>
          <a:lstStyle/>
          <a:p>
            <a:pPr marL="266065" marR="5080" indent="-254000">
              <a:lnSpc>
                <a:spcPts val="2590"/>
              </a:lnSpc>
              <a:spcBef>
                <a:spcPts val="425"/>
              </a:spcBef>
            </a:pPr>
            <a:r>
              <a:rPr sz="2400" spc="85" dirty="0">
                <a:latin typeface="Cambria"/>
                <a:cs typeface="Cambria"/>
              </a:rPr>
              <a:t>computationa</a:t>
            </a:r>
            <a:r>
              <a:rPr sz="2400" spc="35" dirty="0">
                <a:latin typeface="Cambria"/>
                <a:cs typeface="Cambria"/>
              </a:rPr>
              <a:t>l</a:t>
            </a:r>
            <a:r>
              <a:rPr sz="2400" spc="180" dirty="0">
                <a:latin typeface="Cambria"/>
                <a:cs typeface="Cambria"/>
              </a:rPr>
              <a:t>,  </a:t>
            </a:r>
            <a:r>
              <a:rPr sz="2400" spc="55" dirty="0">
                <a:latin typeface="Cambria"/>
                <a:cs typeface="Cambria"/>
              </a:rPr>
              <a:t>computeres</a:t>
            </a:r>
            <a:r>
              <a:rPr sz="2400" spc="40" dirty="0">
                <a:latin typeface="Cambria"/>
                <a:cs typeface="Cambria"/>
              </a:rPr>
              <a:t>e</a:t>
            </a:r>
            <a:r>
              <a:rPr sz="2400" spc="170" dirty="0">
                <a:latin typeface="Cambria"/>
                <a:cs typeface="Cambria"/>
              </a:rPr>
              <a:t>,</a:t>
            </a:r>
            <a:endParaRPr sz="2400">
              <a:latin typeface="Cambria"/>
              <a:cs typeface="Cambria"/>
            </a:endParaRPr>
          </a:p>
        </p:txBody>
      </p:sp>
      <p:sp>
        <p:nvSpPr>
          <p:cNvPr id="14" name="object 14"/>
          <p:cNvSpPr txBox="1"/>
          <p:nvPr/>
        </p:nvSpPr>
        <p:spPr>
          <a:xfrm>
            <a:off x="810259" y="5771388"/>
            <a:ext cx="5377815" cy="391160"/>
          </a:xfrm>
          <a:prstGeom prst="rect">
            <a:avLst/>
          </a:prstGeom>
        </p:spPr>
        <p:txBody>
          <a:bodyPr vert="horz" wrap="square" lIns="0" tIns="12700" rIns="0" bIns="0" rtlCol="0">
            <a:spAutoFit/>
          </a:bodyPr>
          <a:lstStyle/>
          <a:p>
            <a:pPr marL="12700">
              <a:lnSpc>
                <a:spcPct val="100000"/>
              </a:lnSpc>
              <a:spcBef>
                <a:spcPts val="100"/>
              </a:spcBef>
            </a:pPr>
            <a:r>
              <a:rPr sz="2400" spc="50" dirty="0">
                <a:latin typeface="Cambria"/>
                <a:cs typeface="Cambria"/>
              </a:rPr>
              <a:t>computerize"</a:t>
            </a:r>
            <a:r>
              <a:rPr sz="2400" spc="100" dirty="0">
                <a:latin typeface="Cambria"/>
                <a:cs typeface="Cambria"/>
              </a:rPr>
              <a:t> </a:t>
            </a:r>
            <a:r>
              <a:rPr sz="2400" spc="20" dirty="0">
                <a:latin typeface="Cambria"/>
                <a:cs typeface="Cambria"/>
              </a:rPr>
              <a:t>to</a:t>
            </a:r>
            <a:r>
              <a:rPr sz="2400" spc="130" dirty="0">
                <a:latin typeface="Cambria"/>
                <a:cs typeface="Cambria"/>
              </a:rPr>
              <a:t> </a:t>
            </a:r>
            <a:r>
              <a:rPr sz="2400" spc="25" dirty="0">
                <a:latin typeface="Cambria"/>
                <a:cs typeface="Cambria"/>
              </a:rPr>
              <a:t>one</a:t>
            </a:r>
            <a:r>
              <a:rPr sz="2400" spc="120" dirty="0">
                <a:latin typeface="Cambria"/>
                <a:cs typeface="Cambria"/>
              </a:rPr>
              <a:t> </a:t>
            </a:r>
            <a:r>
              <a:rPr sz="2400" spc="45" dirty="0">
                <a:latin typeface="Cambria"/>
                <a:cs typeface="Cambria"/>
              </a:rPr>
              <a:t>compressed</a:t>
            </a:r>
            <a:r>
              <a:rPr sz="2400" spc="114" dirty="0">
                <a:latin typeface="Cambria"/>
                <a:cs typeface="Cambria"/>
              </a:rPr>
              <a:t> </a:t>
            </a:r>
            <a:r>
              <a:rPr sz="2400" spc="45" dirty="0">
                <a:latin typeface="Cambria"/>
                <a:cs typeface="Cambria"/>
              </a:rPr>
              <a:t>word.</a:t>
            </a:r>
            <a:endParaRPr sz="2400">
              <a:latin typeface="Cambria"/>
              <a:cs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2498090" cy="391160"/>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8750"/>
              <a:buFont typeface="Wingdings"/>
              <a:buChar char=""/>
              <a:tabLst>
                <a:tab pos="287020" algn="l"/>
                <a:tab pos="1993900" algn="l"/>
              </a:tabLst>
            </a:pPr>
            <a:r>
              <a:rPr sz="2400" spc="120" dirty="0">
                <a:latin typeface="Cambria"/>
                <a:cs typeface="Cambria"/>
              </a:rPr>
              <a:t>Ste</a:t>
            </a:r>
            <a:r>
              <a:rPr sz="2400" spc="240" dirty="0">
                <a:latin typeface="Cambria"/>
                <a:cs typeface="Cambria"/>
              </a:rPr>
              <a:t>m</a:t>
            </a:r>
            <a:r>
              <a:rPr sz="2400" spc="110" dirty="0">
                <a:latin typeface="Cambria"/>
                <a:cs typeface="Cambria"/>
              </a:rPr>
              <a:t>min</a:t>
            </a:r>
            <a:r>
              <a:rPr sz="2400" spc="100" dirty="0">
                <a:latin typeface="Cambria"/>
                <a:cs typeface="Cambria"/>
              </a:rPr>
              <a:t>g</a:t>
            </a:r>
            <a:r>
              <a:rPr sz="2400" dirty="0">
                <a:latin typeface="Cambria"/>
                <a:cs typeface="Cambria"/>
              </a:rPr>
              <a:t>	</a:t>
            </a:r>
            <a:r>
              <a:rPr sz="2400" spc="95" dirty="0">
                <a:latin typeface="Cambria"/>
                <a:cs typeface="Cambria"/>
              </a:rPr>
              <a:t>can</a:t>
            </a:r>
            <a:endParaRPr sz="2400">
              <a:latin typeface="Cambria"/>
              <a:cs typeface="Cambria"/>
            </a:endParaRPr>
          </a:p>
        </p:txBody>
      </p:sp>
      <p:sp>
        <p:nvSpPr>
          <p:cNvPr id="10" name="object 10"/>
          <p:cNvSpPr txBox="1"/>
          <p:nvPr/>
        </p:nvSpPr>
        <p:spPr>
          <a:xfrm>
            <a:off x="3263391" y="1628902"/>
            <a:ext cx="5192395" cy="391160"/>
          </a:xfrm>
          <a:prstGeom prst="rect">
            <a:avLst/>
          </a:prstGeom>
        </p:spPr>
        <p:txBody>
          <a:bodyPr vert="horz" wrap="square" lIns="0" tIns="12700" rIns="0" bIns="0" rtlCol="0">
            <a:spAutoFit/>
          </a:bodyPr>
          <a:lstStyle/>
          <a:p>
            <a:pPr marL="12700">
              <a:lnSpc>
                <a:spcPct val="100000"/>
              </a:lnSpc>
              <a:spcBef>
                <a:spcPts val="100"/>
              </a:spcBef>
              <a:tabLst>
                <a:tab pos="826135" algn="l"/>
                <a:tab pos="1865630" algn="l"/>
                <a:tab pos="3413125" algn="l"/>
                <a:tab pos="4057015" algn="l"/>
              </a:tabLst>
            </a:pPr>
            <a:r>
              <a:rPr sz="2400" spc="55" dirty="0">
                <a:latin typeface="Cambria"/>
                <a:cs typeface="Cambria"/>
              </a:rPr>
              <a:t>als</a:t>
            </a:r>
            <a:r>
              <a:rPr sz="2400" spc="80" dirty="0">
                <a:latin typeface="Cambria"/>
                <a:cs typeface="Cambria"/>
              </a:rPr>
              <a:t>o</a:t>
            </a:r>
            <a:r>
              <a:rPr sz="2400" dirty="0">
                <a:latin typeface="Cambria"/>
                <a:cs typeface="Cambria"/>
              </a:rPr>
              <a:t>	</a:t>
            </a:r>
            <a:r>
              <a:rPr sz="2400" spc="80" dirty="0">
                <a:latin typeface="Cambria"/>
                <a:cs typeface="Cambria"/>
              </a:rPr>
              <a:t>cause</a:t>
            </a:r>
            <a:r>
              <a:rPr sz="2400" dirty="0">
                <a:latin typeface="Cambria"/>
                <a:cs typeface="Cambria"/>
              </a:rPr>
              <a:t>	</a:t>
            </a:r>
            <a:r>
              <a:rPr sz="2400" spc="30" dirty="0">
                <a:latin typeface="Cambria"/>
                <a:cs typeface="Cambria"/>
              </a:rPr>
              <a:t>prob</a:t>
            </a:r>
            <a:r>
              <a:rPr sz="2400" dirty="0">
                <a:latin typeface="Cambria"/>
                <a:cs typeface="Cambria"/>
              </a:rPr>
              <a:t>l</a:t>
            </a:r>
            <a:r>
              <a:rPr sz="2400" spc="80" dirty="0">
                <a:latin typeface="Cambria"/>
                <a:cs typeface="Cambria"/>
              </a:rPr>
              <a:t>ems</a:t>
            </a:r>
            <a:r>
              <a:rPr sz="2400" dirty="0">
                <a:latin typeface="Cambria"/>
                <a:cs typeface="Cambria"/>
              </a:rPr>
              <a:t>	</a:t>
            </a:r>
            <a:r>
              <a:rPr sz="2400" spc="20" dirty="0">
                <a:latin typeface="Cambria"/>
                <a:cs typeface="Cambria"/>
              </a:rPr>
              <a:t>for</a:t>
            </a:r>
            <a:r>
              <a:rPr sz="2400" dirty="0">
                <a:latin typeface="Cambria"/>
                <a:cs typeface="Cambria"/>
              </a:rPr>
              <a:t>	</a:t>
            </a:r>
            <a:r>
              <a:rPr sz="2400" spc="160" dirty="0">
                <a:latin typeface="Cambria"/>
                <a:cs typeface="Cambria"/>
              </a:rPr>
              <a:t>Natur</a:t>
            </a:r>
            <a:r>
              <a:rPr sz="2400" spc="145" dirty="0">
                <a:latin typeface="Cambria"/>
                <a:cs typeface="Cambria"/>
              </a:rPr>
              <a:t>a</a:t>
            </a:r>
            <a:r>
              <a:rPr sz="2400" spc="100" dirty="0">
                <a:latin typeface="Cambria"/>
                <a:cs typeface="Cambria"/>
              </a:rPr>
              <a:t>l</a:t>
            </a:r>
            <a:endParaRPr sz="2400">
              <a:latin typeface="Cambria"/>
              <a:cs typeface="Cambria"/>
            </a:endParaRPr>
          </a:p>
        </p:txBody>
      </p:sp>
      <p:sp>
        <p:nvSpPr>
          <p:cNvPr id="11" name="object 11"/>
          <p:cNvSpPr txBox="1"/>
          <p:nvPr/>
        </p:nvSpPr>
        <p:spPr>
          <a:xfrm>
            <a:off x="535940" y="1918462"/>
            <a:ext cx="7920355" cy="3567643"/>
          </a:xfrm>
          <a:prstGeom prst="rect">
            <a:avLst/>
          </a:prstGeom>
        </p:spPr>
        <p:txBody>
          <a:bodyPr vert="horz" wrap="square" lIns="0" tIns="88900" rIns="0" bIns="0" rtlCol="0">
            <a:spAutoFit/>
          </a:bodyPr>
          <a:lstStyle/>
          <a:p>
            <a:pPr marL="286385" algn="just">
              <a:lnSpc>
                <a:spcPct val="100000"/>
              </a:lnSpc>
              <a:spcBef>
                <a:spcPts val="700"/>
              </a:spcBef>
            </a:pPr>
            <a:r>
              <a:rPr sz="2400" spc="140" dirty="0">
                <a:latin typeface="Cambria"/>
                <a:cs typeface="Cambria"/>
              </a:rPr>
              <a:t>Language</a:t>
            </a:r>
            <a:r>
              <a:rPr sz="2400" spc="105" dirty="0">
                <a:latin typeface="Cambria"/>
                <a:cs typeface="Cambria"/>
              </a:rPr>
              <a:t> </a:t>
            </a:r>
            <a:r>
              <a:rPr sz="2400" spc="75" dirty="0">
                <a:latin typeface="Cambria"/>
                <a:cs typeface="Cambria"/>
              </a:rPr>
              <a:t>Processing</a:t>
            </a:r>
            <a:r>
              <a:rPr sz="2400" spc="90" dirty="0">
                <a:latin typeface="Cambria"/>
                <a:cs typeface="Cambria"/>
              </a:rPr>
              <a:t> </a:t>
            </a:r>
            <a:r>
              <a:rPr sz="2400" spc="125" dirty="0">
                <a:latin typeface="Cambria"/>
                <a:cs typeface="Cambria"/>
              </a:rPr>
              <a:t>(NLP)</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60" dirty="0">
                <a:latin typeface="Cambria"/>
                <a:cs typeface="Cambria"/>
              </a:rPr>
              <a:t>most</a:t>
            </a:r>
            <a:r>
              <a:rPr sz="2400" spc="650" dirty="0">
                <a:latin typeface="Cambria"/>
                <a:cs typeface="Cambria"/>
              </a:rPr>
              <a:t> </a:t>
            </a:r>
            <a:r>
              <a:rPr sz="2400" spc="40" dirty="0">
                <a:latin typeface="Cambria"/>
                <a:cs typeface="Cambria"/>
              </a:rPr>
              <a:t>common</a:t>
            </a:r>
            <a:r>
              <a:rPr sz="2400" spc="45" dirty="0">
                <a:latin typeface="Cambria"/>
                <a:cs typeface="Cambria"/>
              </a:rPr>
              <a:t> </a:t>
            </a:r>
            <a:r>
              <a:rPr sz="2400" spc="100" dirty="0">
                <a:latin typeface="Cambria"/>
                <a:cs typeface="Cambria"/>
              </a:rPr>
              <a:t>stemming</a:t>
            </a:r>
            <a:r>
              <a:rPr sz="2400" spc="105" dirty="0">
                <a:latin typeface="Cambria"/>
                <a:cs typeface="Cambria"/>
              </a:rPr>
              <a:t> </a:t>
            </a:r>
            <a:r>
              <a:rPr sz="2400" spc="90" dirty="0">
                <a:latin typeface="Cambria"/>
                <a:cs typeface="Cambria"/>
              </a:rPr>
              <a:t>algorithm</a:t>
            </a:r>
            <a:r>
              <a:rPr sz="2400" spc="95" dirty="0">
                <a:latin typeface="Cambria"/>
                <a:cs typeface="Cambria"/>
              </a:rPr>
              <a:t> </a:t>
            </a:r>
            <a:r>
              <a:rPr sz="2400" spc="50" dirty="0">
                <a:latin typeface="Cambria"/>
                <a:cs typeface="Cambria"/>
              </a:rPr>
              <a:t>removes </a:t>
            </a:r>
            <a:r>
              <a:rPr sz="2400" spc="55" dirty="0">
                <a:latin typeface="Cambria"/>
                <a:cs typeface="Cambria"/>
              </a:rPr>
              <a:t> </a:t>
            </a:r>
            <a:r>
              <a:rPr sz="2400" spc="85" dirty="0">
                <a:latin typeface="Cambria"/>
                <a:cs typeface="Cambria"/>
              </a:rPr>
              <a:t>suffixes </a:t>
            </a:r>
            <a:r>
              <a:rPr sz="2400" spc="105" dirty="0">
                <a:latin typeface="Cambria"/>
                <a:cs typeface="Cambria"/>
              </a:rPr>
              <a:t>and </a:t>
            </a:r>
            <a:r>
              <a:rPr sz="2400" spc="75" dirty="0">
                <a:latin typeface="Cambria"/>
                <a:cs typeface="Cambria"/>
              </a:rPr>
              <a:t>prefixes, </a:t>
            </a:r>
            <a:r>
              <a:rPr sz="2400" spc="65" dirty="0">
                <a:latin typeface="Cambria"/>
                <a:cs typeface="Cambria"/>
              </a:rPr>
              <a:t>sometimes </a:t>
            </a:r>
            <a:r>
              <a:rPr sz="2400" spc="75" dirty="0">
                <a:latin typeface="Cambria"/>
                <a:cs typeface="Cambria"/>
              </a:rPr>
              <a:t>recursively, </a:t>
            </a:r>
            <a:r>
              <a:rPr sz="2400" spc="20" dirty="0">
                <a:latin typeface="Cambria"/>
                <a:cs typeface="Cambria"/>
              </a:rPr>
              <a:t>to </a:t>
            </a:r>
            <a:r>
              <a:rPr sz="2400" spc="50" dirty="0">
                <a:latin typeface="Cambria"/>
                <a:cs typeface="Cambria"/>
              </a:rPr>
              <a:t>derive </a:t>
            </a:r>
            <a:r>
              <a:rPr sz="2400" spc="55" dirty="0">
                <a:latin typeface="Cambria"/>
                <a:cs typeface="Cambria"/>
              </a:rPr>
              <a:t> </a:t>
            </a:r>
            <a:r>
              <a:rPr sz="2400" spc="90" dirty="0">
                <a:latin typeface="Cambria"/>
                <a:cs typeface="Cambria"/>
              </a:rPr>
              <a:t>the</a:t>
            </a:r>
            <a:r>
              <a:rPr sz="2400" spc="120" dirty="0">
                <a:latin typeface="Cambria"/>
                <a:cs typeface="Cambria"/>
              </a:rPr>
              <a:t> </a:t>
            </a:r>
            <a:r>
              <a:rPr sz="2400" spc="110" dirty="0">
                <a:latin typeface="Cambria"/>
                <a:cs typeface="Cambria"/>
              </a:rPr>
              <a:t>final</a:t>
            </a:r>
            <a:r>
              <a:rPr sz="2400" spc="125" dirty="0">
                <a:latin typeface="Cambria"/>
                <a:cs typeface="Cambria"/>
              </a:rPr>
              <a:t> </a:t>
            </a:r>
            <a:r>
              <a:rPr sz="2400" spc="105" dirty="0">
                <a:latin typeface="Cambria"/>
                <a:cs typeface="Cambria"/>
              </a:rPr>
              <a:t>stem.</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30" dirty="0">
                <a:latin typeface="Cambria"/>
                <a:cs typeface="Cambria"/>
              </a:rPr>
              <a:t>Other </a:t>
            </a:r>
            <a:r>
              <a:rPr sz="2400" spc="70" dirty="0">
                <a:latin typeface="Cambria"/>
                <a:cs typeface="Cambria"/>
              </a:rPr>
              <a:t>techniques </a:t>
            </a:r>
            <a:r>
              <a:rPr sz="2400" spc="90" dirty="0">
                <a:latin typeface="Cambria"/>
                <a:cs typeface="Cambria"/>
              </a:rPr>
              <a:t>such </a:t>
            </a:r>
            <a:r>
              <a:rPr sz="2400" spc="114" dirty="0">
                <a:latin typeface="Cambria"/>
                <a:cs typeface="Cambria"/>
              </a:rPr>
              <a:t>as </a:t>
            </a:r>
            <a:r>
              <a:rPr sz="2400" spc="85" dirty="0">
                <a:latin typeface="Cambria"/>
                <a:cs typeface="Cambria"/>
              </a:rPr>
              <a:t>table </a:t>
            </a:r>
            <a:r>
              <a:rPr sz="2400" spc="45" dirty="0">
                <a:latin typeface="Cambria"/>
                <a:cs typeface="Cambria"/>
              </a:rPr>
              <a:t>lookup </a:t>
            </a:r>
            <a:r>
              <a:rPr sz="2400" spc="105" dirty="0">
                <a:latin typeface="Cambria"/>
                <a:cs typeface="Cambria"/>
              </a:rPr>
              <a:t>and </a:t>
            </a:r>
            <a:r>
              <a:rPr sz="2400" spc="45" dirty="0">
                <a:latin typeface="Cambria"/>
                <a:cs typeface="Cambria"/>
              </a:rPr>
              <a:t>successor </a:t>
            </a:r>
            <a:r>
              <a:rPr sz="2400" spc="50" dirty="0">
                <a:latin typeface="Cambria"/>
                <a:cs typeface="Cambria"/>
              </a:rPr>
              <a:t> </a:t>
            </a:r>
            <a:r>
              <a:rPr sz="2400" spc="100" dirty="0">
                <a:latin typeface="Cambria"/>
                <a:cs typeface="Cambria"/>
              </a:rPr>
              <a:t>stemming </a:t>
            </a:r>
            <a:r>
              <a:rPr sz="2400" spc="30" dirty="0">
                <a:latin typeface="Cambria"/>
                <a:cs typeface="Cambria"/>
              </a:rPr>
              <a:t>provide </a:t>
            </a:r>
            <a:r>
              <a:rPr sz="2400" spc="90" dirty="0">
                <a:latin typeface="Cambria"/>
                <a:cs typeface="Cambria"/>
              </a:rPr>
              <a:t>alternatives </a:t>
            </a:r>
            <a:r>
              <a:rPr sz="2400" spc="130" dirty="0">
                <a:latin typeface="Cambria"/>
                <a:cs typeface="Cambria"/>
              </a:rPr>
              <a:t>that </a:t>
            </a:r>
            <a:r>
              <a:rPr sz="2400" spc="60" dirty="0">
                <a:latin typeface="Cambria"/>
                <a:cs typeface="Cambria"/>
              </a:rPr>
              <a:t>require </a:t>
            </a:r>
            <a:r>
              <a:rPr sz="2400" spc="80">
                <a:latin typeface="Cambria"/>
                <a:cs typeface="Cambria"/>
              </a:rPr>
              <a:t>additional </a:t>
            </a:r>
            <a:r>
              <a:rPr sz="2400" spc="-515">
                <a:latin typeface="Cambria"/>
                <a:cs typeface="Cambria"/>
              </a:rPr>
              <a:t> </a:t>
            </a:r>
            <a:r>
              <a:rPr sz="2400" spc="70">
                <a:latin typeface="Cambria"/>
                <a:cs typeface="Cambria"/>
              </a:rPr>
              <a:t>overheads.</a:t>
            </a:r>
            <a:r>
              <a:rPr lang="en-IN" sz="2400" spc="70" dirty="0">
                <a:latin typeface="Cambria"/>
                <a:cs typeface="Cambria"/>
              </a:rPr>
              <a:t>Table lookup requires a large data structures, Successor stemmers determine prefix overlap as the length of a stem is increased.</a:t>
            </a:r>
            <a:endParaRPr sz="2400">
              <a:latin typeface="Cambria"/>
              <a:cs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6626860" cy="443711"/>
          </a:xfrm>
          <a:prstGeom prst="rect">
            <a:avLst/>
          </a:prstGeom>
        </p:spPr>
        <p:txBody>
          <a:bodyPr vert="horz" wrap="square" lIns="0" tIns="12700" rIns="0" bIns="0" rtlCol="0">
            <a:spAutoFit/>
          </a:bodyPr>
          <a:lstStyle/>
          <a:p>
            <a:pPr marL="12700">
              <a:lnSpc>
                <a:spcPct val="100000"/>
              </a:lnSpc>
              <a:spcBef>
                <a:spcPts val="100"/>
              </a:spcBef>
            </a:pPr>
            <a:r>
              <a:rPr sz="2800" b="1" spc="355" dirty="0">
                <a:solidFill>
                  <a:srgbClr val="002060"/>
                </a:solidFill>
                <a:latin typeface="Cambria"/>
                <a:cs typeface="Cambria"/>
              </a:rPr>
              <a:t>PORTER</a:t>
            </a:r>
            <a:r>
              <a:rPr sz="2800" b="1" spc="295" dirty="0">
                <a:solidFill>
                  <a:srgbClr val="002060"/>
                </a:solidFill>
                <a:latin typeface="Cambria"/>
                <a:cs typeface="Cambria"/>
              </a:rPr>
              <a:t> </a:t>
            </a:r>
            <a:r>
              <a:rPr sz="2800" b="1" spc="340" dirty="0">
                <a:solidFill>
                  <a:srgbClr val="002060"/>
                </a:solidFill>
                <a:latin typeface="Cambria"/>
                <a:cs typeface="Cambria"/>
              </a:rPr>
              <a:t>STEMMING</a:t>
            </a:r>
            <a:r>
              <a:rPr sz="2800" b="1" spc="310" dirty="0">
                <a:solidFill>
                  <a:srgbClr val="002060"/>
                </a:solidFill>
                <a:latin typeface="Cambria"/>
                <a:cs typeface="Cambria"/>
              </a:rPr>
              <a:t> </a:t>
            </a:r>
            <a:r>
              <a:rPr sz="2800" b="1" spc="325" dirty="0">
                <a:solidFill>
                  <a:srgbClr val="002060"/>
                </a:solidFill>
                <a:latin typeface="Cambria"/>
                <a:cs typeface="Cambria"/>
              </a:rPr>
              <a:t>ALGORITHM</a:t>
            </a:r>
            <a:endParaRPr sz="2800">
              <a:solidFill>
                <a:srgbClr val="002060"/>
              </a:solidFill>
              <a:latin typeface="Cambria"/>
              <a:cs typeface="Cambria"/>
            </a:endParaRPr>
          </a:p>
        </p:txBody>
      </p:sp>
      <p:sp>
        <p:nvSpPr>
          <p:cNvPr id="10" name="object 10"/>
          <p:cNvSpPr txBox="1"/>
          <p:nvPr/>
        </p:nvSpPr>
        <p:spPr>
          <a:xfrm>
            <a:off x="535940" y="1628902"/>
            <a:ext cx="6272530" cy="391160"/>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8750"/>
              <a:buFont typeface="Wingdings"/>
              <a:buChar char=""/>
              <a:tabLst>
                <a:tab pos="287020" algn="l"/>
                <a:tab pos="1097915" algn="l"/>
                <a:tab pos="2265680" algn="l"/>
                <a:tab pos="3974465" algn="l"/>
                <a:tab pos="4481195" algn="l"/>
                <a:tab pos="5560060" algn="l"/>
              </a:tabLst>
            </a:pPr>
            <a:r>
              <a:rPr sz="2400" spc="114" dirty="0">
                <a:latin typeface="Cambria"/>
                <a:cs typeface="Cambria"/>
              </a:rPr>
              <a:t>The</a:t>
            </a:r>
            <a:r>
              <a:rPr sz="2400" dirty="0">
                <a:latin typeface="Cambria"/>
                <a:cs typeface="Cambria"/>
              </a:rPr>
              <a:t>	</a:t>
            </a:r>
            <a:r>
              <a:rPr sz="2400" spc="75" dirty="0">
                <a:latin typeface="Cambria"/>
                <a:cs typeface="Cambria"/>
              </a:rPr>
              <a:t>Porter</a:t>
            </a:r>
            <a:r>
              <a:rPr sz="2400" dirty="0">
                <a:latin typeface="Cambria"/>
                <a:cs typeface="Cambria"/>
              </a:rPr>
              <a:t>	</a:t>
            </a:r>
            <a:r>
              <a:rPr sz="2400" spc="85" dirty="0">
                <a:latin typeface="Cambria"/>
                <a:cs typeface="Cambria"/>
              </a:rPr>
              <a:t>Algo</a:t>
            </a:r>
            <a:r>
              <a:rPr sz="2400" spc="65" dirty="0">
                <a:latin typeface="Cambria"/>
                <a:cs typeface="Cambria"/>
              </a:rPr>
              <a:t>r</a:t>
            </a:r>
            <a:r>
              <a:rPr sz="2400" spc="120" dirty="0">
                <a:latin typeface="Cambria"/>
                <a:cs typeface="Cambria"/>
              </a:rPr>
              <a:t>ithm</a:t>
            </a:r>
            <a:r>
              <a:rPr sz="2400" dirty="0">
                <a:latin typeface="Cambria"/>
                <a:cs typeface="Cambria"/>
              </a:rPr>
              <a:t>	</a:t>
            </a:r>
            <a:r>
              <a:rPr sz="2400" spc="80" dirty="0">
                <a:latin typeface="Cambria"/>
                <a:cs typeface="Cambria"/>
              </a:rPr>
              <a:t>is</a:t>
            </a:r>
            <a:r>
              <a:rPr sz="2400" dirty="0">
                <a:latin typeface="Cambria"/>
                <a:cs typeface="Cambria"/>
              </a:rPr>
              <a:t>	</a:t>
            </a:r>
            <a:r>
              <a:rPr sz="2400" spc="60" dirty="0">
                <a:latin typeface="Cambria"/>
                <a:cs typeface="Cambria"/>
              </a:rPr>
              <a:t>base</a:t>
            </a:r>
            <a:r>
              <a:rPr sz="2400" spc="75" dirty="0">
                <a:latin typeface="Cambria"/>
                <a:cs typeface="Cambria"/>
              </a:rPr>
              <a:t>d</a:t>
            </a:r>
            <a:r>
              <a:rPr sz="2400" dirty="0">
                <a:latin typeface="Cambria"/>
                <a:cs typeface="Cambria"/>
              </a:rPr>
              <a:t>	</a:t>
            </a:r>
            <a:r>
              <a:rPr sz="2400" spc="130" dirty="0">
                <a:latin typeface="Cambria"/>
                <a:cs typeface="Cambria"/>
              </a:rPr>
              <a:t>u</a:t>
            </a:r>
            <a:r>
              <a:rPr sz="2400" spc="25" dirty="0">
                <a:latin typeface="Cambria"/>
                <a:cs typeface="Cambria"/>
              </a:rPr>
              <a:t>pon</a:t>
            </a:r>
            <a:endParaRPr sz="2400">
              <a:latin typeface="Cambria"/>
              <a:cs typeface="Cambria"/>
            </a:endParaRPr>
          </a:p>
        </p:txBody>
      </p:sp>
      <p:sp>
        <p:nvSpPr>
          <p:cNvPr id="11" name="object 11"/>
          <p:cNvSpPr txBox="1"/>
          <p:nvPr/>
        </p:nvSpPr>
        <p:spPr>
          <a:xfrm>
            <a:off x="7052309" y="1628902"/>
            <a:ext cx="1402080" cy="391160"/>
          </a:xfrm>
          <a:prstGeom prst="rect">
            <a:avLst/>
          </a:prstGeom>
        </p:spPr>
        <p:txBody>
          <a:bodyPr vert="horz" wrap="square" lIns="0" tIns="12700" rIns="0" bIns="0" rtlCol="0">
            <a:spAutoFit/>
          </a:bodyPr>
          <a:lstStyle/>
          <a:p>
            <a:pPr marL="12700">
              <a:lnSpc>
                <a:spcPct val="100000"/>
              </a:lnSpc>
              <a:spcBef>
                <a:spcPts val="100"/>
              </a:spcBef>
              <a:tabLst>
                <a:tab pos="452120" algn="l"/>
                <a:tab pos="1134745" algn="l"/>
              </a:tabLst>
            </a:pPr>
            <a:r>
              <a:rPr sz="2400" spc="160" dirty="0">
                <a:latin typeface="Cambria"/>
                <a:cs typeface="Cambria"/>
              </a:rPr>
              <a:t>a	</a:t>
            </a:r>
            <a:r>
              <a:rPr sz="2400" spc="75" dirty="0">
                <a:latin typeface="Cambria"/>
                <a:cs typeface="Cambria"/>
              </a:rPr>
              <a:t>set	</a:t>
            </a:r>
            <a:r>
              <a:rPr sz="2400" spc="-5" dirty="0">
                <a:latin typeface="Cambria"/>
                <a:cs typeface="Cambria"/>
              </a:rPr>
              <a:t>of</a:t>
            </a:r>
            <a:endParaRPr sz="2400">
              <a:latin typeface="Cambria"/>
              <a:cs typeface="Cambria"/>
            </a:endParaRPr>
          </a:p>
        </p:txBody>
      </p:sp>
      <p:sp>
        <p:nvSpPr>
          <p:cNvPr id="12" name="object 12"/>
          <p:cNvSpPr txBox="1"/>
          <p:nvPr/>
        </p:nvSpPr>
        <p:spPr>
          <a:xfrm>
            <a:off x="497840" y="1994661"/>
            <a:ext cx="7996555" cy="3930650"/>
          </a:xfrm>
          <a:prstGeom prst="rect">
            <a:avLst/>
          </a:prstGeom>
        </p:spPr>
        <p:txBody>
          <a:bodyPr vert="horz" wrap="square" lIns="0" tIns="12700" rIns="0" bIns="0" rtlCol="0">
            <a:spAutoFit/>
          </a:bodyPr>
          <a:lstStyle/>
          <a:p>
            <a:pPr marL="324485" marR="43815" algn="just">
              <a:lnSpc>
                <a:spcPct val="100000"/>
              </a:lnSpc>
              <a:spcBef>
                <a:spcPts val="100"/>
              </a:spcBef>
            </a:pPr>
            <a:r>
              <a:rPr sz="2400" spc="50" dirty="0">
                <a:latin typeface="Cambria"/>
                <a:cs typeface="Cambria"/>
              </a:rPr>
              <a:t>conditions</a:t>
            </a:r>
            <a:r>
              <a:rPr sz="2400" spc="55"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the</a:t>
            </a:r>
            <a:r>
              <a:rPr sz="2400" spc="95" dirty="0">
                <a:latin typeface="Cambria"/>
                <a:cs typeface="Cambria"/>
              </a:rPr>
              <a:t> </a:t>
            </a:r>
            <a:r>
              <a:rPr sz="2400" spc="105" dirty="0">
                <a:latin typeface="Cambria"/>
                <a:cs typeface="Cambria"/>
              </a:rPr>
              <a:t>stem,</a:t>
            </a:r>
            <a:r>
              <a:rPr sz="2400" spc="110" dirty="0">
                <a:latin typeface="Cambria"/>
                <a:cs typeface="Cambria"/>
              </a:rPr>
              <a:t> </a:t>
            </a:r>
            <a:r>
              <a:rPr sz="2400" spc="95" dirty="0">
                <a:latin typeface="Cambria"/>
                <a:cs typeface="Cambria"/>
              </a:rPr>
              <a:t>suffix</a:t>
            </a:r>
            <a:r>
              <a:rPr sz="2400" spc="100" dirty="0">
                <a:latin typeface="Cambria"/>
                <a:cs typeface="Cambria"/>
              </a:rPr>
              <a:t> </a:t>
            </a:r>
            <a:r>
              <a:rPr sz="2400" spc="105" dirty="0">
                <a:latin typeface="Cambria"/>
                <a:cs typeface="Cambria"/>
              </a:rPr>
              <a:t>and</a:t>
            </a:r>
            <a:r>
              <a:rPr sz="2400" spc="110" dirty="0">
                <a:latin typeface="Cambria"/>
                <a:cs typeface="Cambria"/>
              </a:rPr>
              <a:t> </a:t>
            </a:r>
            <a:r>
              <a:rPr sz="2400" spc="65" dirty="0">
                <a:latin typeface="Cambria"/>
                <a:cs typeface="Cambria"/>
              </a:rPr>
              <a:t>prefix </a:t>
            </a:r>
            <a:r>
              <a:rPr sz="2400" spc="70" dirty="0">
                <a:latin typeface="Cambria"/>
                <a:cs typeface="Cambria"/>
              </a:rPr>
              <a:t> </a:t>
            </a:r>
            <a:r>
              <a:rPr sz="2400" spc="105" dirty="0">
                <a:latin typeface="Cambria"/>
                <a:cs typeface="Cambria"/>
              </a:rPr>
              <a:t>and </a:t>
            </a:r>
            <a:r>
              <a:rPr sz="2400" spc="110" dirty="0">
                <a:latin typeface="Cambria"/>
                <a:cs typeface="Cambria"/>
              </a:rPr>
              <a:t> </a:t>
            </a:r>
            <a:r>
              <a:rPr sz="2400" spc="65" dirty="0">
                <a:latin typeface="Cambria"/>
                <a:cs typeface="Cambria"/>
              </a:rPr>
              <a:t>associated</a:t>
            </a:r>
            <a:r>
              <a:rPr sz="2400" spc="130" dirty="0">
                <a:latin typeface="Cambria"/>
                <a:cs typeface="Cambria"/>
              </a:rPr>
              <a:t> </a:t>
            </a:r>
            <a:r>
              <a:rPr sz="2400" spc="65" dirty="0">
                <a:latin typeface="Cambria"/>
                <a:cs typeface="Cambria"/>
              </a:rPr>
              <a:t>actions</a:t>
            </a:r>
            <a:r>
              <a:rPr sz="2400" spc="125" dirty="0">
                <a:latin typeface="Cambria"/>
                <a:cs typeface="Cambria"/>
              </a:rPr>
              <a:t> </a:t>
            </a:r>
            <a:r>
              <a:rPr sz="2400" spc="80" dirty="0">
                <a:latin typeface="Cambria"/>
                <a:cs typeface="Cambria"/>
              </a:rPr>
              <a:t>given</a:t>
            </a:r>
            <a:r>
              <a:rPr sz="2400" spc="125" dirty="0">
                <a:latin typeface="Cambria"/>
                <a:cs typeface="Cambria"/>
              </a:rPr>
              <a:t> </a:t>
            </a:r>
            <a:r>
              <a:rPr sz="2400" spc="90" dirty="0">
                <a:latin typeface="Cambria"/>
                <a:cs typeface="Cambria"/>
              </a:rPr>
              <a:t>the</a:t>
            </a:r>
            <a:r>
              <a:rPr sz="2400" spc="130" dirty="0">
                <a:latin typeface="Cambria"/>
                <a:cs typeface="Cambria"/>
              </a:rPr>
              <a:t> </a:t>
            </a:r>
            <a:r>
              <a:rPr sz="2400" spc="60" dirty="0">
                <a:latin typeface="Cambria"/>
                <a:cs typeface="Cambria"/>
              </a:rPr>
              <a:t>condition.</a:t>
            </a:r>
            <a:endParaRPr sz="2400">
              <a:latin typeface="Cambria"/>
              <a:cs typeface="Cambria"/>
            </a:endParaRPr>
          </a:p>
          <a:p>
            <a:pPr marL="50800" algn="just">
              <a:lnSpc>
                <a:spcPct val="100000"/>
              </a:lnSpc>
              <a:spcBef>
                <a:spcPts val="600"/>
              </a:spcBef>
            </a:pPr>
            <a:r>
              <a:rPr sz="2400" spc="100" dirty="0">
                <a:latin typeface="Cambria"/>
                <a:cs typeface="Cambria"/>
              </a:rPr>
              <a:t>Some</a:t>
            </a:r>
            <a:r>
              <a:rPr sz="2400" spc="130" dirty="0">
                <a:latin typeface="Cambria"/>
                <a:cs typeface="Cambria"/>
              </a:rPr>
              <a:t> </a:t>
            </a:r>
            <a:r>
              <a:rPr sz="2400" spc="85" dirty="0">
                <a:latin typeface="Cambria"/>
                <a:cs typeface="Cambria"/>
              </a:rPr>
              <a:t>examples</a:t>
            </a:r>
            <a:r>
              <a:rPr sz="2400" spc="130" dirty="0">
                <a:latin typeface="Cambria"/>
                <a:cs typeface="Cambria"/>
              </a:rPr>
              <a:t> </a:t>
            </a:r>
            <a:r>
              <a:rPr sz="2400" spc="-5" dirty="0">
                <a:latin typeface="Cambria"/>
                <a:cs typeface="Cambria"/>
              </a:rPr>
              <a:t>of</a:t>
            </a:r>
            <a:r>
              <a:rPr sz="2400" spc="135" dirty="0">
                <a:latin typeface="Cambria"/>
                <a:cs typeface="Cambria"/>
              </a:rPr>
              <a:t> </a:t>
            </a:r>
            <a:r>
              <a:rPr sz="2400" spc="90" dirty="0">
                <a:latin typeface="Cambria"/>
                <a:cs typeface="Cambria"/>
              </a:rPr>
              <a:t>stem</a:t>
            </a:r>
            <a:r>
              <a:rPr sz="2400" spc="145" dirty="0">
                <a:latin typeface="Cambria"/>
                <a:cs typeface="Cambria"/>
              </a:rPr>
              <a:t> </a:t>
            </a:r>
            <a:r>
              <a:rPr sz="2400" spc="50" dirty="0">
                <a:latin typeface="Cambria"/>
                <a:cs typeface="Cambria"/>
              </a:rPr>
              <a:t>conditions</a:t>
            </a:r>
            <a:r>
              <a:rPr sz="2400" spc="110" dirty="0">
                <a:latin typeface="Cambria"/>
                <a:cs typeface="Cambria"/>
              </a:rPr>
              <a:t> </a:t>
            </a:r>
            <a:r>
              <a:rPr sz="2400" spc="70" dirty="0">
                <a:latin typeface="Cambria"/>
                <a:cs typeface="Cambria"/>
              </a:rPr>
              <a:t>are:</a:t>
            </a:r>
            <a:endParaRPr sz="2400">
              <a:latin typeface="Cambria"/>
              <a:cs typeface="Cambria"/>
            </a:endParaRPr>
          </a:p>
          <a:p>
            <a:pPr marL="508000" marR="43180" indent="-457200" algn="just">
              <a:lnSpc>
                <a:spcPct val="100000"/>
              </a:lnSpc>
              <a:spcBef>
                <a:spcPts val="600"/>
              </a:spcBef>
            </a:pPr>
            <a:r>
              <a:rPr sz="2400" spc="85" dirty="0">
                <a:latin typeface="Cambria"/>
                <a:cs typeface="Cambria"/>
              </a:rPr>
              <a:t>1. </a:t>
            </a:r>
            <a:r>
              <a:rPr sz="2400" spc="114" dirty="0">
                <a:latin typeface="Cambria"/>
                <a:cs typeface="Cambria"/>
              </a:rPr>
              <a:t>The </a:t>
            </a:r>
            <a:r>
              <a:rPr sz="2400" spc="95" dirty="0">
                <a:latin typeface="Cambria"/>
                <a:cs typeface="Cambria"/>
              </a:rPr>
              <a:t>measure, </a:t>
            </a:r>
            <a:r>
              <a:rPr sz="2400" spc="155" dirty="0">
                <a:latin typeface="Cambria"/>
                <a:cs typeface="Cambria"/>
              </a:rPr>
              <a:t>m, </a:t>
            </a:r>
            <a:r>
              <a:rPr sz="2400" spc="-5" dirty="0">
                <a:latin typeface="Cambria"/>
                <a:cs typeface="Cambria"/>
              </a:rPr>
              <a:t>of</a:t>
            </a:r>
            <a:r>
              <a:rPr sz="2400" dirty="0">
                <a:latin typeface="Cambria"/>
                <a:cs typeface="Cambria"/>
              </a:rPr>
              <a:t> </a:t>
            </a:r>
            <a:r>
              <a:rPr sz="2400" spc="160" dirty="0">
                <a:latin typeface="Cambria"/>
                <a:cs typeface="Cambria"/>
              </a:rPr>
              <a:t>a </a:t>
            </a:r>
            <a:r>
              <a:rPr sz="2400" spc="90" dirty="0">
                <a:latin typeface="Cambria"/>
                <a:cs typeface="Cambria"/>
              </a:rPr>
              <a:t>stem </a:t>
            </a:r>
            <a:r>
              <a:rPr sz="2400" spc="80" dirty="0">
                <a:latin typeface="Cambria"/>
                <a:cs typeface="Cambria"/>
              </a:rPr>
              <a:t>is </a:t>
            </a:r>
            <a:r>
              <a:rPr sz="2400" spc="160" dirty="0">
                <a:latin typeface="Cambria"/>
                <a:cs typeface="Cambria"/>
              </a:rPr>
              <a:t>a </a:t>
            </a:r>
            <a:r>
              <a:rPr sz="2400" spc="75" dirty="0">
                <a:latin typeface="Cambria"/>
                <a:cs typeface="Cambria"/>
              </a:rPr>
              <a:t>function </a:t>
            </a:r>
            <a:r>
              <a:rPr sz="2400" spc="-10" dirty="0">
                <a:latin typeface="Cambria"/>
                <a:cs typeface="Cambria"/>
              </a:rPr>
              <a:t>of</a:t>
            </a:r>
            <a:r>
              <a:rPr sz="2400" spc="505" dirty="0">
                <a:latin typeface="Cambria"/>
                <a:cs typeface="Cambria"/>
              </a:rPr>
              <a:t> </a:t>
            </a:r>
            <a:r>
              <a:rPr sz="2400" spc="55" dirty="0">
                <a:latin typeface="Cambria"/>
                <a:cs typeface="Cambria"/>
              </a:rPr>
              <a:t>sequences </a:t>
            </a:r>
            <a:r>
              <a:rPr sz="2400" spc="60" dirty="0">
                <a:latin typeface="Cambria"/>
                <a:cs typeface="Cambria"/>
              </a:rPr>
              <a:t> </a:t>
            </a:r>
            <a:r>
              <a:rPr sz="2400" spc="-5" dirty="0">
                <a:latin typeface="Cambria"/>
                <a:cs typeface="Cambria"/>
              </a:rPr>
              <a:t>of </a:t>
            </a:r>
            <a:r>
              <a:rPr sz="2400" spc="30" dirty="0">
                <a:latin typeface="Cambria"/>
                <a:cs typeface="Cambria"/>
              </a:rPr>
              <a:t>vowels </a:t>
            </a:r>
            <a:r>
              <a:rPr sz="2400" spc="70" dirty="0">
                <a:latin typeface="Cambria"/>
                <a:cs typeface="Cambria"/>
              </a:rPr>
              <a:t>(a, </a:t>
            </a:r>
            <a:r>
              <a:rPr sz="2400" spc="100" dirty="0">
                <a:latin typeface="Cambria"/>
                <a:cs typeface="Cambria"/>
              </a:rPr>
              <a:t>e, </a:t>
            </a:r>
            <a:r>
              <a:rPr sz="2400" spc="85" dirty="0">
                <a:latin typeface="Cambria"/>
                <a:cs typeface="Cambria"/>
              </a:rPr>
              <a:t>i,o, </a:t>
            </a:r>
            <a:r>
              <a:rPr sz="2400" spc="155" dirty="0">
                <a:latin typeface="Cambria"/>
                <a:cs typeface="Cambria"/>
              </a:rPr>
              <a:t>u, </a:t>
            </a:r>
            <a:r>
              <a:rPr sz="2400" spc="-20" dirty="0">
                <a:latin typeface="Cambria"/>
                <a:cs typeface="Cambria"/>
              </a:rPr>
              <a:t>y) </a:t>
            </a:r>
            <a:r>
              <a:rPr sz="2400" spc="20" dirty="0">
                <a:latin typeface="Cambria"/>
                <a:cs typeface="Cambria"/>
              </a:rPr>
              <a:t>followed </a:t>
            </a:r>
            <a:r>
              <a:rPr sz="2400" spc="45" dirty="0">
                <a:latin typeface="Cambria"/>
                <a:cs typeface="Cambria"/>
              </a:rPr>
              <a:t>by </a:t>
            </a:r>
            <a:r>
              <a:rPr sz="2400" spc="160" dirty="0">
                <a:latin typeface="Cambria"/>
                <a:cs typeface="Cambria"/>
              </a:rPr>
              <a:t>a </a:t>
            </a:r>
            <a:r>
              <a:rPr sz="2400" spc="75" dirty="0">
                <a:latin typeface="Cambria"/>
                <a:cs typeface="Cambria"/>
              </a:rPr>
              <a:t>consonant. </a:t>
            </a:r>
            <a:r>
              <a:rPr sz="2400" spc="135" dirty="0">
                <a:latin typeface="Cambria"/>
                <a:cs typeface="Cambria"/>
              </a:rPr>
              <a:t>If </a:t>
            </a:r>
            <a:r>
              <a:rPr sz="2400" spc="280" dirty="0">
                <a:latin typeface="Cambria"/>
                <a:cs typeface="Cambria"/>
              </a:rPr>
              <a:t>V </a:t>
            </a:r>
            <a:r>
              <a:rPr sz="2400" spc="285" dirty="0">
                <a:latin typeface="Cambria"/>
                <a:cs typeface="Cambria"/>
              </a:rPr>
              <a:t> </a:t>
            </a:r>
            <a:r>
              <a:rPr sz="2400" spc="80" dirty="0">
                <a:latin typeface="Cambria"/>
                <a:cs typeface="Cambria"/>
              </a:rPr>
              <a:t>is</a:t>
            </a:r>
            <a:r>
              <a:rPr sz="2400" spc="85" dirty="0">
                <a:latin typeface="Cambria"/>
                <a:cs typeface="Cambria"/>
              </a:rPr>
              <a:t> </a:t>
            </a:r>
            <a:r>
              <a:rPr sz="2400" spc="160" dirty="0">
                <a:latin typeface="Cambria"/>
                <a:cs typeface="Cambria"/>
              </a:rPr>
              <a:t>a</a:t>
            </a:r>
            <a:r>
              <a:rPr sz="2400" spc="165" dirty="0">
                <a:latin typeface="Cambria"/>
                <a:cs typeface="Cambria"/>
              </a:rPr>
              <a:t> </a:t>
            </a:r>
            <a:r>
              <a:rPr sz="2400" spc="55" dirty="0">
                <a:latin typeface="Cambria"/>
                <a:cs typeface="Cambria"/>
              </a:rPr>
              <a:t>sequence</a:t>
            </a:r>
            <a:r>
              <a:rPr sz="2400" spc="60" dirty="0">
                <a:latin typeface="Cambria"/>
                <a:cs typeface="Cambria"/>
              </a:rPr>
              <a:t> </a:t>
            </a:r>
            <a:r>
              <a:rPr sz="2400" spc="-5" dirty="0">
                <a:latin typeface="Cambria"/>
                <a:cs typeface="Cambria"/>
              </a:rPr>
              <a:t>of</a:t>
            </a:r>
            <a:r>
              <a:rPr sz="2400" dirty="0">
                <a:latin typeface="Cambria"/>
                <a:cs typeface="Cambria"/>
              </a:rPr>
              <a:t> </a:t>
            </a:r>
            <a:r>
              <a:rPr sz="2400" spc="35" dirty="0">
                <a:latin typeface="Cambria"/>
                <a:cs typeface="Cambria"/>
              </a:rPr>
              <a:t>vowels</a:t>
            </a:r>
            <a:r>
              <a:rPr sz="2400" spc="40" dirty="0">
                <a:latin typeface="Cambria"/>
                <a:cs typeface="Cambria"/>
              </a:rPr>
              <a:t> </a:t>
            </a:r>
            <a:r>
              <a:rPr sz="2400" spc="105" dirty="0">
                <a:latin typeface="Cambria"/>
                <a:cs typeface="Cambria"/>
              </a:rPr>
              <a:t>and</a:t>
            </a:r>
            <a:r>
              <a:rPr sz="2400" spc="110" dirty="0">
                <a:latin typeface="Cambria"/>
                <a:cs typeface="Cambria"/>
              </a:rPr>
              <a:t> </a:t>
            </a:r>
            <a:r>
              <a:rPr sz="2400" spc="380" dirty="0">
                <a:latin typeface="Cambria"/>
                <a:cs typeface="Cambria"/>
              </a:rPr>
              <a:t>C </a:t>
            </a:r>
            <a:r>
              <a:rPr sz="2400" spc="80" dirty="0">
                <a:latin typeface="Cambria"/>
                <a:cs typeface="Cambria"/>
              </a:rPr>
              <a:t>is</a:t>
            </a:r>
            <a:r>
              <a:rPr sz="2400" spc="85" dirty="0">
                <a:latin typeface="Cambria"/>
                <a:cs typeface="Cambria"/>
              </a:rPr>
              <a:t> </a:t>
            </a:r>
            <a:r>
              <a:rPr sz="2400" spc="160" dirty="0">
                <a:latin typeface="Cambria"/>
                <a:cs typeface="Cambria"/>
              </a:rPr>
              <a:t>a</a:t>
            </a:r>
            <a:r>
              <a:rPr sz="2400" spc="165" dirty="0">
                <a:latin typeface="Cambria"/>
                <a:cs typeface="Cambria"/>
              </a:rPr>
              <a:t> </a:t>
            </a:r>
            <a:r>
              <a:rPr sz="2400" spc="55" dirty="0">
                <a:latin typeface="Cambria"/>
                <a:cs typeface="Cambria"/>
              </a:rPr>
              <a:t>sequence</a:t>
            </a:r>
            <a:r>
              <a:rPr sz="2400" spc="60" dirty="0">
                <a:latin typeface="Cambria"/>
                <a:cs typeface="Cambria"/>
              </a:rPr>
              <a:t> </a:t>
            </a:r>
            <a:r>
              <a:rPr sz="2400" spc="-5" dirty="0">
                <a:latin typeface="Cambria"/>
                <a:cs typeface="Cambria"/>
              </a:rPr>
              <a:t>of </a:t>
            </a:r>
            <a:r>
              <a:rPr sz="2400" dirty="0">
                <a:latin typeface="Cambria"/>
                <a:cs typeface="Cambria"/>
              </a:rPr>
              <a:t> </a:t>
            </a:r>
            <a:r>
              <a:rPr sz="2400" spc="75" dirty="0">
                <a:latin typeface="Cambria"/>
                <a:cs typeface="Cambria"/>
              </a:rPr>
              <a:t>consonants,</a:t>
            </a:r>
            <a:r>
              <a:rPr sz="2400" spc="120" dirty="0">
                <a:latin typeface="Cambria"/>
                <a:cs typeface="Cambria"/>
              </a:rPr>
              <a:t> </a:t>
            </a:r>
            <a:r>
              <a:rPr sz="2400" spc="100" dirty="0">
                <a:latin typeface="Cambria"/>
                <a:cs typeface="Cambria"/>
              </a:rPr>
              <a:t>then</a:t>
            </a:r>
            <a:r>
              <a:rPr sz="2400" spc="130" dirty="0">
                <a:latin typeface="Cambria"/>
                <a:cs typeface="Cambria"/>
              </a:rPr>
              <a:t> </a:t>
            </a:r>
            <a:r>
              <a:rPr sz="2400" spc="135" dirty="0">
                <a:latin typeface="Cambria"/>
                <a:cs typeface="Cambria"/>
              </a:rPr>
              <a:t>m </a:t>
            </a:r>
            <a:r>
              <a:rPr sz="2400" spc="65" dirty="0">
                <a:latin typeface="Cambria"/>
                <a:cs typeface="Cambria"/>
              </a:rPr>
              <a:t>is:</a:t>
            </a:r>
            <a:endParaRPr sz="2400">
              <a:latin typeface="Cambria"/>
              <a:cs typeface="Cambria"/>
            </a:endParaRPr>
          </a:p>
          <a:p>
            <a:pPr marR="1292860" algn="ctr">
              <a:lnSpc>
                <a:spcPct val="100000"/>
              </a:lnSpc>
              <a:spcBef>
                <a:spcPts val="509"/>
              </a:spcBef>
            </a:pPr>
            <a:r>
              <a:rPr sz="2100" spc="145" dirty="0">
                <a:latin typeface="Cambria"/>
                <a:cs typeface="Cambria"/>
              </a:rPr>
              <a:t>C(VC)</a:t>
            </a:r>
            <a:r>
              <a:rPr sz="2100" spc="217" baseline="25793" dirty="0">
                <a:latin typeface="Cambria"/>
                <a:cs typeface="Cambria"/>
              </a:rPr>
              <a:t>m</a:t>
            </a:r>
            <a:r>
              <a:rPr sz="2100" spc="145" dirty="0">
                <a:latin typeface="Cambria"/>
                <a:cs typeface="Cambria"/>
              </a:rPr>
              <a:t>V</a:t>
            </a:r>
            <a:endParaRPr sz="2100">
              <a:latin typeface="Cambria"/>
              <a:cs typeface="Cambria"/>
            </a:endParaRPr>
          </a:p>
          <a:p>
            <a:pPr marL="324485" marR="325755" indent="-22860">
              <a:lnSpc>
                <a:spcPct val="100000"/>
              </a:lnSpc>
              <a:spcBef>
                <a:spcPts val="595"/>
              </a:spcBef>
            </a:pPr>
            <a:r>
              <a:rPr sz="2400" spc="55" dirty="0">
                <a:latin typeface="Cambria"/>
                <a:cs typeface="Cambria"/>
              </a:rPr>
              <a:t>where</a:t>
            </a:r>
            <a:r>
              <a:rPr sz="2400" spc="125" dirty="0">
                <a:latin typeface="Cambria"/>
                <a:cs typeface="Cambria"/>
              </a:rPr>
              <a:t> </a:t>
            </a:r>
            <a:r>
              <a:rPr sz="2400" spc="90" dirty="0">
                <a:latin typeface="Cambria"/>
                <a:cs typeface="Cambria"/>
              </a:rPr>
              <a:t>the</a:t>
            </a:r>
            <a:r>
              <a:rPr sz="2400" spc="130" dirty="0">
                <a:latin typeface="Cambria"/>
                <a:cs typeface="Cambria"/>
              </a:rPr>
              <a:t> </a:t>
            </a:r>
            <a:r>
              <a:rPr sz="2400" spc="110" dirty="0">
                <a:latin typeface="Cambria"/>
                <a:cs typeface="Cambria"/>
              </a:rPr>
              <a:t>initial</a:t>
            </a:r>
            <a:r>
              <a:rPr sz="2400" spc="114" dirty="0">
                <a:latin typeface="Cambria"/>
                <a:cs typeface="Cambria"/>
              </a:rPr>
              <a:t> </a:t>
            </a:r>
            <a:r>
              <a:rPr sz="2400" spc="380" dirty="0">
                <a:latin typeface="Cambria"/>
                <a:cs typeface="Cambria"/>
              </a:rPr>
              <a:t>C</a:t>
            </a:r>
            <a:r>
              <a:rPr sz="2400" spc="140" dirty="0">
                <a:latin typeface="Cambria"/>
                <a:cs typeface="Cambria"/>
              </a:rPr>
              <a:t> </a:t>
            </a:r>
            <a:r>
              <a:rPr sz="2400" spc="105" dirty="0">
                <a:latin typeface="Cambria"/>
                <a:cs typeface="Cambria"/>
              </a:rPr>
              <a:t>and</a:t>
            </a:r>
            <a:r>
              <a:rPr sz="2400" spc="125" dirty="0">
                <a:latin typeface="Cambria"/>
                <a:cs typeface="Cambria"/>
              </a:rPr>
              <a:t> </a:t>
            </a:r>
            <a:r>
              <a:rPr sz="2400" spc="110" dirty="0">
                <a:latin typeface="Cambria"/>
                <a:cs typeface="Cambria"/>
              </a:rPr>
              <a:t>final</a:t>
            </a:r>
            <a:r>
              <a:rPr sz="2400" spc="114" dirty="0">
                <a:latin typeface="Cambria"/>
                <a:cs typeface="Cambria"/>
              </a:rPr>
              <a:t> </a:t>
            </a:r>
            <a:r>
              <a:rPr sz="2400" spc="280" dirty="0">
                <a:latin typeface="Cambria"/>
                <a:cs typeface="Cambria"/>
              </a:rPr>
              <a:t>V</a:t>
            </a:r>
            <a:r>
              <a:rPr sz="2400" spc="135" dirty="0">
                <a:latin typeface="Cambria"/>
                <a:cs typeface="Cambria"/>
              </a:rPr>
              <a:t> </a:t>
            </a:r>
            <a:r>
              <a:rPr sz="2400" spc="80" dirty="0">
                <a:latin typeface="Cambria"/>
                <a:cs typeface="Cambria"/>
              </a:rPr>
              <a:t>are</a:t>
            </a:r>
            <a:r>
              <a:rPr sz="2400" spc="140" dirty="0">
                <a:latin typeface="Cambria"/>
                <a:cs typeface="Cambria"/>
              </a:rPr>
              <a:t> </a:t>
            </a:r>
            <a:r>
              <a:rPr sz="2400" spc="60" dirty="0">
                <a:latin typeface="Cambria"/>
                <a:cs typeface="Cambria"/>
              </a:rPr>
              <a:t>optional</a:t>
            </a:r>
            <a:r>
              <a:rPr sz="2400" spc="114" dirty="0">
                <a:latin typeface="Cambria"/>
                <a:cs typeface="Cambria"/>
              </a:rPr>
              <a:t> </a:t>
            </a:r>
            <a:r>
              <a:rPr sz="2400" spc="105" dirty="0">
                <a:latin typeface="Cambria"/>
                <a:cs typeface="Cambria"/>
              </a:rPr>
              <a:t>and</a:t>
            </a:r>
            <a:r>
              <a:rPr sz="2400" spc="135" dirty="0">
                <a:latin typeface="Cambria"/>
                <a:cs typeface="Cambria"/>
              </a:rPr>
              <a:t> m</a:t>
            </a:r>
            <a:r>
              <a:rPr sz="2400" spc="130" dirty="0">
                <a:latin typeface="Cambria"/>
                <a:cs typeface="Cambria"/>
              </a:rPr>
              <a:t> </a:t>
            </a:r>
            <a:r>
              <a:rPr sz="2400" spc="80" dirty="0">
                <a:latin typeface="Cambria"/>
                <a:cs typeface="Cambria"/>
              </a:rPr>
              <a:t>is </a:t>
            </a:r>
            <a:r>
              <a:rPr sz="2400" spc="-509" dirty="0">
                <a:latin typeface="Cambria"/>
                <a:cs typeface="Cambria"/>
              </a:rPr>
              <a:t> </a:t>
            </a:r>
            <a:r>
              <a:rPr sz="2400" spc="90" dirty="0">
                <a:latin typeface="Cambria"/>
                <a:cs typeface="Cambria"/>
              </a:rPr>
              <a:t>the</a:t>
            </a:r>
            <a:r>
              <a:rPr sz="2400" spc="120" dirty="0">
                <a:latin typeface="Cambria"/>
                <a:cs typeface="Cambria"/>
              </a:rPr>
              <a:t> </a:t>
            </a:r>
            <a:r>
              <a:rPr sz="2400" spc="85" dirty="0">
                <a:latin typeface="Cambria"/>
                <a:cs typeface="Cambria"/>
              </a:rPr>
              <a:t>number</a:t>
            </a:r>
            <a:r>
              <a:rPr sz="2400" spc="135" dirty="0">
                <a:latin typeface="Cambria"/>
                <a:cs typeface="Cambria"/>
              </a:rPr>
              <a:t> </a:t>
            </a:r>
            <a:r>
              <a:rPr sz="2400" spc="330" dirty="0">
                <a:latin typeface="Cambria"/>
                <a:cs typeface="Cambria"/>
              </a:rPr>
              <a:t>VC</a:t>
            </a:r>
            <a:r>
              <a:rPr sz="2400" spc="135" dirty="0">
                <a:latin typeface="Cambria"/>
                <a:cs typeface="Cambria"/>
              </a:rPr>
              <a:t> </a:t>
            </a:r>
            <a:r>
              <a:rPr sz="2400" spc="85" dirty="0">
                <a:latin typeface="Cambria"/>
                <a:cs typeface="Cambria"/>
              </a:rPr>
              <a:t>repeats.</a:t>
            </a:r>
            <a:endParaRPr sz="2400">
              <a:latin typeface="Cambria"/>
              <a:cs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494665" cy="391160"/>
          </a:xfrm>
          <a:prstGeom prst="rect">
            <a:avLst/>
          </a:prstGeom>
        </p:spPr>
        <p:txBody>
          <a:bodyPr vert="horz" wrap="square" lIns="0" tIns="12700" rIns="0" bIns="0" rtlCol="0">
            <a:spAutoFit/>
          </a:bodyPr>
          <a:lstStyle/>
          <a:p>
            <a:pPr marL="12700">
              <a:lnSpc>
                <a:spcPct val="100000"/>
              </a:lnSpc>
              <a:spcBef>
                <a:spcPts val="100"/>
              </a:spcBef>
            </a:pPr>
            <a:r>
              <a:rPr sz="2400" spc="240" dirty="0">
                <a:latin typeface="Cambria"/>
                <a:cs typeface="Cambria"/>
              </a:rPr>
              <a:t>Ex</a:t>
            </a:r>
            <a:r>
              <a:rPr sz="2400" spc="30" dirty="0">
                <a:latin typeface="Cambria"/>
                <a:cs typeface="Cambria"/>
              </a:rPr>
              <a:t>:</a:t>
            </a:r>
            <a:endParaRPr sz="2400">
              <a:latin typeface="Cambria"/>
              <a:cs typeface="Cambria"/>
            </a:endParaRPr>
          </a:p>
        </p:txBody>
      </p:sp>
      <p:sp>
        <p:nvSpPr>
          <p:cNvPr id="10" name="object 10"/>
          <p:cNvSpPr txBox="1"/>
          <p:nvPr/>
        </p:nvSpPr>
        <p:spPr>
          <a:xfrm>
            <a:off x="535940" y="3762755"/>
            <a:ext cx="1099820" cy="1793239"/>
          </a:xfrm>
          <a:prstGeom prst="rect">
            <a:avLst/>
          </a:prstGeom>
        </p:spPr>
        <p:txBody>
          <a:bodyPr vert="horz" wrap="square" lIns="0" tIns="88900" rIns="0" bIns="0" rtlCol="0">
            <a:spAutoFit/>
          </a:bodyPr>
          <a:lstStyle/>
          <a:p>
            <a:pPr marL="12700">
              <a:lnSpc>
                <a:spcPct val="100000"/>
              </a:lnSpc>
              <a:spcBef>
                <a:spcPts val="700"/>
              </a:spcBef>
            </a:pPr>
            <a:r>
              <a:rPr sz="2400" spc="85" dirty="0">
                <a:latin typeface="Cambria"/>
                <a:cs typeface="Cambria"/>
              </a:rPr>
              <a:t>2.</a:t>
            </a:r>
            <a:r>
              <a:rPr sz="2400" spc="50" dirty="0">
                <a:latin typeface="Cambria"/>
                <a:cs typeface="Cambria"/>
              </a:rPr>
              <a:t> </a:t>
            </a:r>
            <a:r>
              <a:rPr sz="2400" spc="185" dirty="0">
                <a:latin typeface="Cambria"/>
                <a:cs typeface="Cambria"/>
              </a:rPr>
              <a:t>*&lt;X&gt;</a:t>
            </a:r>
            <a:endParaRPr sz="2400">
              <a:latin typeface="Cambria"/>
              <a:cs typeface="Cambria"/>
            </a:endParaRPr>
          </a:p>
          <a:p>
            <a:pPr marL="12700">
              <a:lnSpc>
                <a:spcPct val="100000"/>
              </a:lnSpc>
              <a:spcBef>
                <a:spcPts val="600"/>
              </a:spcBef>
            </a:pPr>
            <a:r>
              <a:rPr sz="2400" spc="85" dirty="0">
                <a:latin typeface="Cambria"/>
                <a:cs typeface="Cambria"/>
              </a:rPr>
              <a:t>3.</a:t>
            </a:r>
            <a:r>
              <a:rPr sz="2400" spc="90" dirty="0">
                <a:latin typeface="Cambria"/>
                <a:cs typeface="Cambria"/>
              </a:rPr>
              <a:t> </a:t>
            </a:r>
            <a:r>
              <a:rPr sz="2400" spc="140" dirty="0">
                <a:latin typeface="Cambria"/>
                <a:cs typeface="Cambria"/>
              </a:rPr>
              <a:t>*v*</a:t>
            </a:r>
            <a:endParaRPr sz="2400">
              <a:latin typeface="Cambria"/>
              <a:cs typeface="Cambria"/>
            </a:endParaRPr>
          </a:p>
          <a:p>
            <a:pPr marL="349885" indent="-337820">
              <a:lnSpc>
                <a:spcPct val="100000"/>
              </a:lnSpc>
              <a:spcBef>
                <a:spcPts val="600"/>
              </a:spcBef>
              <a:buAutoNum type="arabicPeriod" startAt="4"/>
              <a:tabLst>
                <a:tab pos="350520" algn="l"/>
              </a:tabLst>
            </a:pPr>
            <a:r>
              <a:rPr sz="2400" spc="110" dirty="0">
                <a:latin typeface="Cambria"/>
                <a:cs typeface="Cambria"/>
              </a:rPr>
              <a:t>*d</a:t>
            </a:r>
            <a:endParaRPr sz="2400">
              <a:latin typeface="Cambria"/>
              <a:cs typeface="Cambria"/>
            </a:endParaRPr>
          </a:p>
          <a:p>
            <a:pPr marL="349885" indent="-337820">
              <a:lnSpc>
                <a:spcPct val="100000"/>
              </a:lnSpc>
              <a:spcBef>
                <a:spcPts val="600"/>
              </a:spcBef>
              <a:buAutoNum type="arabicPeriod" startAt="4"/>
              <a:tabLst>
                <a:tab pos="350520" algn="l"/>
              </a:tabLst>
            </a:pPr>
            <a:r>
              <a:rPr sz="2400" spc="50" dirty="0">
                <a:latin typeface="Cambria"/>
                <a:cs typeface="Cambria"/>
              </a:rPr>
              <a:t>*o</a:t>
            </a:r>
            <a:endParaRPr sz="2400">
              <a:latin typeface="Cambria"/>
              <a:cs typeface="Cambria"/>
            </a:endParaRPr>
          </a:p>
        </p:txBody>
      </p:sp>
      <p:sp>
        <p:nvSpPr>
          <p:cNvPr id="11" name="object 11"/>
          <p:cNvSpPr txBox="1"/>
          <p:nvPr/>
        </p:nvSpPr>
        <p:spPr>
          <a:xfrm>
            <a:off x="2364994" y="3762755"/>
            <a:ext cx="6014085" cy="1793239"/>
          </a:xfrm>
          <a:prstGeom prst="rect">
            <a:avLst/>
          </a:prstGeom>
        </p:spPr>
        <p:txBody>
          <a:bodyPr vert="horz" wrap="square" lIns="0" tIns="88900" rIns="0" bIns="0" rtlCol="0">
            <a:spAutoFit/>
          </a:bodyPr>
          <a:lstStyle/>
          <a:p>
            <a:pPr marL="927100" indent="-914400">
              <a:lnSpc>
                <a:spcPct val="100000"/>
              </a:lnSpc>
              <a:spcBef>
                <a:spcPts val="700"/>
              </a:spcBef>
              <a:buChar char="-"/>
              <a:tabLst>
                <a:tab pos="926465" algn="l"/>
                <a:tab pos="927100" algn="l"/>
              </a:tabLst>
            </a:pPr>
            <a:r>
              <a:rPr sz="2400" spc="90" dirty="0">
                <a:latin typeface="Cambria"/>
                <a:cs typeface="Cambria"/>
              </a:rPr>
              <a:t>stem</a:t>
            </a:r>
            <a:r>
              <a:rPr sz="2400" spc="114" dirty="0">
                <a:latin typeface="Cambria"/>
                <a:cs typeface="Cambria"/>
              </a:rPr>
              <a:t> </a:t>
            </a:r>
            <a:r>
              <a:rPr sz="2400" spc="70" dirty="0">
                <a:latin typeface="Cambria"/>
                <a:cs typeface="Cambria"/>
              </a:rPr>
              <a:t>ends</a:t>
            </a:r>
            <a:r>
              <a:rPr sz="2400" spc="120" dirty="0">
                <a:latin typeface="Cambria"/>
                <a:cs typeface="Cambria"/>
              </a:rPr>
              <a:t> </a:t>
            </a:r>
            <a:r>
              <a:rPr sz="2400" spc="90" dirty="0">
                <a:latin typeface="Cambria"/>
                <a:cs typeface="Cambria"/>
              </a:rPr>
              <a:t>with</a:t>
            </a:r>
            <a:r>
              <a:rPr sz="2400" spc="110" dirty="0">
                <a:latin typeface="Cambria"/>
                <a:cs typeface="Cambria"/>
              </a:rPr>
              <a:t> </a:t>
            </a:r>
            <a:r>
              <a:rPr sz="2400" spc="75" dirty="0">
                <a:latin typeface="Cambria"/>
                <a:cs typeface="Cambria"/>
              </a:rPr>
              <a:t>letter</a:t>
            </a:r>
            <a:r>
              <a:rPr sz="2400" spc="120" dirty="0">
                <a:latin typeface="Cambria"/>
                <a:cs typeface="Cambria"/>
              </a:rPr>
              <a:t> </a:t>
            </a:r>
            <a:r>
              <a:rPr sz="2400" spc="315" dirty="0">
                <a:latin typeface="Cambria"/>
                <a:cs typeface="Cambria"/>
              </a:rPr>
              <a:t>X</a:t>
            </a:r>
            <a:endParaRPr sz="2400">
              <a:latin typeface="Cambria"/>
              <a:cs typeface="Cambria"/>
            </a:endParaRPr>
          </a:p>
          <a:p>
            <a:pPr marL="927100" indent="-914400">
              <a:lnSpc>
                <a:spcPct val="100000"/>
              </a:lnSpc>
              <a:spcBef>
                <a:spcPts val="600"/>
              </a:spcBef>
              <a:buChar char="-"/>
              <a:tabLst>
                <a:tab pos="926465" algn="l"/>
                <a:tab pos="927100" algn="l"/>
              </a:tabLst>
            </a:pPr>
            <a:r>
              <a:rPr sz="2400" spc="90" dirty="0">
                <a:latin typeface="Cambria"/>
                <a:cs typeface="Cambria"/>
              </a:rPr>
              <a:t>stem</a:t>
            </a:r>
            <a:r>
              <a:rPr sz="2400" spc="110" dirty="0">
                <a:latin typeface="Cambria"/>
                <a:cs typeface="Cambria"/>
              </a:rPr>
              <a:t> </a:t>
            </a:r>
            <a:r>
              <a:rPr sz="2400" spc="80" dirty="0">
                <a:latin typeface="Cambria"/>
                <a:cs typeface="Cambria"/>
              </a:rPr>
              <a:t>contains</a:t>
            </a:r>
            <a:r>
              <a:rPr sz="2400" spc="110" dirty="0">
                <a:latin typeface="Cambria"/>
                <a:cs typeface="Cambria"/>
              </a:rPr>
              <a:t> </a:t>
            </a:r>
            <a:r>
              <a:rPr sz="2400" spc="160" dirty="0">
                <a:latin typeface="Cambria"/>
                <a:cs typeface="Cambria"/>
              </a:rPr>
              <a:t>a</a:t>
            </a:r>
            <a:r>
              <a:rPr sz="2400" spc="120" dirty="0">
                <a:latin typeface="Cambria"/>
                <a:cs typeface="Cambria"/>
              </a:rPr>
              <a:t> </a:t>
            </a:r>
            <a:r>
              <a:rPr sz="2400" spc="20" dirty="0">
                <a:latin typeface="Cambria"/>
                <a:cs typeface="Cambria"/>
              </a:rPr>
              <a:t>vowel</a:t>
            </a:r>
            <a:endParaRPr sz="2400">
              <a:latin typeface="Cambria"/>
              <a:cs typeface="Cambria"/>
            </a:endParaRPr>
          </a:p>
          <a:p>
            <a:pPr marL="927100" indent="-914400">
              <a:lnSpc>
                <a:spcPct val="100000"/>
              </a:lnSpc>
              <a:spcBef>
                <a:spcPts val="600"/>
              </a:spcBef>
              <a:buChar char="-"/>
              <a:tabLst>
                <a:tab pos="926465" algn="l"/>
                <a:tab pos="927100" algn="l"/>
              </a:tabLst>
            </a:pPr>
            <a:r>
              <a:rPr sz="2400" spc="90" dirty="0">
                <a:latin typeface="Cambria"/>
                <a:cs typeface="Cambria"/>
              </a:rPr>
              <a:t>stem</a:t>
            </a:r>
            <a:r>
              <a:rPr sz="2400" spc="114" dirty="0">
                <a:latin typeface="Cambria"/>
                <a:cs typeface="Cambria"/>
              </a:rPr>
              <a:t> </a:t>
            </a:r>
            <a:r>
              <a:rPr sz="2400" spc="70" dirty="0">
                <a:latin typeface="Cambria"/>
                <a:cs typeface="Cambria"/>
              </a:rPr>
              <a:t>ends</a:t>
            </a:r>
            <a:r>
              <a:rPr sz="2400" spc="114" dirty="0">
                <a:latin typeface="Cambria"/>
                <a:cs typeface="Cambria"/>
              </a:rPr>
              <a:t> </a:t>
            </a:r>
            <a:r>
              <a:rPr sz="2400" spc="105" dirty="0">
                <a:latin typeface="Cambria"/>
                <a:cs typeface="Cambria"/>
              </a:rPr>
              <a:t>in </a:t>
            </a:r>
            <a:r>
              <a:rPr sz="2400" spc="40" dirty="0">
                <a:latin typeface="Cambria"/>
                <a:cs typeface="Cambria"/>
              </a:rPr>
              <a:t>double</a:t>
            </a:r>
            <a:r>
              <a:rPr sz="2400" spc="114" dirty="0">
                <a:latin typeface="Cambria"/>
                <a:cs typeface="Cambria"/>
              </a:rPr>
              <a:t> </a:t>
            </a:r>
            <a:r>
              <a:rPr sz="2400" spc="65" dirty="0">
                <a:latin typeface="Cambria"/>
                <a:cs typeface="Cambria"/>
              </a:rPr>
              <a:t>consonant</a:t>
            </a:r>
            <a:endParaRPr sz="2400">
              <a:latin typeface="Cambria"/>
              <a:cs typeface="Cambria"/>
            </a:endParaRPr>
          </a:p>
          <a:p>
            <a:pPr marL="927100" indent="-914400">
              <a:lnSpc>
                <a:spcPct val="100000"/>
              </a:lnSpc>
              <a:spcBef>
                <a:spcPts val="600"/>
              </a:spcBef>
              <a:buChar char="-"/>
              <a:tabLst>
                <a:tab pos="926465" algn="l"/>
                <a:tab pos="927100" algn="l"/>
                <a:tab pos="1834514" algn="l"/>
                <a:tab pos="2710815" algn="l"/>
                <a:tab pos="3569335" algn="l"/>
              </a:tabLst>
            </a:pPr>
            <a:r>
              <a:rPr sz="2400" spc="90" dirty="0">
                <a:latin typeface="Cambria"/>
                <a:cs typeface="Cambria"/>
              </a:rPr>
              <a:t>stem	</a:t>
            </a:r>
            <a:r>
              <a:rPr sz="2400" spc="65" dirty="0">
                <a:latin typeface="Cambria"/>
                <a:cs typeface="Cambria"/>
              </a:rPr>
              <a:t>ends	</a:t>
            </a:r>
            <a:r>
              <a:rPr sz="2400" spc="85" dirty="0">
                <a:latin typeface="Cambria"/>
                <a:cs typeface="Cambria"/>
              </a:rPr>
              <a:t>with	</a:t>
            </a:r>
            <a:r>
              <a:rPr sz="2400" spc="40" dirty="0">
                <a:latin typeface="Cambria"/>
                <a:cs typeface="Cambria"/>
              </a:rPr>
              <a:t>consonant-vowel-</a:t>
            </a:r>
            <a:endParaRPr sz="2400">
              <a:latin typeface="Cambria"/>
              <a:cs typeface="Cambria"/>
            </a:endParaRPr>
          </a:p>
        </p:txBody>
      </p:sp>
      <p:sp>
        <p:nvSpPr>
          <p:cNvPr id="12" name="object 12"/>
          <p:cNvSpPr txBox="1"/>
          <p:nvPr/>
        </p:nvSpPr>
        <p:spPr>
          <a:xfrm>
            <a:off x="3279394" y="5530596"/>
            <a:ext cx="4401820" cy="756920"/>
          </a:xfrm>
          <a:prstGeom prst="rect">
            <a:avLst/>
          </a:prstGeom>
        </p:spPr>
        <p:txBody>
          <a:bodyPr vert="horz" wrap="square" lIns="0" tIns="12700" rIns="0" bIns="0" rtlCol="0">
            <a:spAutoFit/>
          </a:bodyPr>
          <a:lstStyle/>
          <a:p>
            <a:pPr marL="12700" marR="5080">
              <a:lnSpc>
                <a:spcPct val="100000"/>
              </a:lnSpc>
              <a:spcBef>
                <a:spcPts val="100"/>
              </a:spcBef>
            </a:pPr>
            <a:r>
              <a:rPr sz="2400" spc="65" dirty="0">
                <a:latin typeface="Cambria"/>
                <a:cs typeface="Cambria"/>
              </a:rPr>
              <a:t>consonant</a:t>
            </a:r>
            <a:r>
              <a:rPr sz="2400" spc="105" dirty="0">
                <a:latin typeface="Cambria"/>
                <a:cs typeface="Cambria"/>
              </a:rPr>
              <a:t> </a:t>
            </a:r>
            <a:r>
              <a:rPr sz="2400" spc="55" dirty="0">
                <a:latin typeface="Cambria"/>
                <a:cs typeface="Cambria"/>
              </a:rPr>
              <a:t>sequence</a:t>
            </a:r>
            <a:r>
              <a:rPr sz="2400" spc="120" dirty="0">
                <a:latin typeface="Cambria"/>
                <a:cs typeface="Cambria"/>
              </a:rPr>
              <a:t> </a:t>
            </a:r>
            <a:r>
              <a:rPr sz="2400" spc="55" dirty="0">
                <a:latin typeface="Cambria"/>
                <a:cs typeface="Cambria"/>
              </a:rPr>
              <a:t>where</a:t>
            </a:r>
            <a:r>
              <a:rPr sz="2400" spc="100" dirty="0">
                <a:latin typeface="Cambria"/>
                <a:cs typeface="Cambria"/>
              </a:rPr>
              <a:t> </a:t>
            </a:r>
            <a:r>
              <a:rPr sz="2400" spc="90" dirty="0">
                <a:latin typeface="Cambria"/>
                <a:cs typeface="Cambria"/>
              </a:rPr>
              <a:t>the </a:t>
            </a:r>
            <a:r>
              <a:rPr sz="2400" spc="95" dirty="0">
                <a:latin typeface="Cambria"/>
                <a:cs typeface="Cambria"/>
              </a:rPr>
              <a:t> </a:t>
            </a:r>
            <a:r>
              <a:rPr sz="2400" spc="110" dirty="0">
                <a:latin typeface="Cambria"/>
                <a:cs typeface="Cambria"/>
              </a:rPr>
              <a:t>final</a:t>
            </a:r>
            <a:r>
              <a:rPr sz="2400" spc="100" dirty="0">
                <a:latin typeface="Cambria"/>
                <a:cs typeface="Cambria"/>
              </a:rPr>
              <a:t> </a:t>
            </a:r>
            <a:r>
              <a:rPr sz="2400" spc="65" dirty="0">
                <a:latin typeface="Cambria"/>
                <a:cs typeface="Cambria"/>
              </a:rPr>
              <a:t>consonant</a:t>
            </a:r>
            <a:r>
              <a:rPr sz="2400" spc="130" dirty="0">
                <a:latin typeface="Cambria"/>
                <a:cs typeface="Cambria"/>
              </a:rPr>
              <a:t> </a:t>
            </a:r>
            <a:r>
              <a:rPr sz="2400" spc="80" dirty="0">
                <a:latin typeface="Cambria"/>
                <a:cs typeface="Cambria"/>
              </a:rPr>
              <a:t>is</a:t>
            </a:r>
            <a:r>
              <a:rPr sz="2400" spc="125" dirty="0">
                <a:latin typeface="Cambria"/>
                <a:cs typeface="Cambria"/>
              </a:rPr>
              <a:t> </a:t>
            </a:r>
            <a:r>
              <a:rPr sz="2400" spc="55" dirty="0">
                <a:latin typeface="Cambria"/>
                <a:cs typeface="Cambria"/>
              </a:rPr>
              <a:t>not</a:t>
            </a:r>
            <a:r>
              <a:rPr sz="2400" spc="125" dirty="0">
                <a:latin typeface="Cambria"/>
                <a:cs typeface="Cambria"/>
              </a:rPr>
              <a:t> </a:t>
            </a:r>
            <a:r>
              <a:rPr sz="2400" spc="85" dirty="0">
                <a:latin typeface="Cambria"/>
                <a:cs typeface="Cambria"/>
              </a:rPr>
              <a:t>w,</a:t>
            </a:r>
            <a:r>
              <a:rPr sz="2400" spc="110" dirty="0">
                <a:latin typeface="Cambria"/>
                <a:cs typeface="Cambria"/>
              </a:rPr>
              <a:t> </a:t>
            </a:r>
            <a:r>
              <a:rPr sz="2400" spc="150" dirty="0">
                <a:latin typeface="Cambria"/>
                <a:cs typeface="Cambria"/>
              </a:rPr>
              <a:t>x,</a:t>
            </a:r>
            <a:r>
              <a:rPr sz="2400" spc="125" dirty="0">
                <a:latin typeface="Cambria"/>
                <a:cs typeface="Cambria"/>
              </a:rPr>
              <a:t> </a:t>
            </a:r>
            <a:r>
              <a:rPr sz="2400" spc="-5" dirty="0">
                <a:latin typeface="Cambria"/>
                <a:cs typeface="Cambria"/>
              </a:rPr>
              <a:t>or</a:t>
            </a:r>
            <a:r>
              <a:rPr sz="2400" spc="120" dirty="0">
                <a:latin typeface="Cambria"/>
                <a:cs typeface="Cambria"/>
              </a:rPr>
              <a:t> </a:t>
            </a:r>
            <a:r>
              <a:rPr sz="2400" spc="75" dirty="0">
                <a:latin typeface="Cambria"/>
                <a:cs typeface="Cambria"/>
              </a:rPr>
              <a:t>y</a:t>
            </a:r>
            <a:endParaRPr sz="2400">
              <a:latin typeface="Cambria"/>
              <a:cs typeface="Cambria"/>
            </a:endParaRPr>
          </a:p>
        </p:txBody>
      </p:sp>
      <p:graphicFrame>
        <p:nvGraphicFramePr>
          <p:cNvPr id="14" name="object 14"/>
          <p:cNvGraphicFramePr>
            <a:graphicFrameLocks noGrp="1"/>
          </p:cNvGraphicFramePr>
          <p:nvPr/>
        </p:nvGraphicFramePr>
        <p:xfrm>
          <a:off x="1212850" y="1898650"/>
          <a:ext cx="6096000" cy="1483357"/>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39">
                <a:tc>
                  <a:txBody>
                    <a:bodyPr/>
                    <a:lstStyle/>
                    <a:p>
                      <a:pPr marL="91440">
                        <a:lnSpc>
                          <a:spcPct val="100000"/>
                        </a:lnSpc>
                        <a:spcBef>
                          <a:spcPts val="325"/>
                        </a:spcBef>
                      </a:pPr>
                      <a:r>
                        <a:rPr sz="1800" b="1" spc="120" dirty="0">
                          <a:solidFill>
                            <a:srgbClr val="FFFFFF"/>
                          </a:solidFill>
                          <a:latin typeface="Cambria"/>
                          <a:cs typeface="Cambria"/>
                        </a:rPr>
                        <a:t>Measure</a:t>
                      </a:r>
                      <a:endParaRPr sz="1800">
                        <a:latin typeface="Cambria"/>
                        <a:cs typeface="Cambri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91440">
                        <a:lnSpc>
                          <a:spcPct val="100000"/>
                        </a:lnSpc>
                        <a:spcBef>
                          <a:spcPts val="325"/>
                        </a:spcBef>
                      </a:pPr>
                      <a:r>
                        <a:rPr sz="1800" b="1" spc="145" dirty="0">
                          <a:solidFill>
                            <a:srgbClr val="FFFFFF"/>
                          </a:solidFill>
                          <a:latin typeface="Cambria"/>
                          <a:cs typeface="Cambria"/>
                        </a:rPr>
                        <a:t>Example</a:t>
                      </a:r>
                      <a:endParaRPr sz="1800">
                        <a:latin typeface="Cambria"/>
                        <a:cs typeface="Cambri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extLst>
                  <a:ext uri="{0D108BD9-81ED-4DB2-BD59-A6C34878D82A}">
                    <a16:rowId xmlns:a16="http://schemas.microsoft.com/office/drawing/2014/main" xmlns="" val="10000"/>
                  </a:ext>
                </a:extLst>
              </a:tr>
              <a:tr h="370839">
                <a:tc>
                  <a:txBody>
                    <a:bodyPr/>
                    <a:lstStyle/>
                    <a:p>
                      <a:pPr marL="91440">
                        <a:lnSpc>
                          <a:spcPct val="100000"/>
                        </a:lnSpc>
                        <a:spcBef>
                          <a:spcPts val="330"/>
                        </a:spcBef>
                      </a:pPr>
                      <a:r>
                        <a:rPr sz="1800" spc="65" dirty="0">
                          <a:latin typeface="Cambria"/>
                          <a:cs typeface="Cambria"/>
                        </a:rPr>
                        <a:t>m=0</a:t>
                      </a:r>
                      <a:endParaRPr sz="1800">
                        <a:latin typeface="Cambria"/>
                        <a:cs typeface="Cambri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91440">
                        <a:lnSpc>
                          <a:spcPct val="100000"/>
                        </a:lnSpc>
                        <a:spcBef>
                          <a:spcPts val="330"/>
                        </a:spcBef>
                      </a:pPr>
                      <a:r>
                        <a:rPr sz="1800" spc="55" dirty="0">
                          <a:latin typeface="Cambria"/>
                          <a:cs typeface="Cambria"/>
                        </a:rPr>
                        <a:t>free,</a:t>
                      </a:r>
                      <a:r>
                        <a:rPr sz="1800" spc="60" dirty="0">
                          <a:latin typeface="Cambria"/>
                          <a:cs typeface="Cambria"/>
                        </a:rPr>
                        <a:t> </a:t>
                      </a:r>
                      <a:r>
                        <a:rPr sz="1800" spc="50" dirty="0">
                          <a:latin typeface="Cambria"/>
                          <a:cs typeface="Cambria"/>
                        </a:rPr>
                        <a:t>why</a:t>
                      </a:r>
                      <a:endParaRPr sz="1800">
                        <a:latin typeface="Cambria"/>
                        <a:cs typeface="Cambri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extLst>
                  <a:ext uri="{0D108BD9-81ED-4DB2-BD59-A6C34878D82A}">
                    <a16:rowId xmlns:a16="http://schemas.microsoft.com/office/drawing/2014/main" xmlns="" val="10001"/>
                  </a:ext>
                </a:extLst>
              </a:tr>
              <a:tr h="370840">
                <a:tc>
                  <a:txBody>
                    <a:bodyPr/>
                    <a:lstStyle/>
                    <a:p>
                      <a:pPr marL="91440">
                        <a:lnSpc>
                          <a:spcPct val="100000"/>
                        </a:lnSpc>
                        <a:spcBef>
                          <a:spcPts val="330"/>
                        </a:spcBef>
                      </a:pPr>
                      <a:r>
                        <a:rPr sz="1800" spc="90" dirty="0">
                          <a:latin typeface="Cambria"/>
                          <a:cs typeface="Cambria"/>
                        </a:rPr>
                        <a:t>m=l</a:t>
                      </a:r>
                      <a:endParaRPr sz="1800">
                        <a:latin typeface="Cambria"/>
                        <a:cs typeface="Cambri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CE8"/>
                    </a:solidFill>
                  </a:tcPr>
                </a:tc>
                <a:tc>
                  <a:txBody>
                    <a:bodyPr/>
                    <a:lstStyle/>
                    <a:p>
                      <a:pPr marL="91440">
                        <a:lnSpc>
                          <a:spcPct val="100000"/>
                        </a:lnSpc>
                        <a:spcBef>
                          <a:spcPts val="330"/>
                        </a:spcBef>
                      </a:pPr>
                      <a:r>
                        <a:rPr sz="1800" spc="55" dirty="0">
                          <a:latin typeface="Cambria"/>
                          <a:cs typeface="Cambria"/>
                        </a:rPr>
                        <a:t>frees,</a:t>
                      </a:r>
                      <a:r>
                        <a:rPr sz="1800" spc="65" dirty="0">
                          <a:latin typeface="Cambria"/>
                          <a:cs typeface="Cambria"/>
                        </a:rPr>
                        <a:t> </a:t>
                      </a:r>
                      <a:r>
                        <a:rPr sz="1800" spc="25" dirty="0">
                          <a:latin typeface="Cambria"/>
                          <a:cs typeface="Cambria"/>
                        </a:rPr>
                        <a:t>whose</a:t>
                      </a:r>
                      <a:endParaRPr sz="1800">
                        <a:latin typeface="Cambria"/>
                        <a:cs typeface="Cambri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CE8"/>
                    </a:solidFill>
                  </a:tcPr>
                </a:tc>
                <a:extLst>
                  <a:ext uri="{0D108BD9-81ED-4DB2-BD59-A6C34878D82A}">
                    <a16:rowId xmlns:a16="http://schemas.microsoft.com/office/drawing/2014/main" xmlns="" val="10002"/>
                  </a:ext>
                </a:extLst>
              </a:tr>
              <a:tr h="370839">
                <a:tc>
                  <a:txBody>
                    <a:bodyPr/>
                    <a:lstStyle/>
                    <a:p>
                      <a:pPr marL="91440">
                        <a:lnSpc>
                          <a:spcPct val="100000"/>
                        </a:lnSpc>
                        <a:spcBef>
                          <a:spcPts val="330"/>
                        </a:spcBef>
                      </a:pPr>
                      <a:r>
                        <a:rPr sz="1800" spc="65" dirty="0">
                          <a:latin typeface="Cambria"/>
                          <a:cs typeface="Cambria"/>
                        </a:rPr>
                        <a:t>m=2</a:t>
                      </a:r>
                      <a:endParaRPr sz="1800">
                        <a:latin typeface="Cambria"/>
                        <a:cs typeface="Cambri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D9CE"/>
                    </a:solidFill>
                  </a:tcPr>
                </a:tc>
                <a:tc>
                  <a:txBody>
                    <a:bodyPr/>
                    <a:lstStyle/>
                    <a:p>
                      <a:pPr marL="91440">
                        <a:lnSpc>
                          <a:spcPct val="100000"/>
                        </a:lnSpc>
                        <a:spcBef>
                          <a:spcPts val="330"/>
                        </a:spcBef>
                      </a:pPr>
                      <a:r>
                        <a:rPr sz="1800" spc="40" dirty="0">
                          <a:latin typeface="Cambria"/>
                          <a:cs typeface="Cambria"/>
                        </a:rPr>
                        <a:t>prologue,</a:t>
                      </a:r>
                      <a:r>
                        <a:rPr sz="1800" spc="60" dirty="0">
                          <a:latin typeface="Cambria"/>
                          <a:cs typeface="Cambria"/>
                        </a:rPr>
                        <a:t> </a:t>
                      </a:r>
                      <a:r>
                        <a:rPr sz="1800" spc="40" dirty="0">
                          <a:latin typeface="Cambria"/>
                          <a:cs typeface="Cambria"/>
                        </a:rPr>
                        <a:t>compute</a:t>
                      </a:r>
                      <a:endParaRPr sz="1800">
                        <a:latin typeface="Cambria"/>
                        <a:cs typeface="Cambri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D9CE"/>
                    </a:solidFill>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050" y="0"/>
            <a:ext cx="6896100" cy="9144000"/>
            <a:chOff x="-19050" y="0"/>
            <a:chExt cx="6896100" cy="9144000"/>
          </a:xfrm>
        </p:grpSpPr>
        <p:pic>
          <p:nvPicPr>
            <p:cNvPr id="3" name="object 3"/>
            <p:cNvPicPr/>
            <p:nvPr/>
          </p:nvPicPr>
          <p:blipFill>
            <a:blip r:embed="rId2" cstate="print"/>
            <a:stretch>
              <a:fillRect/>
            </a:stretch>
          </p:blipFill>
          <p:spPr>
            <a:xfrm>
              <a:off x="0" y="0"/>
              <a:ext cx="6858000" cy="9144000"/>
            </a:xfrm>
            <a:prstGeom prst="rect">
              <a:avLst/>
            </a:prstGeom>
          </p:spPr>
        </p:pic>
        <p:sp>
          <p:nvSpPr>
            <p:cNvPr id="4" name="object 4"/>
            <p:cNvSpPr/>
            <p:nvPr/>
          </p:nvSpPr>
          <p:spPr>
            <a:xfrm>
              <a:off x="0" y="381000"/>
              <a:ext cx="6858000" cy="0"/>
            </a:xfrm>
            <a:custGeom>
              <a:avLst/>
              <a:gdLst/>
              <a:ahLst/>
              <a:cxnLst/>
              <a:rect l="l" t="t" r="r" b="b"/>
              <a:pathLst>
                <a:path w="6858000">
                  <a:moveTo>
                    <a:pt x="0" y="0"/>
                  </a:moveTo>
                  <a:lnTo>
                    <a:pt x="6857999" y="0"/>
                  </a:lnTo>
                </a:path>
              </a:pathLst>
            </a:custGeom>
            <a:ln w="38100">
              <a:solidFill>
                <a:srgbClr val="FDC3AD"/>
              </a:solidFill>
            </a:ln>
          </p:spPr>
          <p:txBody>
            <a:bodyPr wrap="square" lIns="0" tIns="0" rIns="0" bIns="0" rtlCol="0"/>
            <a:lstStyle/>
            <a:p>
              <a:endParaRPr/>
            </a:p>
          </p:txBody>
        </p:sp>
        <p:sp>
          <p:nvSpPr>
            <p:cNvPr id="5" name="object 5"/>
            <p:cNvSpPr/>
            <p:nvPr/>
          </p:nvSpPr>
          <p:spPr>
            <a:xfrm>
              <a:off x="0" y="9039225"/>
              <a:ext cx="6858000" cy="57150"/>
            </a:xfrm>
            <a:custGeom>
              <a:avLst/>
              <a:gdLst/>
              <a:ahLst/>
              <a:cxnLst/>
              <a:rect l="l" t="t" r="r" b="b"/>
              <a:pathLst>
                <a:path w="6858000" h="57150">
                  <a:moveTo>
                    <a:pt x="6857987" y="45720"/>
                  </a:moveTo>
                  <a:lnTo>
                    <a:pt x="0" y="45720"/>
                  </a:lnTo>
                  <a:lnTo>
                    <a:pt x="0" y="57150"/>
                  </a:lnTo>
                  <a:lnTo>
                    <a:pt x="6857987" y="57150"/>
                  </a:lnTo>
                  <a:lnTo>
                    <a:pt x="6857987" y="45720"/>
                  </a:lnTo>
                  <a:close/>
                </a:path>
                <a:path w="6858000" h="57150">
                  <a:moveTo>
                    <a:pt x="6857987" y="0"/>
                  </a:moveTo>
                  <a:lnTo>
                    <a:pt x="0" y="0"/>
                  </a:lnTo>
                  <a:lnTo>
                    <a:pt x="0" y="34290"/>
                  </a:lnTo>
                  <a:lnTo>
                    <a:pt x="6857987" y="34290"/>
                  </a:lnTo>
                  <a:lnTo>
                    <a:pt x="6857987" y="0"/>
                  </a:lnTo>
                  <a:close/>
                </a:path>
              </a:pathLst>
            </a:custGeom>
            <a:solidFill>
              <a:srgbClr val="FDC3AD"/>
            </a:solidFill>
          </p:spPr>
          <p:txBody>
            <a:bodyPr wrap="square" lIns="0" tIns="0" rIns="0" bIns="0" rtlCol="0"/>
            <a:lstStyle/>
            <a:p>
              <a:endParaRPr/>
            </a:p>
          </p:txBody>
        </p:sp>
        <p:sp>
          <p:nvSpPr>
            <p:cNvPr id="6" name="object 6"/>
            <p:cNvSpPr/>
            <p:nvPr/>
          </p:nvSpPr>
          <p:spPr>
            <a:xfrm>
              <a:off x="0" y="0"/>
              <a:ext cx="6858000" cy="304800"/>
            </a:xfrm>
            <a:custGeom>
              <a:avLst/>
              <a:gdLst/>
              <a:ahLst/>
              <a:cxnLst/>
              <a:rect l="l" t="t" r="r" b="b"/>
              <a:pathLst>
                <a:path w="6858000" h="304800">
                  <a:moveTo>
                    <a:pt x="0" y="0"/>
                  </a:moveTo>
                  <a:lnTo>
                    <a:pt x="0" y="304800"/>
                  </a:lnTo>
                  <a:lnTo>
                    <a:pt x="6858000" y="304800"/>
                  </a:lnTo>
                  <a:lnTo>
                    <a:pt x="6858000" y="0"/>
                  </a:lnTo>
                  <a:lnTo>
                    <a:pt x="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0" y="2222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8537"/>
            </a:solidFill>
          </p:spPr>
          <p:txBody>
            <a:bodyPr wrap="square" lIns="0" tIns="0" rIns="0" bIns="0" rtlCol="0"/>
            <a:lstStyle/>
            <a:p>
              <a:endParaRPr/>
            </a:p>
          </p:txBody>
        </p:sp>
        <p:sp>
          <p:nvSpPr>
            <p:cNvPr id="8" name="object 8"/>
            <p:cNvSpPr/>
            <p:nvPr/>
          </p:nvSpPr>
          <p:spPr>
            <a:xfrm>
              <a:off x="5715000" y="438912"/>
              <a:ext cx="548640" cy="548640"/>
            </a:xfrm>
            <a:custGeom>
              <a:avLst/>
              <a:gdLst/>
              <a:ahLst/>
              <a:cxnLst/>
              <a:rect l="l" t="t" r="r" b="b"/>
              <a:pathLst>
                <a:path w="548639" h="548640">
                  <a:moveTo>
                    <a:pt x="0" y="274320"/>
                  </a:moveTo>
                  <a:lnTo>
                    <a:pt x="4419" y="323631"/>
                  </a:lnTo>
                  <a:lnTo>
                    <a:pt x="17162" y="370042"/>
                  </a:lnTo>
                  <a:lnTo>
                    <a:pt x="37453" y="412778"/>
                  </a:lnTo>
                  <a:lnTo>
                    <a:pt x="64518" y="451064"/>
                  </a:lnTo>
                  <a:lnTo>
                    <a:pt x="97580" y="484126"/>
                  </a:lnTo>
                  <a:lnTo>
                    <a:pt x="135867" y="511189"/>
                  </a:lnTo>
                  <a:lnTo>
                    <a:pt x="178602" y="531478"/>
                  </a:lnTo>
                  <a:lnTo>
                    <a:pt x="225011" y="544220"/>
                  </a:lnTo>
                  <a:lnTo>
                    <a:pt x="274319" y="548640"/>
                  </a:lnTo>
                  <a:lnTo>
                    <a:pt x="323628" y="544220"/>
                  </a:lnTo>
                  <a:lnTo>
                    <a:pt x="370037" y="531478"/>
                  </a:lnTo>
                  <a:lnTo>
                    <a:pt x="412772" y="511189"/>
                  </a:lnTo>
                  <a:lnTo>
                    <a:pt x="451059" y="484126"/>
                  </a:lnTo>
                  <a:lnTo>
                    <a:pt x="484121" y="451064"/>
                  </a:lnTo>
                  <a:lnTo>
                    <a:pt x="511186" y="412778"/>
                  </a:lnTo>
                  <a:lnTo>
                    <a:pt x="531477" y="370042"/>
                  </a:lnTo>
                  <a:lnTo>
                    <a:pt x="544220" y="323631"/>
                  </a:lnTo>
                  <a:lnTo>
                    <a:pt x="548640" y="274320"/>
                  </a:lnTo>
                  <a:lnTo>
                    <a:pt x="544220" y="225008"/>
                  </a:lnTo>
                  <a:lnTo>
                    <a:pt x="531477" y="178597"/>
                  </a:lnTo>
                  <a:lnTo>
                    <a:pt x="511186" y="135861"/>
                  </a:lnTo>
                  <a:lnTo>
                    <a:pt x="484121" y="97575"/>
                  </a:lnTo>
                  <a:lnTo>
                    <a:pt x="451059" y="64513"/>
                  </a:lnTo>
                  <a:lnTo>
                    <a:pt x="412772" y="37450"/>
                  </a:lnTo>
                  <a:lnTo>
                    <a:pt x="370037" y="17161"/>
                  </a:lnTo>
                  <a:lnTo>
                    <a:pt x="323628" y="4419"/>
                  </a:lnTo>
                  <a:lnTo>
                    <a:pt x="274319" y="0"/>
                  </a:lnTo>
                  <a:lnTo>
                    <a:pt x="225011" y="4419"/>
                  </a:lnTo>
                  <a:lnTo>
                    <a:pt x="178602" y="17161"/>
                  </a:lnTo>
                  <a:lnTo>
                    <a:pt x="135867" y="37450"/>
                  </a:lnTo>
                  <a:lnTo>
                    <a:pt x="97580" y="64513"/>
                  </a:lnTo>
                  <a:lnTo>
                    <a:pt x="64518" y="97575"/>
                  </a:lnTo>
                  <a:lnTo>
                    <a:pt x="37453" y="135861"/>
                  </a:lnTo>
                  <a:lnTo>
                    <a:pt x="17162" y="178597"/>
                  </a:lnTo>
                  <a:lnTo>
                    <a:pt x="4419" y="225008"/>
                  </a:lnTo>
                  <a:lnTo>
                    <a:pt x="0" y="274320"/>
                  </a:lnTo>
                  <a:close/>
                </a:path>
              </a:pathLst>
            </a:custGeom>
            <a:solidFill>
              <a:srgbClr val="FD8537"/>
            </a:solidFill>
          </p:spPr>
          <p:txBody>
            <a:bodyPr wrap="square" lIns="0" tIns="0" rIns="0" bIns="0" rtlCol="0"/>
            <a:lstStyle/>
            <a:p>
              <a:endParaRPr/>
            </a:p>
          </p:txBody>
        </p:sp>
      </p:grpSp>
      <p:sp>
        <p:nvSpPr>
          <p:cNvPr id="9" name="object 9"/>
          <p:cNvSpPr txBox="1"/>
          <p:nvPr/>
        </p:nvSpPr>
        <p:spPr>
          <a:xfrm rot="5400000">
            <a:off x="1369368" y="13335"/>
            <a:ext cx="461665" cy="2133602"/>
          </a:xfrm>
          <a:prstGeom prst="rect">
            <a:avLst/>
          </a:prstGeom>
        </p:spPr>
        <p:txBody>
          <a:bodyPr vert="vert270" wrap="square" lIns="0" tIns="6985" rIns="0" bIns="0" rtlCol="0">
            <a:spAutoFit/>
          </a:bodyPr>
          <a:lstStyle/>
          <a:p>
            <a:pPr marL="12700">
              <a:lnSpc>
                <a:spcPct val="100000"/>
              </a:lnSpc>
              <a:spcBef>
                <a:spcPts val="55"/>
              </a:spcBef>
            </a:pPr>
            <a:r>
              <a:rPr sz="3000" b="1" spc="310" dirty="0">
                <a:solidFill>
                  <a:srgbClr val="002060"/>
                </a:solidFill>
                <a:latin typeface="Cambria"/>
                <a:cs typeface="Cambria"/>
              </a:rPr>
              <a:t>E</a:t>
            </a:r>
            <a:r>
              <a:rPr sz="2400" b="1" spc="310" dirty="0">
                <a:solidFill>
                  <a:srgbClr val="002060"/>
                </a:solidFill>
                <a:latin typeface="Cambria"/>
                <a:cs typeface="Cambria"/>
              </a:rPr>
              <a:t>XAMPLE</a:t>
            </a:r>
            <a:endParaRPr sz="2400" b="1">
              <a:solidFill>
                <a:srgbClr val="002060"/>
              </a:solidFill>
              <a:latin typeface="Cambria"/>
              <a:cs typeface="Cambria"/>
            </a:endParaRPr>
          </a:p>
        </p:txBody>
      </p:sp>
      <p:pic>
        <p:nvPicPr>
          <p:cNvPr id="11" name="object 11"/>
          <p:cNvPicPr/>
          <p:nvPr/>
        </p:nvPicPr>
        <p:blipFill>
          <a:blip r:embed="rId3" cstate="print"/>
          <a:stretch>
            <a:fillRect/>
          </a:stretch>
        </p:blipFill>
        <p:spPr>
          <a:xfrm rot="5400000">
            <a:off x="1790701" y="419099"/>
            <a:ext cx="5486398" cy="8153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6779260" cy="443711"/>
          </a:xfrm>
          <a:prstGeom prst="rect">
            <a:avLst/>
          </a:prstGeom>
        </p:spPr>
        <p:txBody>
          <a:bodyPr vert="horz" wrap="square" lIns="0" tIns="12700" rIns="0" bIns="0" rtlCol="0">
            <a:spAutoFit/>
          </a:bodyPr>
          <a:lstStyle/>
          <a:p>
            <a:pPr marL="12700">
              <a:lnSpc>
                <a:spcPct val="100000"/>
              </a:lnSpc>
              <a:spcBef>
                <a:spcPts val="100"/>
              </a:spcBef>
            </a:pPr>
            <a:r>
              <a:rPr sz="2800" b="1" spc="310" dirty="0">
                <a:solidFill>
                  <a:srgbClr val="002060"/>
                </a:solidFill>
                <a:latin typeface="Cambria"/>
                <a:cs typeface="Cambria"/>
              </a:rPr>
              <a:t>DICTIONARY</a:t>
            </a:r>
            <a:r>
              <a:rPr sz="2800" b="1" spc="315" dirty="0">
                <a:solidFill>
                  <a:srgbClr val="002060"/>
                </a:solidFill>
                <a:latin typeface="Cambria"/>
                <a:cs typeface="Cambria"/>
              </a:rPr>
              <a:t> </a:t>
            </a:r>
            <a:r>
              <a:rPr sz="2800" b="1" spc="370" dirty="0">
                <a:solidFill>
                  <a:srgbClr val="002060"/>
                </a:solidFill>
                <a:latin typeface="Cambria"/>
                <a:cs typeface="Cambria"/>
              </a:rPr>
              <a:t>LOOK</a:t>
            </a:r>
            <a:r>
              <a:rPr sz="2800" b="1" spc="320" dirty="0">
                <a:solidFill>
                  <a:srgbClr val="002060"/>
                </a:solidFill>
                <a:latin typeface="Cambria"/>
                <a:cs typeface="Cambria"/>
              </a:rPr>
              <a:t> </a:t>
            </a:r>
            <a:r>
              <a:rPr sz="2800" b="1" spc="405" dirty="0">
                <a:solidFill>
                  <a:srgbClr val="002060"/>
                </a:solidFill>
                <a:latin typeface="Cambria"/>
                <a:cs typeface="Cambria"/>
              </a:rPr>
              <a:t>UP</a:t>
            </a:r>
            <a:r>
              <a:rPr sz="2800" b="1" spc="320" dirty="0">
                <a:solidFill>
                  <a:srgbClr val="002060"/>
                </a:solidFill>
                <a:latin typeface="Cambria"/>
                <a:cs typeface="Cambria"/>
              </a:rPr>
              <a:t> </a:t>
            </a:r>
            <a:r>
              <a:rPr sz="2800" b="1" spc="355" dirty="0">
                <a:solidFill>
                  <a:srgbClr val="002060"/>
                </a:solidFill>
                <a:latin typeface="Cambria"/>
                <a:cs typeface="Cambria"/>
              </a:rPr>
              <a:t>STEMMERS</a:t>
            </a:r>
            <a:endParaRPr sz="2800">
              <a:solidFill>
                <a:srgbClr val="002060"/>
              </a:solidFill>
              <a:latin typeface="Cambria"/>
              <a:cs typeface="Cambria"/>
            </a:endParaRPr>
          </a:p>
        </p:txBody>
      </p:sp>
      <p:sp>
        <p:nvSpPr>
          <p:cNvPr id="10" name="object 10"/>
          <p:cNvSpPr txBox="1"/>
          <p:nvPr/>
        </p:nvSpPr>
        <p:spPr>
          <a:xfrm>
            <a:off x="535940" y="1552702"/>
            <a:ext cx="7691755" cy="3622675"/>
          </a:xfrm>
          <a:prstGeom prst="rect">
            <a:avLst/>
          </a:prstGeom>
        </p:spPr>
        <p:txBody>
          <a:bodyPr vert="horz" wrap="square" lIns="0" tIns="88900" rIns="0" bIns="0" rtlCol="0">
            <a:spAutoFit/>
          </a:bodyPr>
          <a:lstStyle/>
          <a:p>
            <a:pPr marL="287020" indent="-274320" algn="just">
              <a:lnSpc>
                <a:spcPct val="100000"/>
              </a:lnSpc>
              <a:spcBef>
                <a:spcPts val="700"/>
              </a:spcBef>
              <a:buClr>
                <a:srgbClr val="FD8537"/>
              </a:buClr>
              <a:buSzPct val="68750"/>
              <a:buFont typeface="Wingdings"/>
              <a:buChar char=""/>
              <a:tabLst>
                <a:tab pos="287020" algn="l"/>
              </a:tabLst>
            </a:pPr>
            <a:r>
              <a:rPr sz="2400" spc="120" dirty="0">
                <a:latin typeface="Cambria"/>
                <a:cs typeface="Cambria"/>
              </a:rPr>
              <a:t>Simple</a:t>
            </a:r>
            <a:r>
              <a:rPr sz="2400" spc="110" dirty="0">
                <a:latin typeface="Cambria"/>
                <a:cs typeface="Cambria"/>
              </a:rPr>
              <a:t> </a:t>
            </a:r>
            <a:r>
              <a:rPr sz="2400" spc="100" dirty="0">
                <a:latin typeface="Cambria"/>
                <a:cs typeface="Cambria"/>
              </a:rPr>
              <a:t>stemming</a:t>
            </a:r>
            <a:r>
              <a:rPr sz="2400" spc="135" dirty="0">
                <a:latin typeface="Cambria"/>
                <a:cs typeface="Cambria"/>
              </a:rPr>
              <a:t> </a:t>
            </a:r>
            <a:r>
              <a:rPr sz="2400" spc="85" dirty="0">
                <a:latin typeface="Cambria"/>
                <a:cs typeface="Cambria"/>
              </a:rPr>
              <a:t>rules</a:t>
            </a:r>
            <a:r>
              <a:rPr sz="2400" spc="120" dirty="0">
                <a:latin typeface="Cambria"/>
                <a:cs typeface="Cambria"/>
              </a:rPr>
              <a:t> </a:t>
            </a:r>
            <a:r>
              <a:rPr sz="2400" spc="95" dirty="0">
                <a:latin typeface="Cambria"/>
                <a:cs typeface="Cambria"/>
              </a:rPr>
              <a:t>still</a:t>
            </a:r>
            <a:r>
              <a:rPr sz="2400" spc="114" dirty="0">
                <a:latin typeface="Cambria"/>
                <a:cs typeface="Cambria"/>
              </a:rPr>
              <a:t> </a:t>
            </a:r>
            <a:r>
              <a:rPr sz="2400" spc="120" dirty="0">
                <a:latin typeface="Cambria"/>
                <a:cs typeface="Cambria"/>
              </a:rPr>
              <a:t>may</a:t>
            </a:r>
            <a:r>
              <a:rPr sz="2400" spc="135" dirty="0">
                <a:latin typeface="Cambria"/>
                <a:cs typeface="Cambria"/>
              </a:rPr>
              <a:t> </a:t>
            </a:r>
            <a:r>
              <a:rPr sz="2400" spc="20" dirty="0">
                <a:latin typeface="Cambria"/>
                <a:cs typeface="Cambria"/>
              </a:rPr>
              <a:t>be</a:t>
            </a:r>
            <a:r>
              <a:rPr sz="2400" spc="135" dirty="0">
                <a:latin typeface="Cambria"/>
                <a:cs typeface="Cambria"/>
              </a:rPr>
              <a:t> </a:t>
            </a:r>
            <a:r>
              <a:rPr sz="2400" spc="80" dirty="0">
                <a:latin typeface="Cambria"/>
                <a:cs typeface="Cambria"/>
              </a:rPr>
              <a:t>applied.</a:t>
            </a:r>
            <a:endParaRPr sz="2400">
              <a:latin typeface="Cambria"/>
              <a:cs typeface="Cambria"/>
            </a:endParaRPr>
          </a:p>
          <a:p>
            <a:pPr marL="286385" marR="5715"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 </a:t>
            </a:r>
            <a:r>
              <a:rPr sz="2400" spc="85" dirty="0">
                <a:latin typeface="Cambria"/>
                <a:cs typeface="Cambria"/>
              </a:rPr>
              <a:t>rules </a:t>
            </a:r>
            <a:r>
              <a:rPr sz="2400" spc="80" dirty="0">
                <a:latin typeface="Cambria"/>
                <a:cs typeface="Cambria"/>
              </a:rPr>
              <a:t>are </a:t>
            </a:r>
            <a:r>
              <a:rPr sz="2400" spc="114" dirty="0">
                <a:latin typeface="Cambria"/>
                <a:cs typeface="Cambria"/>
              </a:rPr>
              <a:t>taken </a:t>
            </a:r>
            <a:r>
              <a:rPr sz="2400" spc="50" dirty="0">
                <a:latin typeface="Cambria"/>
                <a:cs typeface="Cambria"/>
              </a:rPr>
              <a:t>from those </a:t>
            </a:r>
            <a:r>
              <a:rPr sz="2400" spc="130" dirty="0">
                <a:latin typeface="Cambria"/>
                <a:cs typeface="Cambria"/>
              </a:rPr>
              <a:t>that </a:t>
            </a:r>
            <a:r>
              <a:rPr sz="2400" spc="100" dirty="0">
                <a:latin typeface="Cambria"/>
                <a:cs typeface="Cambria"/>
              </a:rPr>
              <a:t>have </a:t>
            </a:r>
            <a:r>
              <a:rPr sz="2400" spc="90" dirty="0">
                <a:latin typeface="Cambria"/>
                <a:cs typeface="Cambria"/>
              </a:rPr>
              <a:t>the </a:t>
            </a:r>
            <a:r>
              <a:rPr sz="2400" spc="55" dirty="0">
                <a:latin typeface="Cambria"/>
                <a:cs typeface="Cambria"/>
              </a:rPr>
              <a:t>fewest </a:t>
            </a:r>
            <a:r>
              <a:rPr sz="2400" spc="60" dirty="0">
                <a:latin typeface="Cambria"/>
                <a:cs typeface="Cambria"/>
              </a:rPr>
              <a:t> </a:t>
            </a:r>
            <a:r>
              <a:rPr sz="2400" spc="55" dirty="0">
                <a:latin typeface="Cambria"/>
                <a:cs typeface="Cambria"/>
              </a:rPr>
              <a:t>exceptions</a:t>
            </a:r>
            <a:r>
              <a:rPr sz="2400" spc="60" dirty="0">
                <a:latin typeface="Cambria"/>
                <a:cs typeface="Cambria"/>
              </a:rPr>
              <a:t> </a:t>
            </a:r>
            <a:r>
              <a:rPr sz="2400" spc="85" dirty="0">
                <a:latin typeface="Cambria"/>
                <a:cs typeface="Cambria"/>
              </a:rPr>
              <a:t>(e.g.,</a:t>
            </a:r>
            <a:r>
              <a:rPr sz="2400" spc="90" dirty="0">
                <a:latin typeface="Cambria"/>
                <a:cs typeface="Cambria"/>
              </a:rPr>
              <a:t> </a:t>
            </a:r>
            <a:r>
              <a:rPr sz="2400" spc="65" dirty="0">
                <a:latin typeface="Cambria"/>
                <a:cs typeface="Cambria"/>
              </a:rPr>
              <a:t>removing </a:t>
            </a:r>
            <a:r>
              <a:rPr sz="2400" spc="70" dirty="0">
                <a:latin typeface="Cambria"/>
                <a:cs typeface="Cambria"/>
              </a:rPr>
              <a:t> </a:t>
            </a:r>
            <a:r>
              <a:rPr sz="2400" spc="85" dirty="0">
                <a:latin typeface="Cambria"/>
                <a:cs typeface="Cambria"/>
              </a:rPr>
              <a:t>pluralization</a:t>
            </a:r>
            <a:r>
              <a:rPr sz="2400" spc="700" dirty="0">
                <a:latin typeface="Cambria"/>
                <a:cs typeface="Cambria"/>
              </a:rPr>
              <a:t> </a:t>
            </a:r>
            <a:r>
              <a:rPr sz="2400" spc="50" dirty="0">
                <a:latin typeface="Cambria"/>
                <a:cs typeface="Cambria"/>
              </a:rPr>
              <a:t>from </a:t>
            </a:r>
            <a:r>
              <a:rPr sz="2400" spc="55" dirty="0">
                <a:latin typeface="Cambria"/>
                <a:cs typeface="Cambria"/>
              </a:rPr>
              <a:t> </a:t>
            </a:r>
            <a:r>
              <a:rPr sz="2400" spc="60" dirty="0">
                <a:latin typeface="Cambria"/>
                <a:cs typeface="Cambria"/>
              </a:rPr>
              <a:t>nouns).</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 </a:t>
            </a:r>
            <a:r>
              <a:rPr sz="2400" spc="80" dirty="0">
                <a:latin typeface="Cambria"/>
                <a:cs typeface="Cambria"/>
              </a:rPr>
              <a:t>original </a:t>
            </a:r>
            <a:r>
              <a:rPr sz="2400" spc="85" dirty="0">
                <a:latin typeface="Cambria"/>
                <a:cs typeface="Cambria"/>
              </a:rPr>
              <a:t>term </a:t>
            </a:r>
            <a:r>
              <a:rPr sz="2400" spc="-5" dirty="0">
                <a:latin typeface="Cambria"/>
                <a:cs typeface="Cambria"/>
              </a:rPr>
              <a:t>or </a:t>
            </a:r>
            <a:r>
              <a:rPr sz="2400" spc="80" dirty="0">
                <a:latin typeface="Cambria"/>
                <a:cs typeface="Cambria"/>
              </a:rPr>
              <a:t>stemmed </a:t>
            </a:r>
            <a:r>
              <a:rPr sz="2400" spc="50" dirty="0">
                <a:latin typeface="Cambria"/>
                <a:cs typeface="Cambria"/>
              </a:rPr>
              <a:t>version </a:t>
            </a:r>
            <a:r>
              <a:rPr sz="2400" spc="-5" dirty="0">
                <a:latin typeface="Cambria"/>
                <a:cs typeface="Cambria"/>
              </a:rPr>
              <a:t>of </a:t>
            </a:r>
            <a:r>
              <a:rPr sz="2400" spc="90" dirty="0">
                <a:latin typeface="Cambria"/>
                <a:cs typeface="Cambria"/>
              </a:rPr>
              <a:t>the </a:t>
            </a:r>
            <a:r>
              <a:rPr sz="2400" spc="85" dirty="0">
                <a:latin typeface="Cambria"/>
                <a:cs typeface="Cambria"/>
              </a:rPr>
              <a:t>term </a:t>
            </a:r>
            <a:r>
              <a:rPr sz="2400" spc="80" dirty="0">
                <a:latin typeface="Cambria"/>
                <a:cs typeface="Cambria"/>
              </a:rPr>
              <a:t>is </a:t>
            </a:r>
            <a:r>
              <a:rPr sz="2400" spc="85" dirty="0">
                <a:latin typeface="Cambria"/>
                <a:cs typeface="Cambria"/>
              </a:rPr>
              <a:t> </a:t>
            </a:r>
            <a:r>
              <a:rPr sz="2400" spc="30" dirty="0">
                <a:latin typeface="Cambria"/>
                <a:cs typeface="Cambria"/>
              </a:rPr>
              <a:t>looked </a:t>
            </a:r>
            <a:r>
              <a:rPr sz="2400" spc="85" dirty="0">
                <a:latin typeface="Cambria"/>
                <a:cs typeface="Cambria"/>
              </a:rPr>
              <a:t>up </a:t>
            </a:r>
            <a:r>
              <a:rPr sz="2400" spc="105" dirty="0">
                <a:latin typeface="Cambria"/>
                <a:cs typeface="Cambria"/>
              </a:rPr>
              <a:t>in </a:t>
            </a:r>
            <a:r>
              <a:rPr sz="2400" spc="160" dirty="0">
                <a:latin typeface="Cambria"/>
                <a:cs typeface="Cambria"/>
              </a:rPr>
              <a:t>a </a:t>
            </a:r>
            <a:r>
              <a:rPr sz="2400" spc="70" dirty="0">
                <a:latin typeface="Cambria"/>
                <a:cs typeface="Cambria"/>
              </a:rPr>
              <a:t>dictionary </a:t>
            </a:r>
            <a:r>
              <a:rPr sz="2400" spc="105" dirty="0">
                <a:latin typeface="Cambria"/>
                <a:cs typeface="Cambria"/>
              </a:rPr>
              <a:t>and </a:t>
            </a:r>
            <a:r>
              <a:rPr sz="2400" spc="60" dirty="0">
                <a:latin typeface="Cambria"/>
                <a:cs typeface="Cambria"/>
              </a:rPr>
              <a:t>replaced </a:t>
            </a:r>
            <a:r>
              <a:rPr sz="2400" spc="45" dirty="0">
                <a:latin typeface="Cambria"/>
                <a:cs typeface="Cambria"/>
              </a:rPr>
              <a:t>by </a:t>
            </a:r>
            <a:r>
              <a:rPr sz="2400" spc="90" dirty="0">
                <a:latin typeface="Cambria"/>
                <a:cs typeface="Cambria"/>
              </a:rPr>
              <a:t>the stem </a:t>
            </a:r>
            <a:r>
              <a:rPr sz="2400" spc="95" dirty="0">
                <a:latin typeface="Cambria"/>
                <a:cs typeface="Cambria"/>
              </a:rPr>
              <a:t> </a:t>
            </a:r>
            <a:r>
              <a:rPr sz="2400" spc="130" dirty="0">
                <a:latin typeface="Cambria"/>
                <a:cs typeface="Cambria"/>
              </a:rPr>
              <a:t>that</a:t>
            </a:r>
            <a:r>
              <a:rPr sz="2400" spc="125" dirty="0">
                <a:latin typeface="Cambria"/>
                <a:cs typeface="Cambria"/>
              </a:rPr>
              <a:t> </a:t>
            </a:r>
            <a:r>
              <a:rPr sz="2400" spc="60" dirty="0">
                <a:latin typeface="Cambria"/>
                <a:cs typeface="Cambria"/>
              </a:rPr>
              <a:t>best</a:t>
            </a:r>
            <a:r>
              <a:rPr sz="2400" spc="140" dirty="0">
                <a:latin typeface="Cambria"/>
                <a:cs typeface="Cambria"/>
              </a:rPr>
              <a:t> </a:t>
            </a:r>
            <a:r>
              <a:rPr sz="2400" spc="65" dirty="0">
                <a:latin typeface="Cambria"/>
                <a:cs typeface="Cambria"/>
              </a:rPr>
              <a:t>represents</a:t>
            </a:r>
            <a:r>
              <a:rPr sz="2400" spc="110" dirty="0">
                <a:latin typeface="Cambria"/>
                <a:cs typeface="Cambria"/>
              </a:rPr>
              <a:t> </a:t>
            </a:r>
            <a:r>
              <a:rPr sz="2400" spc="125" dirty="0">
                <a:latin typeface="Cambria"/>
                <a:cs typeface="Cambria"/>
              </a:rPr>
              <a:t>it.</a:t>
            </a:r>
            <a:endParaRPr sz="2400">
              <a:latin typeface="Cambria"/>
              <a:cs typeface="Cambria"/>
            </a:endParaRPr>
          </a:p>
          <a:p>
            <a:pPr marL="286385" marR="5715"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This</a:t>
            </a:r>
            <a:r>
              <a:rPr sz="2400" spc="120" dirty="0">
                <a:latin typeface="Cambria"/>
                <a:cs typeface="Cambria"/>
              </a:rPr>
              <a:t> </a:t>
            </a:r>
            <a:r>
              <a:rPr sz="2400" spc="70" dirty="0">
                <a:latin typeface="Cambria"/>
                <a:cs typeface="Cambria"/>
              </a:rPr>
              <a:t>technique</a:t>
            </a:r>
            <a:r>
              <a:rPr sz="2400" spc="75" dirty="0">
                <a:latin typeface="Cambria"/>
                <a:cs typeface="Cambria"/>
              </a:rPr>
              <a:t> </a:t>
            </a:r>
            <a:r>
              <a:rPr sz="2400" spc="120" dirty="0">
                <a:latin typeface="Cambria"/>
                <a:cs typeface="Cambria"/>
              </a:rPr>
              <a:t>has</a:t>
            </a:r>
            <a:r>
              <a:rPr sz="2400" spc="125" dirty="0">
                <a:latin typeface="Cambria"/>
                <a:cs typeface="Cambria"/>
              </a:rPr>
              <a:t> </a:t>
            </a:r>
            <a:r>
              <a:rPr sz="2400" spc="45" dirty="0">
                <a:latin typeface="Cambria"/>
                <a:cs typeface="Cambria"/>
              </a:rPr>
              <a:t>been</a:t>
            </a:r>
            <a:r>
              <a:rPr sz="2400" spc="50" dirty="0">
                <a:latin typeface="Cambria"/>
                <a:cs typeface="Cambria"/>
              </a:rPr>
              <a:t> </a:t>
            </a:r>
            <a:r>
              <a:rPr sz="2400" spc="80" dirty="0">
                <a:latin typeface="Cambria"/>
                <a:cs typeface="Cambria"/>
              </a:rPr>
              <a:t>implemented</a:t>
            </a:r>
            <a:r>
              <a:rPr sz="2400" spc="85" dirty="0">
                <a:latin typeface="Cambria"/>
                <a:cs typeface="Cambria"/>
              </a:rPr>
              <a:t> </a:t>
            </a:r>
            <a:r>
              <a:rPr sz="2400" spc="100" dirty="0">
                <a:latin typeface="Cambria"/>
                <a:cs typeface="Cambria"/>
              </a:rPr>
              <a:t>in</a:t>
            </a:r>
            <a:r>
              <a:rPr sz="2400" spc="105" dirty="0">
                <a:latin typeface="Cambria"/>
                <a:cs typeface="Cambria"/>
              </a:rPr>
              <a:t> </a:t>
            </a:r>
            <a:r>
              <a:rPr sz="2400" spc="90" dirty="0">
                <a:latin typeface="Cambria"/>
                <a:cs typeface="Cambria"/>
              </a:rPr>
              <a:t>the </a:t>
            </a:r>
            <a:r>
              <a:rPr sz="2400" spc="95" dirty="0">
                <a:latin typeface="Cambria"/>
                <a:cs typeface="Cambria"/>
              </a:rPr>
              <a:t> </a:t>
            </a:r>
            <a:r>
              <a:rPr sz="2400" spc="300" dirty="0">
                <a:latin typeface="Cambria"/>
                <a:cs typeface="Cambria"/>
              </a:rPr>
              <a:t>INQUERY</a:t>
            </a:r>
            <a:r>
              <a:rPr sz="2400" spc="114" dirty="0">
                <a:latin typeface="Cambria"/>
                <a:cs typeface="Cambria"/>
              </a:rPr>
              <a:t> </a:t>
            </a:r>
            <a:r>
              <a:rPr sz="2400" spc="105" dirty="0">
                <a:latin typeface="Cambria"/>
                <a:cs typeface="Cambria"/>
              </a:rPr>
              <a:t>and</a:t>
            </a:r>
            <a:r>
              <a:rPr sz="2400" spc="130" dirty="0">
                <a:latin typeface="Cambria"/>
                <a:cs typeface="Cambria"/>
              </a:rPr>
              <a:t> </a:t>
            </a:r>
            <a:r>
              <a:rPr sz="2400" spc="95" dirty="0">
                <a:latin typeface="Cambria"/>
                <a:cs typeface="Cambria"/>
              </a:rPr>
              <a:t>Retrieval</a:t>
            </a:r>
            <a:r>
              <a:rPr sz="2400" spc="125" dirty="0">
                <a:latin typeface="Cambria"/>
                <a:cs typeface="Cambria"/>
              </a:rPr>
              <a:t> </a:t>
            </a:r>
            <a:r>
              <a:rPr sz="2400" spc="100" dirty="0">
                <a:latin typeface="Cambria"/>
                <a:cs typeface="Cambria"/>
              </a:rPr>
              <a:t>Ware</a:t>
            </a:r>
            <a:r>
              <a:rPr sz="2400" spc="125" dirty="0">
                <a:latin typeface="Cambria"/>
                <a:cs typeface="Cambria"/>
              </a:rPr>
              <a:t> Systems.</a:t>
            </a:r>
            <a:endParaRPr sz="2400">
              <a:latin typeface="Cambria"/>
              <a:cs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209800"/>
            <a:ext cx="9144000" cy="52578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919720" cy="5198859"/>
          </a:xfrm>
          <a:prstGeom prst="rect">
            <a:avLst/>
          </a:prstGeom>
        </p:spPr>
        <p:txBody>
          <a:bodyPr vert="horz" wrap="square" lIns="0" tIns="12700" rIns="0" bIns="0" rtlCol="0">
            <a:spAutoFit/>
          </a:bodyPr>
          <a:lstStyle/>
          <a:p>
            <a:pPr marL="286385" marR="5715" indent="-274320">
              <a:lnSpc>
                <a:spcPct val="100000"/>
              </a:lnSpc>
              <a:spcBef>
                <a:spcPts val="100"/>
              </a:spcBef>
              <a:buClr>
                <a:srgbClr val="FD8537"/>
              </a:buClr>
              <a:buSzPct val="68750"/>
              <a:buFont typeface="Wingdings"/>
              <a:buChar char=""/>
              <a:tabLst>
                <a:tab pos="287020" algn="l"/>
                <a:tab pos="995044" algn="l"/>
                <a:tab pos="2675255" algn="l"/>
                <a:tab pos="3830954" algn="l"/>
                <a:tab pos="4618990" algn="l"/>
                <a:tab pos="4956175" algn="l"/>
                <a:tab pos="6524625" algn="l"/>
              </a:tabLst>
            </a:pPr>
            <a:r>
              <a:rPr sz="2400" spc="114" dirty="0">
                <a:latin typeface="Cambria"/>
                <a:cs typeface="Cambria"/>
              </a:rPr>
              <a:t>The</a:t>
            </a:r>
            <a:r>
              <a:rPr sz="2400" dirty="0">
                <a:latin typeface="Cambria"/>
                <a:cs typeface="Cambria"/>
              </a:rPr>
              <a:t>	</a:t>
            </a:r>
            <a:r>
              <a:rPr sz="2400" spc="240" dirty="0">
                <a:latin typeface="Cambria"/>
                <a:cs typeface="Cambria"/>
              </a:rPr>
              <a:t>IN</a:t>
            </a:r>
            <a:r>
              <a:rPr sz="2400" spc="305" dirty="0">
                <a:latin typeface="Cambria"/>
                <a:cs typeface="Cambria"/>
              </a:rPr>
              <a:t>Q</a:t>
            </a:r>
            <a:r>
              <a:rPr sz="2400" spc="325" dirty="0">
                <a:latin typeface="Cambria"/>
                <a:cs typeface="Cambria"/>
              </a:rPr>
              <a:t>UERY</a:t>
            </a:r>
            <a:r>
              <a:rPr sz="2400" dirty="0">
                <a:latin typeface="Cambria"/>
                <a:cs typeface="Cambria"/>
              </a:rPr>
              <a:t>	</a:t>
            </a:r>
            <a:r>
              <a:rPr sz="2400" spc="80" dirty="0">
                <a:latin typeface="Cambria"/>
                <a:cs typeface="Cambria"/>
              </a:rPr>
              <a:t>sy</a:t>
            </a:r>
            <a:r>
              <a:rPr sz="2400" spc="65" dirty="0">
                <a:latin typeface="Cambria"/>
                <a:cs typeface="Cambria"/>
              </a:rPr>
              <a:t>ste</a:t>
            </a:r>
            <a:r>
              <a:rPr sz="2400" spc="140" dirty="0">
                <a:latin typeface="Cambria"/>
                <a:cs typeface="Cambria"/>
              </a:rPr>
              <a:t>m</a:t>
            </a:r>
            <a:r>
              <a:rPr sz="2400" dirty="0">
                <a:latin typeface="Cambria"/>
                <a:cs typeface="Cambria"/>
              </a:rPr>
              <a:t>	</a:t>
            </a:r>
            <a:r>
              <a:rPr sz="2400" spc="80" dirty="0">
                <a:latin typeface="Cambria"/>
                <a:cs typeface="Cambria"/>
              </a:rPr>
              <a:t>uses</a:t>
            </a:r>
            <a:r>
              <a:rPr sz="2400" dirty="0">
                <a:latin typeface="Cambria"/>
                <a:cs typeface="Cambria"/>
              </a:rPr>
              <a:t>	</a:t>
            </a:r>
            <a:r>
              <a:rPr sz="2400" spc="160" dirty="0">
                <a:latin typeface="Cambria"/>
                <a:cs typeface="Cambria"/>
              </a:rPr>
              <a:t>a</a:t>
            </a:r>
            <a:r>
              <a:rPr sz="2400" dirty="0">
                <a:latin typeface="Cambria"/>
                <a:cs typeface="Cambria"/>
              </a:rPr>
              <a:t>	</a:t>
            </a:r>
            <a:r>
              <a:rPr sz="2400" spc="70" dirty="0">
                <a:latin typeface="Cambria"/>
                <a:cs typeface="Cambria"/>
              </a:rPr>
              <a:t>ste</a:t>
            </a:r>
            <a:r>
              <a:rPr sz="2400" spc="150" dirty="0">
                <a:latin typeface="Cambria"/>
                <a:cs typeface="Cambria"/>
              </a:rPr>
              <a:t>m</a:t>
            </a:r>
            <a:r>
              <a:rPr sz="2400" spc="110" dirty="0">
                <a:latin typeface="Cambria"/>
                <a:cs typeface="Cambria"/>
              </a:rPr>
              <a:t>min</a:t>
            </a:r>
            <a:r>
              <a:rPr sz="2400" spc="100" dirty="0">
                <a:latin typeface="Cambria"/>
                <a:cs typeface="Cambria"/>
              </a:rPr>
              <a:t>g</a:t>
            </a:r>
            <a:r>
              <a:rPr sz="2400" dirty="0">
                <a:latin typeface="Cambria"/>
                <a:cs typeface="Cambria"/>
              </a:rPr>
              <a:t>	</a:t>
            </a:r>
            <a:r>
              <a:rPr sz="2400" spc="65" dirty="0">
                <a:latin typeface="Cambria"/>
                <a:cs typeface="Cambria"/>
              </a:rPr>
              <a:t>techni</a:t>
            </a:r>
            <a:r>
              <a:rPr sz="2400" spc="80" dirty="0">
                <a:latin typeface="Cambria"/>
                <a:cs typeface="Cambria"/>
              </a:rPr>
              <a:t>q</a:t>
            </a:r>
            <a:r>
              <a:rPr sz="2400" spc="130" dirty="0">
                <a:latin typeface="Cambria"/>
                <a:cs typeface="Cambria"/>
              </a:rPr>
              <a:t>u</a:t>
            </a:r>
            <a:r>
              <a:rPr sz="2400" spc="15" dirty="0">
                <a:latin typeface="Cambria"/>
                <a:cs typeface="Cambria"/>
              </a:rPr>
              <a:t>e  </a:t>
            </a:r>
            <a:r>
              <a:rPr sz="2400" spc="75" dirty="0">
                <a:latin typeface="Cambria"/>
                <a:cs typeface="Cambria"/>
              </a:rPr>
              <a:t>called</a:t>
            </a:r>
            <a:r>
              <a:rPr sz="2400" spc="105" dirty="0">
                <a:latin typeface="Cambria"/>
                <a:cs typeface="Cambria"/>
              </a:rPr>
              <a:t> </a:t>
            </a:r>
            <a:r>
              <a:rPr sz="2400" spc="145" dirty="0">
                <a:latin typeface="Cambria"/>
                <a:cs typeface="Cambria"/>
              </a:rPr>
              <a:t>Kstem.</a:t>
            </a:r>
            <a:endParaRPr sz="2400">
              <a:latin typeface="Cambria"/>
              <a:cs typeface="Cambria"/>
            </a:endParaRPr>
          </a:p>
          <a:p>
            <a:pPr marL="286385" marR="5715" indent="-274320">
              <a:lnSpc>
                <a:spcPct val="100000"/>
              </a:lnSpc>
              <a:spcBef>
                <a:spcPts val="600"/>
              </a:spcBef>
              <a:buClr>
                <a:srgbClr val="FD8537"/>
              </a:buClr>
              <a:buSzPct val="68750"/>
              <a:buFont typeface="Wingdings"/>
              <a:buChar char=""/>
              <a:tabLst>
                <a:tab pos="287020" algn="l"/>
                <a:tab pos="1416050" algn="l"/>
                <a:tab pos="1861185" algn="l"/>
                <a:tab pos="2239010" algn="l"/>
                <a:tab pos="4425315" algn="l"/>
                <a:tab pos="5852160" algn="l"/>
                <a:tab pos="6653530" algn="l"/>
              </a:tabLst>
            </a:pPr>
            <a:r>
              <a:rPr sz="2400" spc="140" dirty="0">
                <a:latin typeface="Cambria"/>
                <a:cs typeface="Cambria"/>
              </a:rPr>
              <a:t>Kstem</a:t>
            </a:r>
            <a:r>
              <a:rPr sz="2400" dirty="0">
                <a:latin typeface="Cambria"/>
                <a:cs typeface="Cambria"/>
              </a:rPr>
              <a:t>	</a:t>
            </a:r>
            <a:r>
              <a:rPr sz="2400" spc="80" dirty="0">
                <a:latin typeface="Cambria"/>
                <a:cs typeface="Cambria"/>
              </a:rPr>
              <a:t>is</a:t>
            </a:r>
            <a:r>
              <a:rPr sz="2400" dirty="0">
                <a:latin typeface="Cambria"/>
                <a:cs typeface="Cambria"/>
              </a:rPr>
              <a:t>	</a:t>
            </a:r>
            <a:r>
              <a:rPr sz="2400" spc="160" dirty="0">
                <a:latin typeface="Cambria"/>
                <a:cs typeface="Cambria"/>
              </a:rPr>
              <a:t>a</a:t>
            </a:r>
            <a:r>
              <a:rPr sz="2400" dirty="0">
                <a:latin typeface="Cambria"/>
                <a:cs typeface="Cambria"/>
              </a:rPr>
              <a:t>	</a:t>
            </a:r>
            <a:r>
              <a:rPr sz="2400" spc="35" dirty="0">
                <a:latin typeface="Cambria"/>
                <a:cs typeface="Cambria"/>
              </a:rPr>
              <a:t>morpholo</a:t>
            </a:r>
            <a:r>
              <a:rPr sz="2400" spc="20" dirty="0">
                <a:latin typeface="Cambria"/>
                <a:cs typeface="Cambria"/>
              </a:rPr>
              <a:t>g</a:t>
            </a:r>
            <a:r>
              <a:rPr sz="2400" spc="90" dirty="0">
                <a:latin typeface="Cambria"/>
                <a:cs typeface="Cambria"/>
              </a:rPr>
              <a:t>ical</a:t>
            </a:r>
            <a:r>
              <a:rPr sz="2400" dirty="0">
                <a:latin typeface="Cambria"/>
                <a:cs typeface="Cambria"/>
              </a:rPr>
              <a:t>	</a:t>
            </a:r>
            <a:r>
              <a:rPr sz="2400" spc="95" dirty="0">
                <a:latin typeface="Cambria"/>
                <a:cs typeface="Cambria"/>
              </a:rPr>
              <a:t>analyze</a:t>
            </a:r>
            <a:r>
              <a:rPr sz="2400" spc="70" dirty="0">
                <a:latin typeface="Cambria"/>
                <a:cs typeface="Cambria"/>
              </a:rPr>
              <a:t>r</a:t>
            </a:r>
            <a:r>
              <a:rPr sz="2400" dirty="0">
                <a:latin typeface="Cambria"/>
                <a:cs typeface="Cambria"/>
              </a:rPr>
              <a:t>	</a:t>
            </a:r>
            <a:r>
              <a:rPr sz="2400" spc="140" dirty="0">
                <a:latin typeface="Cambria"/>
                <a:cs typeface="Cambria"/>
              </a:rPr>
              <a:t>tha</a:t>
            </a:r>
            <a:r>
              <a:rPr sz="2400" spc="105" dirty="0">
                <a:latin typeface="Cambria"/>
                <a:cs typeface="Cambria"/>
              </a:rPr>
              <a:t>t</a:t>
            </a:r>
            <a:r>
              <a:rPr sz="2400" dirty="0">
                <a:latin typeface="Cambria"/>
                <a:cs typeface="Cambria"/>
              </a:rPr>
              <a:t>	</a:t>
            </a:r>
            <a:r>
              <a:rPr sz="2400" spc="35" dirty="0">
                <a:latin typeface="Cambria"/>
                <a:cs typeface="Cambria"/>
              </a:rPr>
              <a:t>con</a:t>
            </a:r>
            <a:r>
              <a:rPr sz="2400" spc="10" dirty="0">
                <a:latin typeface="Cambria"/>
                <a:cs typeface="Cambria"/>
              </a:rPr>
              <a:t>f</a:t>
            </a:r>
            <a:r>
              <a:rPr sz="2400" spc="85" dirty="0">
                <a:latin typeface="Cambria"/>
                <a:cs typeface="Cambria"/>
              </a:rPr>
              <a:t>lates  </a:t>
            </a:r>
            <a:r>
              <a:rPr sz="2400" spc="10" dirty="0">
                <a:latin typeface="Cambria"/>
                <a:cs typeface="Cambria"/>
              </a:rPr>
              <a:t>word</a:t>
            </a:r>
            <a:r>
              <a:rPr sz="2400" spc="110" dirty="0">
                <a:latin typeface="Cambria"/>
                <a:cs typeface="Cambria"/>
              </a:rPr>
              <a:t> </a:t>
            </a:r>
            <a:r>
              <a:rPr sz="2400" spc="105" dirty="0">
                <a:latin typeface="Cambria"/>
                <a:cs typeface="Cambria"/>
              </a:rPr>
              <a:t>variants</a:t>
            </a:r>
            <a:r>
              <a:rPr sz="2400" spc="130" dirty="0">
                <a:latin typeface="Cambria"/>
                <a:cs typeface="Cambria"/>
              </a:rPr>
              <a:t> </a:t>
            </a:r>
            <a:r>
              <a:rPr sz="2400" spc="20" dirty="0">
                <a:latin typeface="Cambria"/>
                <a:cs typeface="Cambria"/>
              </a:rPr>
              <a:t>to</a:t>
            </a:r>
            <a:r>
              <a:rPr sz="2400" spc="135" dirty="0">
                <a:latin typeface="Cambria"/>
                <a:cs typeface="Cambria"/>
              </a:rPr>
              <a:t> </a:t>
            </a:r>
            <a:r>
              <a:rPr sz="2400" spc="160" dirty="0">
                <a:latin typeface="Cambria"/>
                <a:cs typeface="Cambria"/>
              </a:rPr>
              <a:t>a</a:t>
            </a:r>
            <a:r>
              <a:rPr sz="2400" spc="130" dirty="0">
                <a:latin typeface="Cambria"/>
                <a:cs typeface="Cambria"/>
              </a:rPr>
              <a:t> </a:t>
            </a:r>
            <a:r>
              <a:rPr sz="2400" spc="10" dirty="0">
                <a:latin typeface="Cambria"/>
                <a:cs typeface="Cambria"/>
              </a:rPr>
              <a:t>root</a:t>
            </a:r>
            <a:r>
              <a:rPr sz="2400" spc="135" dirty="0">
                <a:latin typeface="Cambria"/>
                <a:cs typeface="Cambria"/>
              </a:rPr>
              <a:t> </a:t>
            </a:r>
            <a:r>
              <a:rPr sz="2400" spc="75" dirty="0">
                <a:latin typeface="Cambria"/>
                <a:cs typeface="Cambria"/>
              </a:rPr>
              <a:t>form.</a:t>
            </a:r>
            <a:endParaRPr sz="2400">
              <a:latin typeface="Cambria"/>
              <a:cs typeface="Cambria"/>
            </a:endParaRPr>
          </a:p>
          <a:p>
            <a:pPr marL="286385" marR="6350" indent="-274320">
              <a:lnSpc>
                <a:spcPct val="100000"/>
              </a:lnSpc>
              <a:spcBef>
                <a:spcPts val="600"/>
              </a:spcBef>
              <a:buClr>
                <a:srgbClr val="FD8537"/>
              </a:buClr>
              <a:buSzPct val="68750"/>
              <a:buFont typeface="Wingdings"/>
              <a:buChar char=""/>
              <a:tabLst>
                <a:tab pos="287020" algn="l"/>
                <a:tab pos="758825" algn="l"/>
                <a:tab pos="1631950" algn="l"/>
                <a:tab pos="2131695" algn="l"/>
                <a:tab pos="3115945" algn="l"/>
                <a:tab pos="4753610" algn="l"/>
                <a:tab pos="5822315" algn="l"/>
                <a:tab pos="6687820" algn="l"/>
              </a:tabLst>
            </a:pPr>
            <a:r>
              <a:rPr sz="2400" spc="160" dirty="0">
                <a:latin typeface="Cambria"/>
                <a:cs typeface="Cambria"/>
              </a:rPr>
              <a:t>It</a:t>
            </a:r>
            <a:r>
              <a:rPr sz="2400" dirty="0">
                <a:latin typeface="Cambria"/>
                <a:cs typeface="Cambria"/>
              </a:rPr>
              <a:t>	</a:t>
            </a:r>
            <a:r>
              <a:rPr sz="2400" spc="70" dirty="0">
                <a:latin typeface="Cambria"/>
                <a:cs typeface="Cambria"/>
              </a:rPr>
              <a:t>trie</a:t>
            </a:r>
            <a:r>
              <a:rPr sz="2400" spc="85" dirty="0">
                <a:latin typeface="Cambria"/>
                <a:cs typeface="Cambria"/>
              </a:rPr>
              <a:t>s</a:t>
            </a:r>
            <a:r>
              <a:rPr sz="2400" dirty="0">
                <a:latin typeface="Cambria"/>
                <a:cs typeface="Cambria"/>
              </a:rPr>
              <a:t>	</a:t>
            </a:r>
            <a:r>
              <a:rPr sz="2400" spc="10" dirty="0">
                <a:latin typeface="Cambria"/>
                <a:cs typeface="Cambria"/>
              </a:rPr>
              <a:t>t</a:t>
            </a:r>
            <a:r>
              <a:rPr sz="2400" spc="25" dirty="0">
                <a:latin typeface="Cambria"/>
                <a:cs typeface="Cambria"/>
              </a:rPr>
              <a:t>o</a:t>
            </a:r>
            <a:r>
              <a:rPr sz="2400" dirty="0">
                <a:latin typeface="Cambria"/>
                <a:cs typeface="Cambria"/>
              </a:rPr>
              <a:t>	</a:t>
            </a:r>
            <a:r>
              <a:rPr sz="2400" spc="65" dirty="0">
                <a:latin typeface="Cambria"/>
                <a:cs typeface="Cambria"/>
              </a:rPr>
              <a:t>avo</a:t>
            </a:r>
            <a:r>
              <a:rPr sz="2400" spc="25" dirty="0">
                <a:latin typeface="Cambria"/>
                <a:cs typeface="Cambria"/>
              </a:rPr>
              <a:t>i</a:t>
            </a:r>
            <a:r>
              <a:rPr sz="2400" spc="45" dirty="0">
                <a:latin typeface="Cambria"/>
                <a:cs typeface="Cambria"/>
              </a:rPr>
              <a:t>d</a:t>
            </a:r>
            <a:r>
              <a:rPr sz="2400" dirty="0">
                <a:latin typeface="Cambria"/>
                <a:cs typeface="Cambria"/>
              </a:rPr>
              <a:t>	</a:t>
            </a:r>
            <a:r>
              <a:rPr sz="2400" spc="10" dirty="0">
                <a:latin typeface="Cambria"/>
                <a:cs typeface="Cambria"/>
              </a:rPr>
              <a:t>co</a:t>
            </a:r>
            <a:r>
              <a:rPr sz="2400" spc="-5" dirty="0">
                <a:latin typeface="Cambria"/>
                <a:cs typeface="Cambria"/>
              </a:rPr>
              <a:t>l</a:t>
            </a:r>
            <a:r>
              <a:rPr sz="2400" spc="100" dirty="0">
                <a:latin typeface="Cambria"/>
                <a:cs typeface="Cambria"/>
              </a:rPr>
              <a:t>laps</a:t>
            </a:r>
            <a:r>
              <a:rPr sz="2400" spc="55" dirty="0">
                <a:latin typeface="Cambria"/>
                <a:cs typeface="Cambria"/>
              </a:rPr>
              <a:t>i</a:t>
            </a:r>
            <a:r>
              <a:rPr sz="2400" spc="110" dirty="0">
                <a:latin typeface="Cambria"/>
                <a:cs typeface="Cambria"/>
              </a:rPr>
              <a:t>ng</a:t>
            </a:r>
            <a:r>
              <a:rPr sz="2400" dirty="0">
                <a:latin typeface="Cambria"/>
                <a:cs typeface="Cambria"/>
              </a:rPr>
              <a:t>	</a:t>
            </a:r>
            <a:r>
              <a:rPr sz="2400" spc="-40" dirty="0">
                <a:latin typeface="Cambria"/>
                <a:cs typeface="Cambria"/>
              </a:rPr>
              <a:t>wo</a:t>
            </a:r>
            <a:r>
              <a:rPr sz="2400" spc="65" dirty="0">
                <a:latin typeface="Cambria"/>
                <a:cs typeface="Cambria"/>
              </a:rPr>
              <a:t>rds</a:t>
            </a:r>
            <a:r>
              <a:rPr sz="2400" dirty="0">
                <a:latin typeface="Cambria"/>
                <a:cs typeface="Cambria"/>
              </a:rPr>
              <a:t>	</a:t>
            </a:r>
            <a:r>
              <a:rPr sz="2400" spc="90" dirty="0">
                <a:latin typeface="Cambria"/>
                <a:cs typeface="Cambria"/>
              </a:rPr>
              <a:t>with</a:t>
            </a:r>
            <a:r>
              <a:rPr sz="2400" dirty="0">
                <a:latin typeface="Cambria"/>
                <a:cs typeface="Cambria"/>
              </a:rPr>
              <a:t>	</a:t>
            </a:r>
            <a:r>
              <a:rPr sz="2400" spc="65" dirty="0">
                <a:latin typeface="Cambria"/>
                <a:cs typeface="Cambria"/>
              </a:rPr>
              <a:t>dif</a:t>
            </a:r>
            <a:r>
              <a:rPr sz="2400" spc="40" dirty="0">
                <a:latin typeface="Cambria"/>
                <a:cs typeface="Cambria"/>
              </a:rPr>
              <a:t>f</a:t>
            </a:r>
            <a:r>
              <a:rPr sz="2400" spc="60" dirty="0">
                <a:latin typeface="Cambria"/>
                <a:cs typeface="Cambria"/>
              </a:rPr>
              <a:t>erent  </a:t>
            </a:r>
            <a:r>
              <a:rPr sz="2400" spc="100" dirty="0">
                <a:latin typeface="Cambria"/>
                <a:cs typeface="Cambria"/>
              </a:rPr>
              <a:t>meanings</a:t>
            </a:r>
            <a:r>
              <a:rPr sz="2400" spc="120" dirty="0">
                <a:latin typeface="Cambria"/>
                <a:cs typeface="Cambria"/>
              </a:rPr>
              <a:t> </a:t>
            </a:r>
            <a:r>
              <a:rPr sz="2400" spc="65" dirty="0">
                <a:latin typeface="Cambria"/>
                <a:cs typeface="Cambria"/>
              </a:rPr>
              <a:t>into</a:t>
            </a:r>
            <a:r>
              <a:rPr sz="2400" spc="130" dirty="0">
                <a:latin typeface="Cambria"/>
                <a:cs typeface="Cambria"/>
              </a:rPr>
              <a:t> </a:t>
            </a:r>
            <a:r>
              <a:rPr sz="2400" spc="90" dirty="0">
                <a:latin typeface="Cambria"/>
                <a:cs typeface="Cambria"/>
              </a:rPr>
              <a:t>the</a:t>
            </a:r>
            <a:r>
              <a:rPr sz="2400" spc="130" dirty="0">
                <a:latin typeface="Cambria"/>
                <a:cs typeface="Cambria"/>
              </a:rPr>
              <a:t> </a:t>
            </a:r>
            <a:r>
              <a:rPr sz="2400" spc="100" dirty="0">
                <a:latin typeface="Cambria"/>
                <a:cs typeface="Cambria"/>
              </a:rPr>
              <a:t>same</a:t>
            </a:r>
            <a:r>
              <a:rPr sz="2400" spc="140" dirty="0">
                <a:latin typeface="Cambria"/>
                <a:cs typeface="Cambria"/>
              </a:rPr>
              <a:t> </a:t>
            </a:r>
            <a:r>
              <a:rPr sz="2400" spc="40" dirty="0">
                <a:latin typeface="Cambria"/>
                <a:cs typeface="Cambria"/>
              </a:rPr>
              <a:t>root.</a:t>
            </a:r>
            <a:endParaRPr sz="2400">
              <a:latin typeface="Cambria"/>
              <a:cs typeface="Cambria"/>
            </a:endParaRPr>
          </a:p>
          <a:p>
            <a:pPr marL="286385" marR="5080" indent="-105410" algn="just">
              <a:lnSpc>
                <a:spcPct val="100000"/>
              </a:lnSpc>
              <a:spcBef>
                <a:spcPts val="600"/>
              </a:spcBef>
            </a:pPr>
            <a:r>
              <a:rPr sz="2400" spc="165" dirty="0">
                <a:latin typeface="Cambria"/>
                <a:cs typeface="Cambria"/>
              </a:rPr>
              <a:t>Ex: </a:t>
            </a:r>
            <a:r>
              <a:rPr sz="2400" spc="60" dirty="0">
                <a:latin typeface="Cambria"/>
                <a:cs typeface="Cambria"/>
              </a:rPr>
              <a:t>"memorial" </a:t>
            </a:r>
            <a:r>
              <a:rPr sz="2400" spc="105" dirty="0">
                <a:latin typeface="Cambria"/>
                <a:cs typeface="Cambria"/>
              </a:rPr>
              <a:t>and </a:t>
            </a:r>
            <a:r>
              <a:rPr sz="2400" spc="40" dirty="0">
                <a:latin typeface="Cambria"/>
                <a:cs typeface="Cambria"/>
              </a:rPr>
              <a:t>"memorize"</a:t>
            </a:r>
            <a:r>
              <a:rPr sz="2400" spc="45" dirty="0">
                <a:latin typeface="Cambria"/>
                <a:cs typeface="Cambria"/>
              </a:rPr>
              <a:t> </a:t>
            </a:r>
            <a:r>
              <a:rPr sz="2400" spc="50" dirty="0">
                <a:latin typeface="Cambria"/>
                <a:cs typeface="Cambria"/>
              </a:rPr>
              <a:t>reduce </a:t>
            </a:r>
            <a:r>
              <a:rPr sz="2400" spc="20" dirty="0">
                <a:latin typeface="Cambria"/>
                <a:cs typeface="Cambria"/>
              </a:rPr>
              <a:t>to</a:t>
            </a:r>
            <a:r>
              <a:rPr sz="2400" spc="25" dirty="0">
                <a:latin typeface="Cambria"/>
                <a:cs typeface="Cambria"/>
              </a:rPr>
              <a:t> </a:t>
            </a:r>
            <a:r>
              <a:rPr sz="2400" spc="55" dirty="0">
                <a:latin typeface="Cambria"/>
                <a:cs typeface="Cambria"/>
              </a:rPr>
              <a:t>"memory." </a:t>
            </a:r>
            <a:r>
              <a:rPr sz="2400" spc="60" dirty="0">
                <a:latin typeface="Cambria"/>
                <a:cs typeface="Cambria"/>
              </a:rPr>
              <a:t> </a:t>
            </a:r>
            <a:r>
              <a:rPr sz="2400" spc="170" dirty="0">
                <a:latin typeface="Cambria"/>
                <a:cs typeface="Cambria"/>
              </a:rPr>
              <a:t>But</a:t>
            </a:r>
            <a:r>
              <a:rPr sz="2400" spc="175" dirty="0">
                <a:latin typeface="Cambria"/>
                <a:cs typeface="Cambria"/>
              </a:rPr>
              <a:t> </a:t>
            </a:r>
            <a:r>
              <a:rPr sz="2400" spc="60" dirty="0">
                <a:latin typeface="Cambria"/>
                <a:cs typeface="Cambria"/>
              </a:rPr>
              <a:t>"memorial"</a:t>
            </a:r>
            <a:r>
              <a:rPr sz="2400" spc="65" dirty="0">
                <a:latin typeface="Cambria"/>
                <a:cs typeface="Cambria"/>
              </a:rPr>
              <a:t> </a:t>
            </a:r>
            <a:r>
              <a:rPr sz="2400" spc="105" dirty="0">
                <a:latin typeface="Cambria"/>
                <a:cs typeface="Cambria"/>
              </a:rPr>
              <a:t>and</a:t>
            </a:r>
            <a:r>
              <a:rPr sz="2400" spc="110" dirty="0">
                <a:latin typeface="Cambria"/>
                <a:cs typeface="Cambria"/>
              </a:rPr>
              <a:t> </a:t>
            </a:r>
            <a:r>
              <a:rPr sz="2400" spc="40" dirty="0">
                <a:latin typeface="Cambria"/>
                <a:cs typeface="Cambria"/>
              </a:rPr>
              <a:t>"memorize"</a:t>
            </a:r>
            <a:r>
              <a:rPr sz="2400" spc="45" dirty="0">
                <a:latin typeface="Cambria"/>
                <a:cs typeface="Cambria"/>
              </a:rPr>
              <a:t> </a:t>
            </a:r>
            <a:r>
              <a:rPr sz="2400" spc="80" dirty="0">
                <a:latin typeface="Cambria"/>
                <a:cs typeface="Cambria"/>
              </a:rPr>
              <a:t>are  </a:t>
            </a:r>
            <a:r>
              <a:rPr sz="2400" spc="55" dirty="0">
                <a:latin typeface="Cambria"/>
                <a:cs typeface="Cambria"/>
              </a:rPr>
              <a:t>not  </a:t>
            </a:r>
            <a:r>
              <a:rPr sz="2400" spc="75" dirty="0">
                <a:latin typeface="Cambria"/>
                <a:cs typeface="Cambria"/>
              </a:rPr>
              <a:t>synonyms </a:t>
            </a:r>
            <a:r>
              <a:rPr sz="2400" spc="80" dirty="0">
                <a:latin typeface="Cambria"/>
                <a:cs typeface="Cambria"/>
              </a:rPr>
              <a:t> </a:t>
            </a:r>
            <a:r>
              <a:rPr sz="2400" spc="105" dirty="0">
                <a:latin typeface="Cambria"/>
                <a:cs typeface="Cambria"/>
              </a:rPr>
              <a:t>and</a:t>
            </a:r>
            <a:r>
              <a:rPr sz="2400" spc="125" dirty="0">
                <a:latin typeface="Cambria"/>
                <a:cs typeface="Cambria"/>
              </a:rPr>
              <a:t> </a:t>
            </a:r>
            <a:r>
              <a:rPr sz="2400" spc="100" dirty="0">
                <a:latin typeface="Cambria"/>
                <a:cs typeface="Cambria"/>
              </a:rPr>
              <a:t>have</a:t>
            </a:r>
            <a:r>
              <a:rPr sz="2400" spc="130" dirty="0">
                <a:latin typeface="Cambria"/>
                <a:cs typeface="Cambria"/>
              </a:rPr>
              <a:t> </a:t>
            </a:r>
            <a:r>
              <a:rPr sz="2400" spc="60" dirty="0">
                <a:latin typeface="Cambria"/>
                <a:cs typeface="Cambria"/>
              </a:rPr>
              <a:t>very</a:t>
            </a:r>
            <a:r>
              <a:rPr sz="2400" spc="130" dirty="0">
                <a:latin typeface="Cambria"/>
                <a:cs typeface="Cambria"/>
              </a:rPr>
              <a:t> </a:t>
            </a:r>
            <a:r>
              <a:rPr sz="2400" spc="65" dirty="0">
                <a:latin typeface="Cambria"/>
                <a:cs typeface="Cambria"/>
              </a:rPr>
              <a:t>different</a:t>
            </a:r>
            <a:r>
              <a:rPr sz="2400" spc="125" dirty="0">
                <a:latin typeface="Cambria"/>
                <a:cs typeface="Cambria"/>
              </a:rPr>
              <a:t> </a:t>
            </a:r>
            <a:r>
              <a:rPr sz="2400" spc="105" dirty="0">
                <a:latin typeface="Cambria"/>
                <a:cs typeface="Cambria"/>
              </a:rPr>
              <a:t>meanings.</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lang="en-IN" sz="2400" dirty="0" err="1">
                <a:latin typeface="Cambria"/>
                <a:cs typeface="Cambria"/>
              </a:rPr>
              <a:t>Kstem</a:t>
            </a:r>
            <a:r>
              <a:rPr lang="en-IN" sz="2400" dirty="0">
                <a:latin typeface="Cambria"/>
                <a:cs typeface="Cambria"/>
              </a:rPr>
              <a:t> requires a word to be in the dictionary before it reduces one word form to another.</a:t>
            </a:r>
          </a:p>
          <a:p>
            <a:pPr marL="286385" marR="5080" indent="-274320" algn="just">
              <a:lnSpc>
                <a:spcPct val="100000"/>
              </a:lnSpc>
              <a:spcBef>
                <a:spcPts val="600"/>
              </a:spcBef>
              <a:buClr>
                <a:srgbClr val="FD8537"/>
              </a:buClr>
              <a:buSzPct val="68750"/>
              <a:buFont typeface="Wingdings"/>
              <a:buChar char=""/>
              <a:tabLst>
                <a:tab pos="287020" algn="l"/>
              </a:tabLst>
            </a:pPr>
            <a:r>
              <a:rPr lang="en-IN" sz="2400" dirty="0">
                <a:latin typeface="Cambria"/>
                <a:cs typeface="Cambria"/>
              </a:rPr>
              <a:t>Some endings are always removed even if the root form is not found in the dictionary(</a:t>
            </a:r>
            <a:r>
              <a:rPr lang="en-IN" sz="2400" dirty="0" err="1">
                <a:latin typeface="Cambria"/>
                <a:cs typeface="Cambria"/>
              </a:rPr>
              <a:t>eg</a:t>
            </a:r>
            <a:r>
              <a:rPr lang="en-IN" sz="2400" dirty="0">
                <a:latin typeface="Cambria"/>
                <a:cs typeface="Cambria"/>
              </a:rPr>
              <a:t>: ’</a:t>
            </a:r>
            <a:r>
              <a:rPr lang="en-IN" sz="2400" dirty="0" err="1">
                <a:latin typeface="Cambria"/>
                <a:cs typeface="Cambria"/>
              </a:rPr>
              <a:t>ness</a:t>
            </a:r>
            <a:r>
              <a:rPr lang="en-IN" sz="2400" dirty="0">
                <a:latin typeface="Cambria"/>
                <a:cs typeface="Cambria"/>
              </a:rPr>
              <a:t>’ , ’</a:t>
            </a:r>
            <a:r>
              <a:rPr lang="en-IN" sz="2400" dirty="0" err="1">
                <a:latin typeface="Cambria"/>
                <a:cs typeface="Cambria"/>
              </a:rPr>
              <a:t>ly</a:t>
            </a:r>
            <a:r>
              <a:rPr lang="en-IN" sz="2400" dirty="0">
                <a:latin typeface="Cambria"/>
                <a:cs typeface="Cambria"/>
              </a:rPr>
              <a:t>’)</a:t>
            </a:r>
            <a:endParaRPr sz="2400">
              <a:latin typeface="Cambria"/>
              <a:cs typeface="Cambria"/>
            </a:endParaRPr>
          </a:p>
        </p:txBody>
      </p:sp>
      <p:sp>
        <p:nvSpPr>
          <p:cNvPr id="10" name="object 9"/>
          <p:cNvSpPr txBox="1">
            <a:spLocks/>
          </p:cNvSpPr>
          <p:nvPr/>
        </p:nvSpPr>
        <p:spPr>
          <a:xfrm>
            <a:off x="535940" y="895350"/>
            <a:ext cx="6779260" cy="443711"/>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IN" sz="2800" b="1" i="0" u="none" strike="noStrike" kern="0" cap="none" spc="310" normalizeH="0" baseline="0" noProof="0">
                <a:ln>
                  <a:noFill/>
                </a:ln>
                <a:solidFill>
                  <a:srgbClr val="002060"/>
                </a:solidFill>
                <a:effectLst/>
                <a:uLnTx/>
                <a:uFillTx/>
                <a:latin typeface="Cambria"/>
                <a:ea typeface="+mj-ea"/>
                <a:cs typeface="Cambria"/>
              </a:rPr>
              <a:t>DICTIONARY</a:t>
            </a:r>
            <a:r>
              <a:rPr kumimoji="0" lang="en-IN" sz="2800" b="1" i="0" u="none" strike="noStrike" kern="0" cap="none" spc="315" normalizeH="0" baseline="0" noProof="0">
                <a:ln>
                  <a:noFill/>
                </a:ln>
                <a:solidFill>
                  <a:srgbClr val="002060"/>
                </a:solidFill>
                <a:effectLst/>
                <a:uLnTx/>
                <a:uFillTx/>
                <a:latin typeface="Cambria"/>
                <a:ea typeface="+mj-ea"/>
                <a:cs typeface="Cambria"/>
              </a:rPr>
              <a:t> </a:t>
            </a:r>
            <a:r>
              <a:rPr kumimoji="0" lang="en-IN" sz="2800" b="1" i="0" u="none" strike="noStrike" kern="0" cap="none" spc="370" normalizeH="0" baseline="0" noProof="0">
                <a:ln>
                  <a:noFill/>
                </a:ln>
                <a:solidFill>
                  <a:srgbClr val="002060"/>
                </a:solidFill>
                <a:effectLst/>
                <a:uLnTx/>
                <a:uFillTx/>
                <a:latin typeface="Cambria"/>
                <a:ea typeface="+mj-ea"/>
                <a:cs typeface="Cambria"/>
              </a:rPr>
              <a:t>LOOK</a:t>
            </a:r>
            <a:r>
              <a:rPr kumimoji="0" lang="en-IN" sz="2800" b="1" i="0" u="none" strike="noStrike" kern="0" cap="none" spc="320" normalizeH="0" baseline="0" noProof="0">
                <a:ln>
                  <a:noFill/>
                </a:ln>
                <a:solidFill>
                  <a:srgbClr val="002060"/>
                </a:solidFill>
                <a:effectLst/>
                <a:uLnTx/>
                <a:uFillTx/>
                <a:latin typeface="Cambria"/>
                <a:ea typeface="+mj-ea"/>
                <a:cs typeface="Cambria"/>
              </a:rPr>
              <a:t> </a:t>
            </a:r>
            <a:r>
              <a:rPr kumimoji="0" lang="en-IN" sz="2800" b="1" i="0" u="none" strike="noStrike" kern="0" cap="none" spc="405" normalizeH="0" baseline="0" noProof="0">
                <a:ln>
                  <a:noFill/>
                </a:ln>
                <a:solidFill>
                  <a:srgbClr val="002060"/>
                </a:solidFill>
                <a:effectLst/>
                <a:uLnTx/>
                <a:uFillTx/>
                <a:latin typeface="Cambria"/>
                <a:ea typeface="+mj-ea"/>
                <a:cs typeface="Cambria"/>
              </a:rPr>
              <a:t>UP</a:t>
            </a:r>
            <a:r>
              <a:rPr kumimoji="0" lang="en-IN" sz="2800" b="1" i="0" u="none" strike="noStrike" kern="0" cap="none" spc="320" normalizeH="0" baseline="0" noProof="0">
                <a:ln>
                  <a:noFill/>
                </a:ln>
                <a:solidFill>
                  <a:srgbClr val="002060"/>
                </a:solidFill>
                <a:effectLst/>
                <a:uLnTx/>
                <a:uFillTx/>
                <a:latin typeface="Cambria"/>
                <a:ea typeface="+mj-ea"/>
                <a:cs typeface="Cambria"/>
              </a:rPr>
              <a:t> </a:t>
            </a:r>
            <a:r>
              <a:rPr kumimoji="0" lang="en-IN" sz="2800" b="1" i="0" u="none" strike="noStrike" kern="0" cap="none" spc="355" normalizeH="0" baseline="0" noProof="0">
                <a:ln>
                  <a:noFill/>
                </a:ln>
                <a:solidFill>
                  <a:srgbClr val="002060"/>
                </a:solidFill>
                <a:effectLst/>
                <a:uLnTx/>
                <a:uFillTx/>
                <a:latin typeface="Cambria"/>
                <a:ea typeface="+mj-ea"/>
                <a:cs typeface="Cambria"/>
              </a:rPr>
              <a:t>STEMMERS</a:t>
            </a:r>
            <a:endParaRPr kumimoji="0" lang="en-IN" sz="2800" b="0" i="0" u="none" strike="noStrike" kern="0" cap="none" spc="0" normalizeH="0" baseline="0" noProof="0">
              <a:ln>
                <a:noFill/>
              </a:ln>
              <a:solidFill>
                <a:srgbClr val="002060"/>
              </a:solidFill>
              <a:effectLst/>
              <a:uLnTx/>
              <a:uFillTx/>
              <a:latin typeface="Cambria"/>
              <a:ea typeface="+mj-ea"/>
              <a:cs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552702"/>
            <a:ext cx="7844155" cy="1899920"/>
          </a:xfrm>
          <a:prstGeom prst="rect">
            <a:avLst/>
          </a:prstGeom>
        </p:spPr>
        <p:txBody>
          <a:bodyPr vert="horz" wrap="square" lIns="0" tIns="52069" rIns="0" bIns="0" rtlCol="0">
            <a:spAutoFit/>
          </a:bodyPr>
          <a:lstStyle/>
          <a:p>
            <a:pPr marL="469900" indent="-457200" algn="just">
              <a:lnSpc>
                <a:spcPct val="100000"/>
              </a:lnSpc>
              <a:spcBef>
                <a:spcPts val="409"/>
              </a:spcBef>
              <a:buClr>
                <a:srgbClr val="FD8537"/>
              </a:buClr>
              <a:buSzPct val="68750"/>
              <a:buAutoNum type="arabicPeriod"/>
              <a:tabLst>
                <a:tab pos="469900" algn="l"/>
              </a:tabLst>
            </a:pPr>
            <a:r>
              <a:rPr sz="2400" spc="95" dirty="0">
                <a:latin typeface="Cambria"/>
                <a:cs typeface="Cambria"/>
              </a:rPr>
              <a:t>Dictionary </a:t>
            </a:r>
            <a:r>
              <a:rPr sz="2400" spc="-5" dirty="0">
                <a:latin typeface="Cambria"/>
                <a:cs typeface="Cambria"/>
              </a:rPr>
              <a:t>of</a:t>
            </a:r>
            <a:r>
              <a:rPr sz="2400" spc="120" dirty="0">
                <a:latin typeface="Cambria"/>
                <a:cs typeface="Cambria"/>
              </a:rPr>
              <a:t> </a:t>
            </a:r>
            <a:r>
              <a:rPr sz="2400" spc="25" dirty="0">
                <a:latin typeface="Cambria"/>
                <a:cs typeface="Cambria"/>
              </a:rPr>
              <a:t>words</a:t>
            </a:r>
            <a:r>
              <a:rPr sz="2400" spc="114" dirty="0">
                <a:latin typeface="Cambria"/>
                <a:cs typeface="Cambria"/>
              </a:rPr>
              <a:t> </a:t>
            </a:r>
            <a:r>
              <a:rPr sz="2400" spc="15" dirty="0">
                <a:latin typeface="Cambria"/>
                <a:cs typeface="Cambria"/>
              </a:rPr>
              <a:t>(lexicon)</a:t>
            </a:r>
            <a:endParaRPr sz="2400" dirty="0">
              <a:latin typeface="Cambria"/>
              <a:cs typeface="Cambria"/>
            </a:endParaRPr>
          </a:p>
          <a:p>
            <a:pPr marL="469900" indent="-457200" algn="just">
              <a:lnSpc>
                <a:spcPct val="100000"/>
              </a:lnSpc>
              <a:spcBef>
                <a:spcPts val="310"/>
              </a:spcBef>
              <a:buClr>
                <a:srgbClr val="FD8537"/>
              </a:buClr>
              <a:buSzPct val="68750"/>
              <a:buAutoNum type="arabicPeriod"/>
              <a:tabLst>
                <a:tab pos="469900" algn="l"/>
              </a:tabLst>
            </a:pPr>
            <a:r>
              <a:rPr sz="2400" spc="110" dirty="0">
                <a:latin typeface="Cambria"/>
                <a:cs typeface="Cambria"/>
              </a:rPr>
              <a:t>Supplemental </a:t>
            </a:r>
            <a:r>
              <a:rPr sz="2400" spc="95" dirty="0">
                <a:latin typeface="Cambria"/>
                <a:cs typeface="Cambria"/>
              </a:rPr>
              <a:t>list</a:t>
            </a:r>
            <a:r>
              <a:rPr sz="2400" spc="125" dirty="0">
                <a:latin typeface="Cambria"/>
                <a:cs typeface="Cambria"/>
              </a:rPr>
              <a:t> </a:t>
            </a:r>
            <a:r>
              <a:rPr sz="2400" spc="-5" dirty="0">
                <a:latin typeface="Cambria"/>
                <a:cs typeface="Cambria"/>
              </a:rPr>
              <a:t>of</a:t>
            </a:r>
            <a:r>
              <a:rPr sz="2400" spc="135" dirty="0">
                <a:latin typeface="Cambria"/>
                <a:cs typeface="Cambria"/>
              </a:rPr>
              <a:t> </a:t>
            </a:r>
            <a:r>
              <a:rPr sz="2400" spc="25" dirty="0">
                <a:latin typeface="Cambria"/>
                <a:cs typeface="Cambria"/>
              </a:rPr>
              <a:t>words</a:t>
            </a:r>
            <a:r>
              <a:rPr sz="2400" spc="120" dirty="0">
                <a:latin typeface="Cambria"/>
                <a:cs typeface="Cambria"/>
              </a:rPr>
              <a:t> </a:t>
            </a:r>
            <a:r>
              <a:rPr sz="2400" spc="20" dirty="0">
                <a:latin typeface="Cambria"/>
                <a:cs typeface="Cambria"/>
              </a:rPr>
              <a:t>for</a:t>
            </a:r>
            <a:r>
              <a:rPr sz="2400" spc="135" dirty="0">
                <a:latin typeface="Cambria"/>
                <a:cs typeface="Cambria"/>
              </a:rPr>
              <a:t> </a:t>
            </a:r>
            <a:r>
              <a:rPr sz="2400" spc="90" dirty="0">
                <a:latin typeface="Cambria"/>
                <a:cs typeface="Cambria"/>
              </a:rPr>
              <a:t>the</a:t>
            </a:r>
            <a:r>
              <a:rPr sz="2400" spc="130" dirty="0">
                <a:latin typeface="Cambria"/>
                <a:cs typeface="Cambria"/>
              </a:rPr>
              <a:t> </a:t>
            </a:r>
            <a:r>
              <a:rPr sz="2400" spc="70" dirty="0">
                <a:latin typeface="Cambria"/>
                <a:cs typeface="Cambria"/>
              </a:rPr>
              <a:t>dictionary</a:t>
            </a:r>
            <a:endParaRPr sz="2400" dirty="0">
              <a:latin typeface="Cambria"/>
              <a:cs typeface="Cambria"/>
            </a:endParaRPr>
          </a:p>
          <a:p>
            <a:pPr marL="469900" marR="5080" indent="-457200" algn="just">
              <a:lnSpc>
                <a:spcPts val="2590"/>
              </a:lnSpc>
              <a:spcBef>
                <a:spcPts val="640"/>
              </a:spcBef>
              <a:buClr>
                <a:srgbClr val="FD8537"/>
              </a:buClr>
              <a:buSzPct val="68750"/>
              <a:buAutoNum type="arabicPeriod"/>
              <a:tabLst>
                <a:tab pos="469900" algn="l"/>
              </a:tabLst>
            </a:pPr>
            <a:r>
              <a:rPr sz="2400" spc="85" dirty="0">
                <a:latin typeface="Cambria"/>
                <a:cs typeface="Cambria"/>
              </a:rPr>
              <a:t>Exceptions </a:t>
            </a:r>
            <a:r>
              <a:rPr sz="2400" spc="95" dirty="0">
                <a:latin typeface="Cambria"/>
                <a:cs typeface="Cambria"/>
              </a:rPr>
              <a:t>list </a:t>
            </a:r>
            <a:r>
              <a:rPr sz="2400" spc="20" dirty="0">
                <a:latin typeface="Cambria"/>
                <a:cs typeface="Cambria"/>
              </a:rPr>
              <a:t>for</a:t>
            </a:r>
            <a:r>
              <a:rPr sz="2400" spc="25" dirty="0">
                <a:latin typeface="Cambria"/>
                <a:cs typeface="Cambria"/>
              </a:rPr>
              <a:t> </a:t>
            </a:r>
            <a:r>
              <a:rPr sz="2400" spc="55" dirty="0">
                <a:latin typeface="Cambria"/>
                <a:cs typeface="Cambria"/>
              </a:rPr>
              <a:t>those  </a:t>
            </a:r>
            <a:r>
              <a:rPr sz="2400" spc="20" dirty="0">
                <a:latin typeface="Cambria"/>
                <a:cs typeface="Cambria"/>
              </a:rPr>
              <a:t>words  </a:t>
            </a:r>
            <a:r>
              <a:rPr sz="2400" spc="130" dirty="0">
                <a:latin typeface="Cambria"/>
                <a:cs typeface="Cambria"/>
              </a:rPr>
              <a:t>that </a:t>
            </a:r>
            <a:r>
              <a:rPr sz="2400" spc="70" dirty="0">
                <a:latin typeface="Cambria"/>
                <a:cs typeface="Cambria"/>
              </a:rPr>
              <a:t>should </a:t>
            </a:r>
            <a:r>
              <a:rPr sz="2400" spc="100" dirty="0">
                <a:latin typeface="Cambria"/>
                <a:cs typeface="Cambria"/>
              </a:rPr>
              <a:t>retain </a:t>
            </a:r>
            <a:r>
              <a:rPr sz="2400" spc="105" dirty="0">
                <a:latin typeface="Cambria"/>
                <a:cs typeface="Cambria"/>
              </a:rPr>
              <a:t> </a:t>
            </a:r>
            <a:r>
              <a:rPr sz="2400" spc="140" dirty="0">
                <a:latin typeface="Cambria"/>
                <a:cs typeface="Cambria"/>
              </a:rPr>
              <a:t>an</a:t>
            </a:r>
            <a:r>
              <a:rPr sz="2400" spc="145" dirty="0">
                <a:latin typeface="Cambria"/>
                <a:cs typeface="Cambria"/>
              </a:rPr>
              <a:t> </a:t>
            </a:r>
            <a:r>
              <a:rPr sz="2400" dirty="0">
                <a:latin typeface="Cambria"/>
                <a:cs typeface="Cambria"/>
              </a:rPr>
              <a:t>"e"</a:t>
            </a:r>
            <a:r>
              <a:rPr sz="2400" spc="5" dirty="0">
                <a:latin typeface="Cambria"/>
                <a:cs typeface="Cambria"/>
              </a:rPr>
              <a:t> </a:t>
            </a:r>
            <a:r>
              <a:rPr sz="2400" spc="135" dirty="0">
                <a:latin typeface="Cambria"/>
                <a:cs typeface="Cambria"/>
              </a:rPr>
              <a:t>at</a:t>
            </a:r>
            <a:r>
              <a:rPr sz="2400" spc="140" dirty="0">
                <a:latin typeface="Cambria"/>
                <a:cs typeface="Cambria"/>
              </a:rPr>
              <a:t> </a:t>
            </a:r>
            <a:r>
              <a:rPr sz="2400" spc="90" dirty="0">
                <a:latin typeface="Cambria"/>
                <a:cs typeface="Cambria"/>
              </a:rPr>
              <a:t>the</a:t>
            </a:r>
            <a:r>
              <a:rPr sz="2400" spc="95" dirty="0">
                <a:latin typeface="Cambria"/>
                <a:cs typeface="Cambria"/>
              </a:rPr>
              <a:t> </a:t>
            </a:r>
            <a:r>
              <a:rPr sz="2400" spc="60" dirty="0">
                <a:latin typeface="Cambria"/>
                <a:cs typeface="Cambria"/>
              </a:rPr>
              <a:t>end</a:t>
            </a:r>
            <a:r>
              <a:rPr sz="2400" spc="65" dirty="0">
                <a:latin typeface="Cambria"/>
                <a:cs typeface="Cambria"/>
              </a:rPr>
              <a:t> </a:t>
            </a:r>
            <a:r>
              <a:rPr sz="2400" spc="80" dirty="0">
                <a:latin typeface="Cambria"/>
                <a:cs typeface="Cambria"/>
              </a:rPr>
              <a:t>(e.g.,</a:t>
            </a:r>
            <a:r>
              <a:rPr sz="2400" spc="85" dirty="0">
                <a:latin typeface="Cambria"/>
                <a:cs typeface="Cambria"/>
              </a:rPr>
              <a:t> </a:t>
            </a:r>
            <a:r>
              <a:rPr sz="2400" spc="60" dirty="0">
                <a:latin typeface="Cambria"/>
                <a:cs typeface="Cambria"/>
              </a:rPr>
              <a:t>"suites"  </a:t>
            </a:r>
            <a:r>
              <a:rPr sz="2400" spc="20" dirty="0">
                <a:latin typeface="Cambria"/>
                <a:cs typeface="Cambria"/>
              </a:rPr>
              <a:t>to </a:t>
            </a:r>
            <a:r>
              <a:rPr sz="2400" spc="25" dirty="0">
                <a:latin typeface="Cambria"/>
                <a:cs typeface="Cambria"/>
              </a:rPr>
              <a:t> </a:t>
            </a:r>
            <a:r>
              <a:rPr sz="2400" spc="60" dirty="0">
                <a:latin typeface="Cambria"/>
                <a:cs typeface="Cambria"/>
              </a:rPr>
              <a:t>"suite"  </a:t>
            </a:r>
            <a:r>
              <a:rPr sz="2400" spc="85" dirty="0">
                <a:latin typeface="Cambria"/>
                <a:cs typeface="Cambria"/>
              </a:rPr>
              <a:t>but </a:t>
            </a:r>
            <a:r>
              <a:rPr sz="2400" spc="90" dirty="0">
                <a:latin typeface="Cambria"/>
                <a:cs typeface="Cambria"/>
              </a:rPr>
              <a:t> </a:t>
            </a:r>
            <a:r>
              <a:rPr sz="2400" spc="55" dirty="0">
                <a:latin typeface="Cambria"/>
                <a:cs typeface="Cambria"/>
              </a:rPr>
              <a:t>"suited"</a:t>
            </a:r>
            <a:r>
              <a:rPr sz="2400" spc="130" dirty="0">
                <a:latin typeface="Cambria"/>
                <a:cs typeface="Cambria"/>
              </a:rPr>
              <a:t> </a:t>
            </a:r>
            <a:r>
              <a:rPr sz="2400" spc="20" dirty="0">
                <a:latin typeface="Cambria"/>
                <a:cs typeface="Cambria"/>
              </a:rPr>
              <a:t>to</a:t>
            </a:r>
            <a:r>
              <a:rPr sz="2400" spc="130" dirty="0">
                <a:latin typeface="Cambria"/>
                <a:cs typeface="Cambria"/>
              </a:rPr>
              <a:t> </a:t>
            </a:r>
            <a:r>
              <a:rPr sz="2400" spc="35" dirty="0">
                <a:latin typeface="Cambria"/>
                <a:cs typeface="Cambria"/>
              </a:rPr>
              <a:t>"suit")</a:t>
            </a:r>
            <a:endParaRPr sz="2400" dirty="0">
              <a:latin typeface="Cambria"/>
              <a:cs typeface="Cambria"/>
            </a:endParaRPr>
          </a:p>
        </p:txBody>
      </p:sp>
      <p:sp>
        <p:nvSpPr>
          <p:cNvPr id="10" name="object 10"/>
          <p:cNvSpPr txBox="1"/>
          <p:nvPr/>
        </p:nvSpPr>
        <p:spPr>
          <a:xfrm>
            <a:off x="535940" y="3466845"/>
            <a:ext cx="3377565" cy="391160"/>
          </a:xfrm>
          <a:prstGeom prst="rect">
            <a:avLst/>
          </a:prstGeom>
        </p:spPr>
        <p:txBody>
          <a:bodyPr vert="horz" wrap="square" lIns="0" tIns="12700" rIns="0" bIns="0" rtlCol="0">
            <a:spAutoFit/>
          </a:bodyPr>
          <a:lstStyle/>
          <a:p>
            <a:pPr marL="12700">
              <a:lnSpc>
                <a:spcPct val="100000"/>
              </a:lnSpc>
              <a:spcBef>
                <a:spcPts val="100"/>
              </a:spcBef>
              <a:tabLst>
                <a:tab pos="469265" algn="l"/>
                <a:tab pos="3262629" algn="l"/>
              </a:tabLst>
            </a:pPr>
            <a:r>
              <a:rPr sz="1650" spc="70" dirty="0">
                <a:solidFill>
                  <a:srgbClr val="FD8537"/>
                </a:solidFill>
                <a:latin typeface="Cambria"/>
                <a:cs typeface="Cambria"/>
              </a:rPr>
              <a:t>4.	</a:t>
            </a:r>
            <a:r>
              <a:rPr sz="2400" spc="114" dirty="0">
                <a:latin typeface="Cambria"/>
                <a:cs typeface="Cambria"/>
              </a:rPr>
              <a:t>Dir</a:t>
            </a:r>
            <a:r>
              <a:rPr sz="2400" spc="110" dirty="0">
                <a:latin typeface="Cambria"/>
                <a:cs typeface="Cambria"/>
              </a:rPr>
              <a:t>ect_Conflation</a:t>
            </a:r>
            <a:r>
              <a:rPr sz="2400" dirty="0">
                <a:latin typeface="Cambria"/>
                <a:cs typeface="Cambria"/>
              </a:rPr>
              <a:t>	-</a:t>
            </a:r>
            <a:endParaRPr sz="2400">
              <a:latin typeface="Cambria"/>
              <a:cs typeface="Cambria"/>
            </a:endParaRPr>
          </a:p>
        </p:txBody>
      </p:sp>
      <p:sp>
        <p:nvSpPr>
          <p:cNvPr id="11" name="object 11"/>
          <p:cNvSpPr txBox="1"/>
          <p:nvPr/>
        </p:nvSpPr>
        <p:spPr>
          <a:xfrm>
            <a:off x="993139" y="3796029"/>
            <a:ext cx="3183890" cy="391160"/>
          </a:xfrm>
          <a:prstGeom prst="rect">
            <a:avLst/>
          </a:prstGeom>
        </p:spPr>
        <p:txBody>
          <a:bodyPr vert="horz" wrap="square" lIns="0" tIns="12700" rIns="0" bIns="0" rtlCol="0">
            <a:spAutoFit/>
          </a:bodyPr>
          <a:lstStyle/>
          <a:p>
            <a:pPr marL="12700">
              <a:lnSpc>
                <a:spcPct val="100000"/>
              </a:lnSpc>
              <a:spcBef>
                <a:spcPts val="100"/>
              </a:spcBef>
              <a:tabLst>
                <a:tab pos="1724025" algn="l"/>
                <a:tab pos="2471420" algn="l"/>
              </a:tabLst>
            </a:pPr>
            <a:r>
              <a:rPr sz="2400" spc="50" dirty="0">
                <a:latin typeface="Cambria"/>
                <a:cs typeface="Cambria"/>
              </a:rPr>
              <a:t>conf</a:t>
            </a:r>
            <a:r>
              <a:rPr sz="2400" spc="15" dirty="0">
                <a:latin typeface="Cambria"/>
                <a:cs typeface="Cambria"/>
              </a:rPr>
              <a:t>l</a:t>
            </a:r>
            <a:r>
              <a:rPr sz="2400" spc="70" dirty="0">
                <a:latin typeface="Cambria"/>
                <a:cs typeface="Cambria"/>
              </a:rPr>
              <a:t>atio</a:t>
            </a:r>
            <a:r>
              <a:rPr sz="2400" spc="105" dirty="0">
                <a:latin typeface="Cambria"/>
                <a:cs typeface="Cambria"/>
              </a:rPr>
              <a:t>n</a:t>
            </a:r>
            <a:r>
              <a:rPr sz="2400" dirty="0">
                <a:latin typeface="Cambria"/>
                <a:cs typeface="Cambria"/>
              </a:rPr>
              <a:t>	</a:t>
            </a:r>
            <a:r>
              <a:rPr sz="2400" spc="95" dirty="0">
                <a:latin typeface="Cambria"/>
                <a:cs typeface="Cambria"/>
              </a:rPr>
              <a:t>vi</a:t>
            </a:r>
            <a:r>
              <a:rPr sz="2400" spc="125" dirty="0">
                <a:latin typeface="Cambria"/>
                <a:cs typeface="Cambria"/>
              </a:rPr>
              <a:t>a</a:t>
            </a:r>
            <a:r>
              <a:rPr sz="2400" dirty="0">
                <a:latin typeface="Cambria"/>
                <a:cs typeface="Cambria"/>
              </a:rPr>
              <a:t>	</a:t>
            </a:r>
            <a:r>
              <a:rPr sz="2400" spc="-40" dirty="0">
                <a:latin typeface="Cambria"/>
                <a:cs typeface="Cambria"/>
              </a:rPr>
              <a:t>wo</a:t>
            </a:r>
            <a:r>
              <a:rPr sz="2400" spc="55" dirty="0">
                <a:latin typeface="Cambria"/>
                <a:cs typeface="Cambria"/>
              </a:rPr>
              <a:t>rd</a:t>
            </a:r>
            <a:endParaRPr sz="2400">
              <a:latin typeface="Cambria"/>
              <a:cs typeface="Cambria"/>
            </a:endParaRPr>
          </a:p>
        </p:txBody>
      </p:sp>
      <p:sp>
        <p:nvSpPr>
          <p:cNvPr id="12" name="object 12"/>
          <p:cNvSpPr txBox="1"/>
          <p:nvPr/>
        </p:nvSpPr>
        <p:spPr>
          <a:xfrm>
            <a:off x="4175505" y="3466845"/>
            <a:ext cx="4203700" cy="720725"/>
          </a:xfrm>
          <a:prstGeom prst="rect">
            <a:avLst/>
          </a:prstGeom>
        </p:spPr>
        <p:txBody>
          <a:bodyPr vert="horz" wrap="square" lIns="0" tIns="53975" rIns="0" bIns="0" rtlCol="0">
            <a:spAutoFit/>
          </a:bodyPr>
          <a:lstStyle/>
          <a:p>
            <a:pPr marL="306705" marR="5080" indent="-294640">
              <a:lnSpc>
                <a:spcPts val="2590"/>
              </a:lnSpc>
              <a:spcBef>
                <a:spcPts val="425"/>
              </a:spcBef>
              <a:tabLst>
                <a:tab pos="1191260" algn="l"/>
                <a:tab pos="1341755" algn="l"/>
                <a:tab pos="2253615" algn="l"/>
                <a:tab pos="2837180" algn="l"/>
                <a:tab pos="3378835" algn="l"/>
                <a:tab pos="3735070" algn="l"/>
              </a:tabLst>
            </a:pPr>
            <a:r>
              <a:rPr sz="2400" spc="165" dirty="0">
                <a:latin typeface="Cambria"/>
                <a:cs typeface="Cambria"/>
              </a:rPr>
              <a:t>a</a:t>
            </a:r>
            <a:r>
              <a:rPr sz="2400" spc="85" dirty="0">
                <a:latin typeface="Cambria"/>
                <a:cs typeface="Cambria"/>
              </a:rPr>
              <a:t>l</a:t>
            </a:r>
            <a:r>
              <a:rPr sz="2400" spc="25" dirty="0">
                <a:latin typeface="Cambria"/>
                <a:cs typeface="Cambria"/>
              </a:rPr>
              <a:t>lows</a:t>
            </a:r>
            <a:r>
              <a:rPr sz="2400" dirty="0">
                <a:latin typeface="Cambria"/>
                <a:cs typeface="Cambria"/>
              </a:rPr>
              <a:t>	</a:t>
            </a:r>
            <a:r>
              <a:rPr sz="2400" spc="60" dirty="0">
                <a:latin typeface="Cambria"/>
                <a:cs typeface="Cambria"/>
              </a:rPr>
              <a:t>defi</a:t>
            </a:r>
            <a:r>
              <a:rPr sz="2400" spc="75" dirty="0">
                <a:latin typeface="Cambria"/>
                <a:cs typeface="Cambria"/>
              </a:rPr>
              <a:t>n</a:t>
            </a:r>
            <a:r>
              <a:rPr sz="2400" spc="45" dirty="0">
                <a:latin typeface="Cambria"/>
                <a:cs typeface="Cambria"/>
              </a:rPr>
              <a:t>iti</a:t>
            </a:r>
            <a:r>
              <a:rPr sz="2400" spc="70" dirty="0">
                <a:latin typeface="Cambria"/>
                <a:cs typeface="Cambria"/>
              </a:rPr>
              <a:t>o</a:t>
            </a:r>
            <a:r>
              <a:rPr sz="2400" spc="125" dirty="0">
                <a:latin typeface="Cambria"/>
                <a:cs typeface="Cambria"/>
              </a:rPr>
              <a:t>n</a:t>
            </a:r>
            <a:r>
              <a:rPr sz="2400" dirty="0">
                <a:latin typeface="Cambria"/>
                <a:cs typeface="Cambria"/>
              </a:rPr>
              <a:t>	</a:t>
            </a:r>
            <a:r>
              <a:rPr sz="2400" spc="-5" dirty="0">
                <a:latin typeface="Cambria"/>
                <a:cs typeface="Cambria"/>
              </a:rPr>
              <a:t>of</a:t>
            </a:r>
            <a:r>
              <a:rPr sz="2400" dirty="0">
                <a:latin typeface="Cambria"/>
                <a:cs typeface="Cambria"/>
              </a:rPr>
              <a:t>	</a:t>
            </a:r>
            <a:r>
              <a:rPr sz="2400" spc="85" dirty="0">
                <a:latin typeface="Cambria"/>
                <a:cs typeface="Cambria"/>
              </a:rPr>
              <a:t>d</a:t>
            </a:r>
            <a:r>
              <a:rPr sz="2400" spc="30" dirty="0">
                <a:latin typeface="Cambria"/>
                <a:cs typeface="Cambria"/>
              </a:rPr>
              <a:t>i</a:t>
            </a:r>
            <a:r>
              <a:rPr sz="2400" spc="45" dirty="0">
                <a:latin typeface="Cambria"/>
                <a:cs typeface="Cambria"/>
              </a:rPr>
              <a:t>rect  </a:t>
            </a:r>
            <a:r>
              <a:rPr sz="2400" spc="80" dirty="0">
                <a:latin typeface="Cambria"/>
                <a:cs typeface="Cambria"/>
              </a:rPr>
              <a:t>pair</a:t>
            </a:r>
            <a:r>
              <a:rPr sz="2400" spc="85" dirty="0">
                <a:latin typeface="Cambria"/>
                <a:cs typeface="Cambria"/>
              </a:rPr>
              <a:t>s</a:t>
            </a:r>
            <a:r>
              <a:rPr sz="2400" dirty="0">
                <a:latin typeface="Cambria"/>
                <a:cs typeface="Cambria"/>
              </a:rPr>
              <a:t>		</a:t>
            </a:r>
            <a:r>
              <a:rPr sz="2400" spc="130" dirty="0">
                <a:latin typeface="Cambria"/>
                <a:cs typeface="Cambria"/>
              </a:rPr>
              <a:t>th</a:t>
            </a:r>
            <a:r>
              <a:rPr sz="2400" spc="140" dirty="0">
                <a:latin typeface="Cambria"/>
                <a:cs typeface="Cambria"/>
              </a:rPr>
              <a:t>a</a:t>
            </a:r>
            <a:r>
              <a:rPr sz="2400" spc="120" dirty="0">
                <a:latin typeface="Cambria"/>
                <a:cs typeface="Cambria"/>
              </a:rPr>
              <a:t>t</a:t>
            </a:r>
            <a:r>
              <a:rPr sz="2400" dirty="0">
                <a:latin typeface="Cambria"/>
                <a:cs typeface="Cambria"/>
              </a:rPr>
              <a:t>	ov</a:t>
            </a:r>
            <a:r>
              <a:rPr sz="2400" spc="55" dirty="0">
                <a:latin typeface="Cambria"/>
                <a:cs typeface="Cambria"/>
              </a:rPr>
              <a:t>er</a:t>
            </a:r>
            <a:r>
              <a:rPr sz="2400" spc="40" dirty="0">
                <a:latin typeface="Cambria"/>
                <a:cs typeface="Cambria"/>
              </a:rPr>
              <a:t>r</a:t>
            </a:r>
            <a:r>
              <a:rPr sz="2400" spc="55" dirty="0">
                <a:latin typeface="Cambria"/>
                <a:cs typeface="Cambria"/>
              </a:rPr>
              <a:t>ide</a:t>
            </a:r>
            <a:r>
              <a:rPr sz="2400" dirty="0">
                <a:latin typeface="Cambria"/>
                <a:cs typeface="Cambria"/>
              </a:rPr>
              <a:t>	</a:t>
            </a:r>
            <a:r>
              <a:rPr sz="2400" spc="95" dirty="0">
                <a:latin typeface="Cambria"/>
                <a:cs typeface="Cambria"/>
              </a:rPr>
              <a:t>t</a:t>
            </a:r>
            <a:r>
              <a:rPr sz="2400" spc="145" dirty="0">
                <a:latin typeface="Cambria"/>
                <a:cs typeface="Cambria"/>
              </a:rPr>
              <a:t>h</a:t>
            </a:r>
            <a:r>
              <a:rPr sz="2400" spc="25" dirty="0">
                <a:latin typeface="Cambria"/>
                <a:cs typeface="Cambria"/>
              </a:rPr>
              <a:t>e</a:t>
            </a:r>
            <a:endParaRPr sz="2400">
              <a:latin typeface="Cambria"/>
              <a:cs typeface="Cambria"/>
            </a:endParaRPr>
          </a:p>
        </p:txBody>
      </p:sp>
      <p:sp>
        <p:nvSpPr>
          <p:cNvPr id="13" name="object 13"/>
          <p:cNvSpPr txBox="1"/>
          <p:nvPr/>
        </p:nvSpPr>
        <p:spPr>
          <a:xfrm>
            <a:off x="993139" y="4125467"/>
            <a:ext cx="2898140" cy="391160"/>
          </a:xfrm>
          <a:prstGeom prst="rect">
            <a:avLst/>
          </a:prstGeom>
        </p:spPr>
        <p:txBody>
          <a:bodyPr vert="horz" wrap="square" lIns="0" tIns="12700" rIns="0" bIns="0" rtlCol="0">
            <a:spAutoFit/>
          </a:bodyPr>
          <a:lstStyle/>
          <a:p>
            <a:pPr marL="12700">
              <a:lnSpc>
                <a:spcPct val="100000"/>
              </a:lnSpc>
              <a:spcBef>
                <a:spcPts val="100"/>
              </a:spcBef>
            </a:pPr>
            <a:r>
              <a:rPr sz="2400" spc="100" dirty="0">
                <a:latin typeface="Cambria"/>
                <a:cs typeface="Cambria"/>
              </a:rPr>
              <a:t>stemming</a:t>
            </a:r>
            <a:r>
              <a:rPr sz="2400" spc="65" dirty="0">
                <a:latin typeface="Cambria"/>
                <a:cs typeface="Cambria"/>
              </a:rPr>
              <a:t> </a:t>
            </a:r>
            <a:r>
              <a:rPr sz="2400" spc="90" dirty="0">
                <a:latin typeface="Cambria"/>
                <a:cs typeface="Cambria"/>
              </a:rPr>
              <a:t>algorithm</a:t>
            </a:r>
            <a:endParaRPr sz="2400">
              <a:latin typeface="Cambria"/>
              <a:cs typeface="Cambria"/>
            </a:endParaRPr>
          </a:p>
        </p:txBody>
      </p:sp>
      <p:sp>
        <p:nvSpPr>
          <p:cNvPr id="14" name="object 14"/>
          <p:cNvSpPr txBox="1"/>
          <p:nvPr/>
        </p:nvSpPr>
        <p:spPr>
          <a:xfrm>
            <a:off x="7046976" y="4530852"/>
            <a:ext cx="1332865" cy="720725"/>
          </a:xfrm>
          <a:prstGeom prst="rect">
            <a:avLst/>
          </a:prstGeom>
        </p:spPr>
        <p:txBody>
          <a:bodyPr vert="horz" wrap="square" lIns="0" tIns="53975" rIns="0" bIns="0" rtlCol="0">
            <a:spAutoFit/>
          </a:bodyPr>
          <a:lstStyle/>
          <a:p>
            <a:pPr marL="12700" marR="5080" indent="138430">
              <a:lnSpc>
                <a:spcPts val="2590"/>
              </a:lnSpc>
              <a:spcBef>
                <a:spcPts val="425"/>
              </a:spcBef>
              <a:tabLst>
                <a:tab pos="1047750" algn="l"/>
              </a:tabLst>
            </a:pPr>
            <a:r>
              <a:rPr sz="2400" spc="40" dirty="0">
                <a:latin typeface="Cambria"/>
                <a:cs typeface="Cambria"/>
              </a:rPr>
              <a:t>between  </a:t>
            </a:r>
            <a:r>
              <a:rPr sz="2400" spc="105" dirty="0">
                <a:latin typeface="Cambria"/>
                <a:cs typeface="Cambria"/>
              </a:rPr>
              <a:t>map</a:t>
            </a:r>
            <a:r>
              <a:rPr sz="2400" spc="75" dirty="0">
                <a:latin typeface="Cambria"/>
                <a:cs typeface="Cambria"/>
              </a:rPr>
              <a:t>s</a:t>
            </a:r>
            <a:r>
              <a:rPr sz="2400" dirty="0">
                <a:latin typeface="Cambria"/>
                <a:cs typeface="Cambria"/>
              </a:rPr>
              <a:t>	</a:t>
            </a:r>
            <a:r>
              <a:rPr sz="2400" spc="15" dirty="0">
                <a:latin typeface="Cambria"/>
                <a:cs typeface="Cambria"/>
              </a:rPr>
              <a:t>to</a:t>
            </a:r>
            <a:endParaRPr sz="2400">
              <a:latin typeface="Cambria"/>
              <a:cs typeface="Cambria"/>
            </a:endParaRPr>
          </a:p>
        </p:txBody>
      </p:sp>
      <p:sp>
        <p:nvSpPr>
          <p:cNvPr id="15" name="object 15"/>
          <p:cNvSpPr txBox="1"/>
          <p:nvPr/>
        </p:nvSpPr>
        <p:spPr>
          <a:xfrm>
            <a:off x="535940" y="4530852"/>
            <a:ext cx="6258560" cy="1049655"/>
          </a:xfrm>
          <a:prstGeom prst="rect">
            <a:avLst/>
          </a:prstGeom>
        </p:spPr>
        <p:txBody>
          <a:bodyPr vert="horz" wrap="square" lIns="0" tIns="53975" rIns="0" bIns="0" rtlCol="0">
            <a:spAutoFit/>
          </a:bodyPr>
          <a:lstStyle/>
          <a:p>
            <a:pPr marL="469900" marR="5080" indent="-457200">
              <a:lnSpc>
                <a:spcPts val="2590"/>
              </a:lnSpc>
              <a:spcBef>
                <a:spcPts val="425"/>
              </a:spcBef>
              <a:tabLst>
                <a:tab pos="469265" algn="l"/>
                <a:tab pos="2524760" algn="l"/>
                <a:tab pos="3332479" algn="l"/>
                <a:tab pos="3940810" algn="l"/>
                <a:tab pos="4585335" algn="l"/>
                <a:tab pos="4912995" algn="l"/>
              </a:tabLst>
            </a:pPr>
            <a:r>
              <a:rPr sz="1650" spc="70" dirty="0">
                <a:solidFill>
                  <a:srgbClr val="FD8537"/>
                </a:solidFill>
                <a:latin typeface="Cambria"/>
                <a:cs typeface="Cambria"/>
              </a:rPr>
              <a:t>5.	</a:t>
            </a:r>
            <a:r>
              <a:rPr sz="2400" spc="125" dirty="0">
                <a:latin typeface="Cambria"/>
                <a:cs typeface="Cambria"/>
              </a:rPr>
              <a:t>Country_Nationality	</a:t>
            </a:r>
            <a:r>
              <a:rPr sz="2400" dirty="0">
                <a:latin typeface="Cambria"/>
                <a:cs typeface="Cambria"/>
              </a:rPr>
              <a:t>-	</a:t>
            </a:r>
            <a:r>
              <a:rPr sz="2400" spc="65" dirty="0">
                <a:latin typeface="Cambria"/>
                <a:cs typeface="Cambria"/>
              </a:rPr>
              <a:t>conflations </a:t>
            </a:r>
            <a:r>
              <a:rPr sz="2400" spc="70" dirty="0">
                <a:latin typeface="Cambria"/>
                <a:cs typeface="Cambria"/>
              </a:rPr>
              <a:t> </a:t>
            </a:r>
            <a:r>
              <a:rPr sz="2400" spc="100" dirty="0">
                <a:latin typeface="Cambria"/>
                <a:cs typeface="Cambria"/>
              </a:rPr>
              <a:t>nation</a:t>
            </a:r>
            <a:r>
              <a:rPr sz="2400" spc="95" dirty="0">
                <a:latin typeface="Cambria"/>
                <a:cs typeface="Cambria"/>
              </a:rPr>
              <a:t>a</a:t>
            </a:r>
            <a:r>
              <a:rPr sz="2400" spc="100" dirty="0">
                <a:latin typeface="Cambria"/>
                <a:cs typeface="Cambria"/>
              </a:rPr>
              <a:t>lit</a:t>
            </a:r>
            <a:r>
              <a:rPr sz="2400" spc="85" dirty="0">
                <a:latin typeface="Cambria"/>
                <a:cs typeface="Cambria"/>
              </a:rPr>
              <a:t>i</a:t>
            </a:r>
            <a:r>
              <a:rPr sz="2400" spc="50" dirty="0">
                <a:latin typeface="Cambria"/>
                <a:cs typeface="Cambria"/>
              </a:rPr>
              <a:t>es</a:t>
            </a:r>
            <a:r>
              <a:rPr sz="2400" dirty="0">
                <a:latin typeface="Cambria"/>
                <a:cs typeface="Cambria"/>
              </a:rPr>
              <a:t>	</a:t>
            </a:r>
            <a:r>
              <a:rPr sz="2400" spc="100" dirty="0">
                <a:latin typeface="Cambria"/>
                <a:cs typeface="Cambria"/>
              </a:rPr>
              <a:t>an</a:t>
            </a:r>
            <a:r>
              <a:rPr sz="2400" spc="114" dirty="0">
                <a:latin typeface="Cambria"/>
                <a:cs typeface="Cambria"/>
              </a:rPr>
              <a:t>d</a:t>
            </a:r>
            <a:r>
              <a:rPr sz="2400" dirty="0">
                <a:latin typeface="Cambria"/>
                <a:cs typeface="Cambria"/>
              </a:rPr>
              <a:t>	</a:t>
            </a:r>
            <a:r>
              <a:rPr sz="2400" spc="45" dirty="0">
                <a:latin typeface="Cambria"/>
                <a:cs typeface="Cambria"/>
              </a:rPr>
              <a:t>cou</a:t>
            </a:r>
            <a:r>
              <a:rPr sz="2400" spc="40" dirty="0">
                <a:latin typeface="Cambria"/>
                <a:cs typeface="Cambria"/>
              </a:rPr>
              <a:t>n</a:t>
            </a:r>
            <a:r>
              <a:rPr sz="2400" spc="70" dirty="0">
                <a:latin typeface="Cambria"/>
                <a:cs typeface="Cambria"/>
              </a:rPr>
              <a:t>trie</a:t>
            </a:r>
            <a:r>
              <a:rPr sz="2400" spc="85" dirty="0">
                <a:latin typeface="Cambria"/>
                <a:cs typeface="Cambria"/>
              </a:rPr>
              <a:t>s</a:t>
            </a:r>
            <a:r>
              <a:rPr sz="2400" dirty="0">
                <a:latin typeface="Cambria"/>
                <a:cs typeface="Cambria"/>
              </a:rPr>
              <a:t>	</a:t>
            </a:r>
            <a:r>
              <a:rPr sz="2400" spc="65" dirty="0">
                <a:latin typeface="Cambria"/>
                <a:cs typeface="Cambria"/>
              </a:rPr>
              <a:t>("British"  </a:t>
            </a:r>
            <a:r>
              <a:rPr sz="2400" spc="70" dirty="0">
                <a:latin typeface="Cambria"/>
                <a:cs typeface="Cambria"/>
              </a:rPr>
              <a:t>"Britain")</a:t>
            </a:r>
            <a:endParaRPr sz="2400">
              <a:latin typeface="Cambria"/>
              <a:cs typeface="Cambria"/>
            </a:endParaRPr>
          </a:p>
        </p:txBody>
      </p:sp>
      <p:sp>
        <p:nvSpPr>
          <p:cNvPr id="16" name="object 16"/>
          <p:cNvSpPr txBox="1"/>
          <p:nvPr/>
        </p:nvSpPr>
        <p:spPr>
          <a:xfrm>
            <a:off x="535940" y="5594603"/>
            <a:ext cx="7844155" cy="720725"/>
          </a:xfrm>
          <a:prstGeom prst="rect">
            <a:avLst/>
          </a:prstGeom>
        </p:spPr>
        <p:txBody>
          <a:bodyPr vert="horz" wrap="square" lIns="0" tIns="53975" rIns="0" bIns="0" rtlCol="0">
            <a:spAutoFit/>
          </a:bodyPr>
          <a:lstStyle/>
          <a:p>
            <a:pPr marL="469900" marR="5080" indent="-457200">
              <a:lnSpc>
                <a:spcPts val="2590"/>
              </a:lnSpc>
              <a:spcBef>
                <a:spcPts val="425"/>
              </a:spcBef>
              <a:tabLst>
                <a:tab pos="469265" algn="l"/>
                <a:tab pos="1557020" algn="l"/>
                <a:tab pos="2605405" algn="l"/>
                <a:tab pos="2842895" algn="l"/>
                <a:tab pos="3146425" algn="l"/>
                <a:tab pos="3733165" algn="l"/>
                <a:tab pos="4121150" algn="l"/>
                <a:tab pos="5181600" algn="l"/>
                <a:tab pos="6167755" algn="l"/>
                <a:tab pos="6895465" algn="l"/>
              </a:tabLst>
            </a:pPr>
            <a:r>
              <a:rPr sz="1650" spc="70" dirty="0">
                <a:solidFill>
                  <a:srgbClr val="FD8537"/>
                </a:solidFill>
                <a:latin typeface="Cambria"/>
                <a:cs typeface="Cambria"/>
              </a:rPr>
              <a:t>6.	</a:t>
            </a:r>
            <a:r>
              <a:rPr sz="2400" spc="60" dirty="0">
                <a:latin typeface="Cambria"/>
                <a:cs typeface="Cambria"/>
              </a:rPr>
              <a:t>Proper	</a:t>
            </a:r>
            <a:r>
              <a:rPr sz="2400" spc="130" dirty="0">
                <a:latin typeface="Cambria"/>
                <a:cs typeface="Cambria"/>
              </a:rPr>
              <a:t>No</a:t>
            </a:r>
            <a:r>
              <a:rPr sz="2400" spc="110" dirty="0">
                <a:latin typeface="Cambria"/>
                <a:cs typeface="Cambria"/>
              </a:rPr>
              <a:t>u</a:t>
            </a:r>
            <a:r>
              <a:rPr sz="2400" spc="100" dirty="0">
                <a:latin typeface="Cambria"/>
                <a:cs typeface="Cambria"/>
              </a:rPr>
              <a:t>ns</a:t>
            </a:r>
            <a:r>
              <a:rPr sz="2400" dirty="0">
                <a:latin typeface="Cambria"/>
                <a:cs typeface="Cambria"/>
              </a:rPr>
              <a:t>	-	</a:t>
            </a:r>
            <a:r>
              <a:rPr sz="2400" spc="160" dirty="0">
                <a:latin typeface="Cambria"/>
                <a:cs typeface="Cambria"/>
              </a:rPr>
              <a:t>a</a:t>
            </a:r>
            <a:r>
              <a:rPr sz="2400" dirty="0">
                <a:latin typeface="Cambria"/>
                <a:cs typeface="Cambria"/>
              </a:rPr>
              <a:t>	</a:t>
            </a:r>
            <a:r>
              <a:rPr sz="2400" spc="95" dirty="0">
                <a:latin typeface="Cambria"/>
                <a:cs typeface="Cambria"/>
              </a:rPr>
              <a:t>list</a:t>
            </a:r>
            <a:r>
              <a:rPr sz="2400" dirty="0">
                <a:latin typeface="Cambria"/>
                <a:cs typeface="Cambria"/>
              </a:rPr>
              <a:t>	</a:t>
            </a:r>
            <a:r>
              <a:rPr sz="2400" spc="-5" dirty="0">
                <a:latin typeface="Cambria"/>
                <a:cs typeface="Cambria"/>
              </a:rPr>
              <a:t>of</a:t>
            </a:r>
            <a:r>
              <a:rPr sz="2400" dirty="0">
                <a:latin typeface="Cambria"/>
                <a:cs typeface="Cambria"/>
              </a:rPr>
              <a:t>	</a:t>
            </a:r>
            <a:r>
              <a:rPr sz="2400" spc="25" dirty="0">
                <a:latin typeface="Cambria"/>
                <a:cs typeface="Cambria"/>
              </a:rPr>
              <a:t>proper</a:t>
            </a:r>
            <a:r>
              <a:rPr sz="2400" dirty="0">
                <a:latin typeface="Cambria"/>
                <a:cs typeface="Cambria"/>
              </a:rPr>
              <a:t>	</a:t>
            </a:r>
            <a:r>
              <a:rPr sz="2400" spc="25" dirty="0">
                <a:latin typeface="Cambria"/>
                <a:cs typeface="Cambria"/>
              </a:rPr>
              <a:t>n</a:t>
            </a:r>
            <a:r>
              <a:rPr sz="2400" spc="15" dirty="0">
                <a:latin typeface="Cambria"/>
                <a:cs typeface="Cambria"/>
              </a:rPr>
              <a:t>o</a:t>
            </a:r>
            <a:r>
              <a:rPr sz="2400" spc="114" dirty="0">
                <a:latin typeface="Cambria"/>
                <a:cs typeface="Cambria"/>
              </a:rPr>
              <a:t>uns</a:t>
            </a:r>
            <a:r>
              <a:rPr sz="2400" dirty="0">
                <a:latin typeface="Cambria"/>
                <a:cs typeface="Cambria"/>
              </a:rPr>
              <a:t>	</a:t>
            </a:r>
            <a:r>
              <a:rPr sz="2400" spc="130" dirty="0">
                <a:latin typeface="Cambria"/>
                <a:cs typeface="Cambria"/>
              </a:rPr>
              <a:t>th</a:t>
            </a:r>
            <a:r>
              <a:rPr sz="2400" spc="140" dirty="0">
                <a:latin typeface="Cambria"/>
                <a:cs typeface="Cambria"/>
              </a:rPr>
              <a:t>a</a:t>
            </a:r>
            <a:r>
              <a:rPr sz="2400" spc="120" dirty="0">
                <a:latin typeface="Cambria"/>
                <a:cs typeface="Cambria"/>
              </a:rPr>
              <a:t>t</a:t>
            </a:r>
            <a:r>
              <a:rPr sz="2400" dirty="0">
                <a:latin typeface="Cambria"/>
                <a:cs typeface="Cambria"/>
              </a:rPr>
              <a:t>	</a:t>
            </a:r>
            <a:r>
              <a:rPr sz="2400" spc="70" dirty="0">
                <a:latin typeface="Cambria"/>
                <a:cs typeface="Cambria"/>
              </a:rPr>
              <a:t>sho</a:t>
            </a:r>
            <a:r>
              <a:rPr sz="2400" spc="60" dirty="0">
                <a:latin typeface="Cambria"/>
                <a:cs typeface="Cambria"/>
              </a:rPr>
              <a:t>u</a:t>
            </a:r>
            <a:r>
              <a:rPr sz="2400" spc="55" dirty="0">
                <a:latin typeface="Cambria"/>
                <a:cs typeface="Cambria"/>
              </a:rPr>
              <a:t>ld  not</a:t>
            </a:r>
            <a:r>
              <a:rPr sz="2400" spc="114" dirty="0">
                <a:latin typeface="Cambria"/>
                <a:cs typeface="Cambria"/>
              </a:rPr>
              <a:t> </a:t>
            </a:r>
            <a:r>
              <a:rPr sz="2400" spc="20" dirty="0">
                <a:latin typeface="Cambria"/>
                <a:cs typeface="Cambria"/>
              </a:rPr>
              <a:t>be</a:t>
            </a:r>
            <a:r>
              <a:rPr sz="2400" spc="145" dirty="0">
                <a:latin typeface="Cambria"/>
                <a:cs typeface="Cambria"/>
              </a:rPr>
              <a:t> </a:t>
            </a:r>
            <a:r>
              <a:rPr sz="2400" spc="95" dirty="0">
                <a:latin typeface="Cambria"/>
                <a:cs typeface="Cambria"/>
              </a:rPr>
              <a:t>stemmed.</a:t>
            </a:r>
            <a:endParaRPr sz="2400">
              <a:latin typeface="Cambria"/>
              <a:cs typeface="Cambria"/>
            </a:endParaRPr>
          </a:p>
        </p:txBody>
      </p:sp>
      <p:sp>
        <p:nvSpPr>
          <p:cNvPr id="17" name="Rectangle 16"/>
          <p:cNvSpPr/>
          <p:nvPr/>
        </p:nvSpPr>
        <p:spPr>
          <a:xfrm>
            <a:off x="762000" y="762000"/>
            <a:ext cx="7543800" cy="830997"/>
          </a:xfrm>
          <a:prstGeom prst="rect">
            <a:avLst/>
          </a:prstGeom>
        </p:spPr>
        <p:txBody>
          <a:bodyPr wrap="square">
            <a:spAutoFit/>
          </a:bodyPr>
          <a:lstStyle/>
          <a:p>
            <a:r>
              <a:rPr lang="en-IN" sz="2400" spc="114" dirty="0">
                <a:latin typeface="Cambria"/>
                <a:cs typeface="Cambria"/>
              </a:rPr>
              <a:t>The </a:t>
            </a:r>
            <a:r>
              <a:rPr lang="en-IN" sz="2400" spc="140" dirty="0" err="1">
                <a:latin typeface="Cambria"/>
                <a:cs typeface="Cambria"/>
              </a:rPr>
              <a:t>Kstem</a:t>
            </a:r>
            <a:r>
              <a:rPr lang="en-IN" sz="2400" spc="140" dirty="0">
                <a:latin typeface="Cambria"/>
                <a:cs typeface="Cambria"/>
              </a:rPr>
              <a:t> </a:t>
            </a:r>
            <a:r>
              <a:rPr lang="en-IN" sz="2400" spc="85" dirty="0">
                <a:latin typeface="Cambria"/>
                <a:cs typeface="Cambria"/>
              </a:rPr>
              <a:t>system</a:t>
            </a:r>
            <a:r>
              <a:rPr lang="en-IN" sz="2400" spc="90" dirty="0">
                <a:latin typeface="Cambria"/>
                <a:cs typeface="Cambria"/>
              </a:rPr>
              <a:t> </a:t>
            </a:r>
            <a:r>
              <a:rPr lang="en-IN" sz="2400" spc="80" dirty="0">
                <a:latin typeface="Cambria"/>
                <a:cs typeface="Cambria"/>
              </a:rPr>
              <a:t>uses</a:t>
            </a:r>
            <a:r>
              <a:rPr lang="en-IN" sz="2400" spc="85" dirty="0">
                <a:latin typeface="Cambria"/>
                <a:cs typeface="Cambria"/>
              </a:rPr>
              <a:t> </a:t>
            </a:r>
            <a:r>
              <a:rPr lang="en-IN" sz="2400" spc="90" dirty="0">
                <a:latin typeface="Cambria"/>
                <a:cs typeface="Cambria"/>
              </a:rPr>
              <a:t>the</a:t>
            </a:r>
            <a:r>
              <a:rPr lang="en-IN" sz="2400" spc="95" dirty="0">
                <a:latin typeface="Cambria"/>
                <a:cs typeface="Cambria"/>
              </a:rPr>
              <a:t> six </a:t>
            </a:r>
            <a:r>
              <a:rPr lang="en-IN" sz="2400" spc="70" dirty="0">
                <a:latin typeface="Cambria"/>
                <a:cs typeface="Cambria"/>
              </a:rPr>
              <a:t>major</a:t>
            </a:r>
            <a:r>
              <a:rPr lang="en-IN" sz="2400" spc="75" dirty="0">
                <a:latin typeface="Cambria"/>
                <a:cs typeface="Cambria"/>
              </a:rPr>
              <a:t> </a:t>
            </a:r>
            <a:r>
              <a:rPr lang="en-IN" sz="2400" spc="120" dirty="0">
                <a:latin typeface="Cambria"/>
                <a:cs typeface="Cambria"/>
              </a:rPr>
              <a:t>data </a:t>
            </a:r>
            <a:r>
              <a:rPr lang="en-IN" sz="2400" spc="70" dirty="0">
                <a:latin typeface="Cambria"/>
                <a:cs typeface="Cambria"/>
              </a:rPr>
              <a:t>files</a:t>
            </a:r>
            <a:r>
              <a:rPr lang="en-IN" sz="2400" spc="75" dirty="0">
                <a:latin typeface="Cambria"/>
                <a:cs typeface="Cambria"/>
              </a:rPr>
              <a:t> </a:t>
            </a:r>
            <a:r>
              <a:rPr lang="en-IN" sz="2400" spc="20" dirty="0">
                <a:latin typeface="Cambria"/>
                <a:cs typeface="Cambria"/>
              </a:rPr>
              <a:t>to </a:t>
            </a:r>
            <a:r>
              <a:rPr lang="en-IN" sz="2400" spc="25" dirty="0">
                <a:latin typeface="Cambria"/>
                <a:cs typeface="Cambria"/>
              </a:rPr>
              <a:t> </a:t>
            </a:r>
            <a:r>
              <a:rPr lang="en-IN" sz="2400" spc="40" dirty="0">
                <a:latin typeface="Cambria"/>
                <a:cs typeface="Cambria"/>
              </a:rPr>
              <a:t>control</a:t>
            </a:r>
            <a:r>
              <a:rPr lang="en-IN" sz="2400" spc="110" dirty="0">
                <a:latin typeface="Cambria"/>
                <a:cs typeface="Cambria"/>
              </a:rPr>
              <a:t> </a:t>
            </a:r>
            <a:r>
              <a:rPr lang="en-IN" sz="2400" spc="105" dirty="0">
                <a:latin typeface="Cambria"/>
                <a:cs typeface="Cambria"/>
              </a:rPr>
              <a:t>and</a:t>
            </a:r>
            <a:r>
              <a:rPr lang="en-IN" sz="2400" spc="135" dirty="0">
                <a:latin typeface="Cambria"/>
                <a:cs typeface="Cambria"/>
              </a:rPr>
              <a:t> </a:t>
            </a:r>
            <a:r>
              <a:rPr lang="en-IN" sz="2400" spc="105" dirty="0">
                <a:latin typeface="Cambria"/>
                <a:cs typeface="Cambria"/>
              </a:rPr>
              <a:t>limit</a:t>
            </a:r>
            <a:r>
              <a:rPr lang="en-IN" sz="2400" spc="120" dirty="0">
                <a:latin typeface="Cambria"/>
                <a:cs typeface="Cambria"/>
              </a:rPr>
              <a:t> </a:t>
            </a:r>
            <a:r>
              <a:rPr lang="en-IN" sz="2400" spc="90" dirty="0">
                <a:latin typeface="Cambria"/>
                <a:cs typeface="Cambria"/>
              </a:rPr>
              <a:t>the</a:t>
            </a:r>
            <a:r>
              <a:rPr lang="en-IN" sz="2400" spc="130" dirty="0">
                <a:latin typeface="Cambria"/>
                <a:cs typeface="Cambria"/>
              </a:rPr>
              <a:t> </a:t>
            </a:r>
            <a:r>
              <a:rPr lang="en-IN" sz="2400" spc="100" dirty="0">
                <a:latin typeface="Cambria"/>
                <a:cs typeface="Cambria"/>
              </a:rPr>
              <a:t>stemming</a:t>
            </a:r>
            <a:r>
              <a:rPr lang="en-IN" sz="2400" spc="130" dirty="0">
                <a:latin typeface="Cambria"/>
                <a:cs typeface="Cambria"/>
              </a:rPr>
              <a:t> </a:t>
            </a:r>
            <a:r>
              <a:rPr lang="en-IN" sz="2400" spc="30" dirty="0">
                <a:latin typeface="Cambria"/>
                <a:cs typeface="Cambria"/>
              </a:rPr>
              <a:t>process</a:t>
            </a:r>
            <a:endParaRPr lang="en-IN"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5026660" cy="443711"/>
          </a:xfrm>
          <a:prstGeom prst="rect">
            <a:avLst/>
          </a:prstGeom>
        </p:spPr>
        <p:txBody>
          <a:bodyPr vert="horz" wrap="square" lIns="0" tIns="12700" rIns="0" bIns="0" rtlCol="0">
            <a:spAutoFit/>
          </a:bodyPr>
          <a:lstStyle/>
          <a:p>
            <a:pPr marL="12700">
              <a:lnSpc>
                <a:spcPct val="100000"/>
              </a:lnSpc>
              <a:spcBef>
                <a:spcPts val="100"/>
              </a:spcBef>
            </a:pPr>
            <a:r>
              <a:rPr sz="2800" b="1" spc="405" dirty="0">
                <a:solidFill>
                  <a:srgbClr val="002060"/>
                </a:solidFill>
                <a:latin typeface="Cambria"/>
                <a:cs typeface="Cambria"/>
              </a:rPr>
              <a:t>SUCCESSOR</a:t>
            </a:r>
            <a:r>
              <a:rPr sz="2800" b="1" spc="295" dirty="0">
                <a:solidFill>
                  <a:srgbClr val="002060"/>
                </a:solidFill>
                <a:latin typeface="Cambria"/>
                <a:cs typeface="Cambria"/>
              </a:rPr>
              <a:t> </a:t>
            </a:r>
            <a:r>
              <a:rPr sz="2800" b="1" spc="355" dirty="0">
                <a:solidFill>
                  <a:srgbClr val="002060"/>
                </a:solidFill>
                <a:latin typeface="Cambria"/>
                <a:cs typeface="Cambria"/>
              </a:rPr>
              <a:t>STEMMERS</a:t>
            </a:r>
            <a:endParaRPr sz="2800" dirty="0">
              <a:solidFill>
                <a:srgbClr val="002060"/>
              </a:solidFill>
              <a:latin typeface="Cambria"/>
              <a:cs typeface="Cambria"/>
            </a:endParaRPr>
          </a:p>
        </p:txBody>
      </p:sp>
      <p:sp>
        <p:nvSpPr>
          <p:cNvPr id="10" name="object 10"/>
          <p:cNvSpPr txBox="1"/>
          <p:nvPr/>
        </p:nvSpPr>
        <p:spPr>
          <a:xfrm>
            <a:off x="535940" y="1628902"/>
            <a:ext cx="7614920" cy="456755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70" dirty="0">
                <a:latin typeface="Cambria"/>
                <a:cs typeface="Cambria"/>
              </a:rPr>
              <a:t>Successor </a:t>
            </a:r>
            <a:r>
              <a:rPr sz="2400" spc="85" dirty="0">
                <a:latin typeface="Cambria"/>
                <a:cs typeface="Cambria"/>
              </a:rPr>
              <a:t>stemmers </a:t>
            </a:r>
            <a:r>
              <a:rPr sz="2400" spc="80" dirty="0">
                <a:latin typeface="Cambria"/>
                <a:cs typeface="Cambria"/>
              </a:rPr>
              <a:t>are </a:t>
            </a:r>
            <a:r>
              <a:rPr sz="2400" spc="60" dirty="0">
                <a:latin typeface="Cambria"/>
                <a:cs typeface="Cambria"/>
              </a:rPr>
              <a:t>based </a:t>
            </a:r>
            <a:r>
              <a:rPr sz="2400" spc="50" dirty="0">
                <a:latin typeface="Cambria"/>
                <a:cs typeface="Cambria"/>
              </a:rPr>
              <a:t>upon </a:t>
            </a:r>
            <a:r>
              <a:rPr sz="2400" spc="90" dirty="0">
                <a:latin typeface="Cambria"/>
                <a:cs typeface="Cambria"/>
              </a:rPr>
              <a:t>the </a:t>
            </a:r>
            <a:r>
              <a:rPr sz="2400" spc="100" dirty="0">
                <a:latin typeface="Cambria"/>
                <a:cs typeface="Cambria"/>
              </a:rPr>
              <a:t>length </a:t>
            </a:r>
            <a:r>
              <a:rPr sz="2400" spc="-15" dirty="0">
                <a:latin typeface="Cambria"/>
                <a:cs typeface="Cambria"/>
              </a:rPr>
              <a:t>of </a:t>
            </a:r>
            <a:r>
              <a:rPr sz="2400" spc="-10" dirty="0">
                <a:latin typeface="Cambria"/>
                <a:cs typeface="Cambria"/>
              </a:rPr>
              <a:t> </a:t>
            </a:r>
            <a:r>
              <a:rPr sz="2400" spc="60" dirty="0">
                <a:latin typeface="Cambria"/>
                <a:cs typeface="Cambria"/>
              </a:rPr>
              <a:t>prefixes</a:t>
            </a:r>
            <a:r>
              <a:rPr sz="2400" spc="65" dirty="0">
                <a:latin typeface="Cambria"/>
                <a:cs typeface="Cambria"/>
              </a:rPr>
              <a:t> </a:t>
            </a:r>
            <a:r>
              <a:rPr sz="2400" spc="130" dirty="0">
                <a:latin typeface="Cambria"/>
                <a:cs typeface="Cambria"/>
              </a:rPr>
              <a:t>that</a:t>
            </a:r>
            <a:r>
              <a:rPr sz="2400" spc="135" dirty="0">
                <a:latin typeface="Cambria"/>
                <a:cs typeface="Cambria"/>
              </a:rPr>
              <a:t> </a:t>
            </a:r>
            <a:r>
              <a:rPr sz="2400" spc="80" dirty="0">
                <a:latin typeface="Cambria"/>
                <a:cs typeface="Cambria"/>
              </a:rPr>
              <a:t>optimally</a:t>
            </a:r>
            <a:r>
              <a:rPr sz="2400" spc="85" dirty="0">
                <a:latin typeface="Cambria"/>
                <a:cs typeface="Cambria"/>
              </a:rPr>
              <a:t> </a:t>
            </a:r>
            <a:r>
              <a:rPr sz="2400" spc="90" dirty="0">
                <a:latin typeface="Cambria"/>
                <a:cs typeface="Cambria"/>
              </a:rPr>
              <a:t>stem</a:t>
            </a:r>
            <a:r>
              <a:rPr sz="2400" spc="95" dirty="0">
                <a:latin typeface="Cambria"/>
                <a:cs typeface="Cambria"/>
              </a:rPr>
              <a:t> </a:t>
            </a:r>
            <a:r>
              <a:rPr sz="2400" spc="75" dirty="0">
                <a:latin typeface="Cambria"/>
                <a:cs typeface="Cambria"/>
              </a:rPr>
              <a:t>expansions</a:t>
            </a:r>
            <a:r>
              <a:rPr sz="2400" spc="80" dirty="0">
                <a:latin typeface="Cambria"/>
                <a:cs typeface="Cambria"/>
              </a:rPr>
              <a:t> </a:t>
            </a:r>
            <a:r>
              <a:rPr sz="2400" spc="-5" dirty="0">
                <a:latin typeface="Cambria"/>
                <a:cs typeface="Cambria"/>
              </a:rPr>
              <a:t>of </a:t>
            </a:r>
            <a:r>
              <a:rPr sz="2400" dirty="0">
                <a:latin typeface="Cambria"/>
                <a:cs typeface="Cambria"/>
              </a:rPr>
              <a:t> </a:t>
            </a:r>
            <a:r>
              <a:rPr sz="2400" spc="80" dirty="0">
                <a:latin typeface="Cambria"/>
                <a:cs typeface="Cambria"/>
              </a:rPr>
              <a:t>additional</a:t>
            </a:r>
            <a:r>
              <a:rPr sz="2400" spc="110" dirty="0">
                <a:latin typeface="Cambria"/>
                <a:cs typeface="Cambria"/>
              </a:rPr>
              <a:t> </a:t>
            </a:r>
            <a:r>
              <a:rPr sz="2400" spc="95" dirty="0">
                <a:latin typeface="Cambria"/>
                <a:cs typeface="Cambria"/>
              </a:rPr>
              <a:t>suffixes.</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90" dirty="0">
                <a:latin typeface="Cambria"/>
                <a:cs typeface="Cambria"/>
              </a:rPr>
              <a:t>algorithm</a:t>
            </a:r>
            <a:r>
              <a:rPr sz="2400" spc="95" dirty="0">
                <a:latin typeface="Cambria"/>
                <a:cs typeface="Cambria"/>
              </a:rPr>
              <a:t> </a:t>
            </a:r>
            <a:r>
              <a:rPr sz="2400" spc="75" dirty="0">
                <a:latin typeface="Cambria"/>
                <a:cs typeface="Cambria"/>
              </a:rPr>
              <a:t>is</a:t>
            </a:r>
            <a:r>
              <a:rPr sz="2400" spc="80" dirty="0">
                <a:latin typeface="Cambria"/>
                <a:cs typeface="Cambria"/>
              </a:rPr>
              <a:t> </a:t>
            </a:r>
            <a:r>
              <a:rPr sz="2400" spc="65" dirty="0">
                <a:latin typeface="Cambria"/>
                <a:cs typeface="Cambria"/>
              </a:rPr>
              <a:t>based</a:t>
            </a:r>
            <a:r>
              <a:rPr sz="2400" spc="70" dirty="0">
                <a:latin typeface="Cambria"/>
                <a:cs typeface="Cambria"/>
              </a:rPr>
              <a:t> </a:t>
            </a:r>
            <a:r>
              <a:rPr sz="2400" spc="55" dirty="0">
                <a:latin typeface="Cambria"/>
                <a:cs typeface="Cambria"/>
              </a:rPr>
              <a:t>upon</a:t>
            </a:r>
            <a:r>
              <a:rPr sz="2400" spc="60" dirty="0">
                <a:latin typeface="Cambria"/>
                <a:cs typeface="Cambria"/>
              </a:rPr>
              <a:t> </a:t>
            </a:r>
            <a:r>
              <a:rPr sz="2400" spc="140" dirty="0">
                <a:latin typeface="Cambria"/>
                <a:cs typeface="Cambria"/>
              </a:rPr>
              <a:t>an</a:t>
            </a:r>
            <a:r>
              <a:rPr sz="2400" spc="145" dirty="0">
                <a:latin typeface="Cambria"/>
                <a:cs typeface="Cambria"/>
              </a:rPr>
              <a:t> </a:t>
            </a:r>
            <a:r>
              <a:rPr sz="2400" spc="90" dirty="0">
                <a:latin typeface="Cambria"/>
                <a:cs typeface="Cambria"/>
              </a:rPr>
              <a:t>analogy</a:t>
            </a:r>
            <a:r>
              <a:rPr sz="2400" spc="95" dirty="0">
                <a:latin typeface="Cambria"/>
                <a:cs typeface="Cambria"/>
              </a:rPr>
              <a:t> in </a:t>
            </a:r>
            <a:r>
              <a:rPr sz="2400" spc="100" dirty="0">
                <a:latin typeface="Cambria"/>
                <a:cs typeface="Cambria"/>
              </a:rPr>
              <a:t> structural</a:t>
            </a:r>
            <a:r>
              <a:rPr sz="2400" spc="105" dirty="0">
                <a:latin typeface="Cambria"/>
                <a:cs typeface="Cambria"/>
              </a:rPr>
              <a:t> </a:t>
            </a:r>
            <a:r>
              <a:rPr sz="2400" spc="90" dirty="0">
                <a:latin typeface="Cambria"/>
                <a:cs typeface="Cambria"/>
              </a:rPr>
              <a:t>linguistics</a:t>
            </a:r>
            <a:r>
              <a:rPr sz="2400" spc="95" dirty="0">
                <a:latin typeface="Cambria"/>
                <a:cs typeface="Cambria"/>
              </a:rPr>
              <a:t> </a:t>
            </a:r>
            <a:r>
              <a:rPr sz="2400" spc="130" dirty="0">
                <a:latin typeface="Cambria"/>
                <a:cs typeface="Cambria"/>
              </a:rPr>
              <a:t>that</a:t>
            </a:r>
            <a:r>
              <a:rPr sz="2400" spc="135" dirty="0">
                <a:latin typeface="Cambria"/>
                <a:cs typeface="Cambria"/>
              </a:rPr>
              <a:t> </a:t>
            </a:r>
            <a:r>
              <a:rPr sz="2400" spc="85" dirty="0">
                <a:latin typeface="Cambria"/>
                <a:cs typeface="Cambria"/>
              </a:rPr>
              <a:t>investigated</a:t>
            </a:r>
            <a:r>
              <a:rPr sz="2400" spc="90" dirty="0">
                <a:latin typeface="Cambria"/>
                <a:cs typeface="Cambria"/>
              </a:rPr>
              <a:t> </a:t>
            </a:r>
            <a:r>
              <a:rPr sz="2400" spc="10" dirty="0">
                <a:latin typeface="Cambria"/>
                <a:cs typeface="Cambria"/>
              </a:rPr>
              <a:t>word</a:t>
            </a:r>
            <a:r>
              <a:rPr sz="2400" spc="15" dirty="0">
                <a:latin typeface="Cambria"/>
                <a:cs typeface="Cambria"/>
              </a:rPr>
              <a:t> </a:t>
            </a:r>
            <a:r>
              <a:rPr sz="2400" spc="100" dirty="0">
                <a:latin typeface="Cambria"/>
                <a:cs typeface="Cambria"/>
              </a:rPr>
              <a:t>and </a:t>
            </a:r>
            <a:r>
              <a:rPr sz="2400" spc="105" dirty="0">
                <a:latin typeface="Cambria"/>
                <a:cs typeface="Cambria"/>
              </a:rPr>
              <a:t> </a:t>
            </a:r>
            <a:r>
              <a:rPr sz="2400" spc="60" dirty="0">
                <a:latin typeface="Cambria"/>
                <a:cs typeface="Cambria"/>
              </a:rPr>
              <a:t>morpheme</a:t>
            </a:r>
            <a:r>
              <a:rPr sz="2400" spc="480" dirty="0">
                <a:latin typeface="Cambria"/>
                <a:cs typeface="Cambria"/>
              </a:rPr>
              <a:t> </a:t>
            </a:r>
            <a:r>
              <a:rPr sz="2400" spc="60" dirty="0">
                <a:latin typeface="Cambria"/>
                <a:cs typeface="Cambria"/>
              </a:rPr>
              <a:t>boundaries</a:t>
            </a:r>
            <a:r>
              <a:rPr sz="2400" spc="480" dirty="0">
                <a:latin typeface="Cambria"/>
                <a:cs typeface="Cambria"/>
              </a:rPr>
              <a:t> </a:t>
            </a:r>
            <a:r>
              <a:rPr sz="2400" spc="60" dirty="0">
                <a:latin typeface="Cambria"/>
                <a:cs typeface="Cambria"/>
              </a:rPr>
              <a:t>based</a:t>
            </a:r>
            <a:r>
              <a:rPr sz="2400" spc="470" dirty="0">
                <a:latin typeface="Cambria"/>
                <a:cs typeface="Cambria"/>
              </a:rPr>
              <a:t> </a:t>
            </a:r>
            <a:r>
              <a:rPr sz="2400" spc="55" dirty="0">
                <a:latin typeface="Cambria"/>
                <a:cs typeface="Cambria"/>
              </a:rPr>
              <a:t>upon</a:t>
            </a:r>
            <a:r>
              <a:rPr sz="2400" spc="470" dirty="0">
                <a:latin typeface="Cambria"/>
                <a:cs typeface="Cambria"/>
              </a:rPr>
              <a:t> </a:t>
            </a:r>
            <a:r>
              <a:rPr sz="2400" spc="70" dirty="0">
                <a:latin typeface="Cambria"/>
                <a:cs typeface="Cambria"/>
              </a:rPr>
              <a:t>file</a:t>
            </a:r>
            <a:r>
              <a:rPr sz="2400" spc="465" dirty="0">
                <a:latin typeface="Cambria"/>
                <a:cs typeface="Cambria"/>
              </a:rPr>
              <a:t> </a:t>
            </a:r>
            <a:r>
              <a:rPr sz="2400" spc="70" dirty="0">
                <a:latin typeface="Cambria"/>
                <a:cs typeface="Cambria"/>
              </a:rPr>
              <a:t>distribution </a:t>
            </a:r>
            <a:r>
              <a:rPr sz="2400" spc="-520" dirty="0">
                <a:latin typeface="Cambria"/>
                <a:cs typeface="Cambria"/>
              </a:rPr>
              <a:t> </a:t>
            </a:r>
            <a:r>
              <a:rPr sz="2400" spc="-5" dirty="0">
                <a:latin typeface="Cambria"/>
                <a:cs typeface="Cambria"/>
              </a:rPr>
              <a:t>of</a:t>
            </a:r>
            <a:r>
              <a:rPr sz="2400" dirty="0">
                <a:latin typeface="Cambria"/>
                <a:cs typeface="Cambria"/>
              </a:rPr>
              <a:t> </a:t>
            </a:r>
            <a:r>
              <a:rPr sz="2400" spc="70" dirty="0">
                <a:latin typeface="Cambria"/>
                <a:cs typeface="Cambria"/>
              </a:rPr>
              <a:t>phonemes,</a:t>
            </a:r>
            <a:r>
              <a:rPr sz="2400" spc="75" dirty="0">
                <a:latin typeface="Cambria"/>
                <a:cs typeface="Cambria"/>
              </a:rPr>
              <a:t> </a:t>
            </a:r>
            <a:r>
              <a:rPr sz="2400" spc="90" dirty="0">
                <a:latin typeface="Cambria"/>
                <a:cs typeface="Cambria"/>
              </a:rPr>
              <a:t>the</a:t>
            </a:r>
            <a:r>
              <a:rPr sz="2400" spc="95" dirty="0">
                <a:latin typeface="Cambria"/>
                <a:cs typeface="Cambria"/>
              </a:rPr>
              <a:t> </a:t>
            </a:r>
            <a:r>
              <a:rPr sz="2400" spc="100" dirty="0">
                <a:latin typeface="Cambria"/>
                <a:cs typeface="Cambria"/>
              </a:rPr>
              <a:t>smallest</a:t>
            </a:r>
            <a:r>
              <a:rPr sz="2400" spc="105" dirty="0">
                <a:latin typeface="Cambria"/>
                <a:cs typeface="Cambria"/>
              </a:rPr>
              <a:t> </a:t>
            </a:r>
            <a:r>
              <a:rPr sz="2400" spc="114" dirty="0">
                <a:latin typeface="Cambria"/>
                <a:cs typeface="Cambria"/>
              </a:rPr>
              <a:t>unit</a:t>
            </a:r>
            <a:r>
              <a:rPr sz="2400" spc="120" dirty="0">
                <a:latin typeface="Cambria"/>
                <a:cs typeface="Cambria"/>
              </a:rPr>
              <a:t> </a:t>
            </a:r>
            <a:r>
              <a:rPr sz="2400" spc="-5" dirty="0">
                <a:latin typeface="Cambria"/>
                <a:cs typeface="Cambria"/>
              </a:rPr>
              <a:t>of</a:t>
            </a:r>
            <a:r>
              <a:rPr sz="2400" dirty="0">
                <a:latin typeface="Cambria"/>
                <a:cs typeface="Cambria"/>
              </a:rPr>
              <a:t> </a:t>
            </a:r>
            <a:r>
              <a:rPr sz="2400" spc="55" dirty="0">
                <a:latin typeface="Cambria"/>
                <a:cs typeface="Cambria"/>
              </a:rPr>
              <a:t>speech</a:t>
            </a:r>
            <a:r>
              <a:rPr sz="2400" spc="60" dirty="0">
                <a:latin typeface="Cambria"/>
                <a:cs typeface="Cambria"/>
              </a:rPr>
              <a:t> </a:t>
            </a:r>
            <a:r>
              <a:rPr sz="2400" spc="130" dirty="0">
                <a:latin typeface="Cambria"/>
                <a:cs typeface="Cambria"/>
              </a:rPr>
              <a:t>that </a:t>
            </a:r>
            <a:r>
              <a:rPr sz="2400" spc="135" dirty="0">
                <a:latin typeface="Cambria"/>
                <a:cs typeface="Cambria"/>
              </a:rPr>
              <a:t> </a:t>
            </a:r>
            <a:r>
              <a:rPr sz="2400" spc="95" dirty="0">
                <a:latin typeface="Cambria"/>
                <a:cs typeface="Cambria"/>
              </a:rPr>
              <a:t>distinguish</a:t>
            </a:r>
            <a:r>
              <a:rPr sz="2400" spc="105" dirty="0">
                <a:latin typeface="Cambria"/>
                <a:cs typeface="Cambria"/>
              </a:rPr>
              <a:t> </a:t>
            </a:r>
            <a:r>
              <a:rPr sz="2400" spc="25" dirty="0">
                <a:latin typeface="Cambria"/>
                <a:cs typeface="Cambria"/>
              </a:rPr>
              <a:t>one</a:t>
            </a:r>
            <a:r>
              <a:rPr sz="2400" spc="125" dirty="0">
                <a:latin typeface="Cambria"/>
                <a:cs typeface="Cambria"/>
              </a:rPr>
              <a:t> </a:t>
            </a:r>
            <a:r>
              <a:rPr sz="2400" spc="10" dirty="0">
                <a:latin typeface="Cambria"/>
                <a:cs typeface="Cambria"/>
              </a:rPr>
              <a:t>word</a:t>
            </a:r>
            <a:r>
              <a:rPr sz="2400" spc="120" dirty="0">
                <a:latin typeface="Cambria"/>
                <a:cs typeface="Cambria"/>
              </a:rPr>
              <a:t> </a:t>
            </a:r>
            <a:r>
              <a:rPr sz="2400" spc="50" dirty="0">
                <a:latin typeface="Cambria"/>
                <a:cs typeface="Cambria"/>
              </a:rPr>
              <a:t>from</a:t>
            </a:r>
            <a:r>
              <a:rPr sz="2400" spc="135" dirty="0">
                <a:latin typeface="Cambria"/>
                <a:cs typeface="Cambria"/>
              </a:rPr>
              <a:t> </a:t>
            </a:r>
            <a:r>
              <a:rPr sz="2400" spc="75" dirty="0">
                <a:latin typeface="Cambria"/>
                <a:cs typeface="Cambria"/>
              </a:rPr>
              <a:t>another</a:t>
            </a:r>
            <a:r>
              <a:rPr sz="2400" spc="130" dirty="0">
                <a:latin typeface="Cambria"/>
                <a:cs typeface="Cambria"/>
              </a:rPr>
              <a:t> </a:t>
            </a:r>
            <a:r>
              <a:rPr sz="2400" spc="170" dirty="0">
                <a:latin typeface="Cambria"/>
                <a:cs typeface="Cambria"/>
              </a:rPr>
              <a:t>.</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 </a:t>
            </a:r>
            <a:r>
              <a:rPr sz="2400" spc="30" dirty="0">
                <a:latin typeface="Cambria"/>
                <a:cs typeface="Cambria"/>
              </a:rPr>
              <a:t>process </a:t>
            </a:r>
            <a:r>
              <a:rPr sz="2400" spc="70" dirty="0">
                <a:latin typeface="Cambria"/>
                <a:cs typeface="Cambria"/>
              </a:rPr>
              <a:t>determines </a:t>
            </a:r>
            <a:r>
              <a:rPr sz="2400" spc="90" dirty="0">
                <a:latin typeface="Cambria"/>
                <a:cs typeface="Cambria"/>
              </a:rPr>
              <a:t>the </a:t>
            </a:r>
            <a:r>
              <a:rPr sz="2400" spc="45" dirty="0">
                <a:latin typeface="Cambria"/>
                <a:cs typeface="Cambria"/>
              </a:rPr>
              <a:t>successor </a:t>
            </a:r>
            <a:r>
              <a:rPr sz="2400" spc="80" dirty="0">
                <a:latin typeface="Cambria"/>
                <a:cs typeface="Cambria"/>
              </a:rPr>
              <a:t>varieties </a:t>
            </a:r>
            <a:r>
              <a:rPr sz="2400" spc="20" dirty="0">
                <a:latin typeface="Cambria"/>
                <a:cs typeface="Cambria"/>
              </a:rPr>
              <a:t>for </a:t>
            </a:r>
            <a:r>
              <a:rPr sz="2400" spc="160" dirty="0">
                <a:latin typeface="Cambria"/>
                <a:cs typeface="Cambria"/>
              </a:rPr>
              <a:t>a </a:t>
            </a:r>
            <a:r>
              <a:rPr sz="2400" spc="-515" dirty="0">
                <a:latin typeface="Cambria"/>
                <a:cs typeface="Cambria"/>
              </a:rPr>
              <a:t> </a:t>
            </a:r>
            <a:r>
              <a:rPr sz="2400" spc="40" dirty="0">
                <a:latin typeface="Cambria"/>
                <a:cs typeface="Cambria"/>
              </a:rPr>
              <a:t>word,</a:t>
            </a:r>
            <a:r>
              <a:rPr sz="2400" spc="45" dirty="0">
                <a:latin typeface="Cambria"/>
                <a:cs typeface="Cambria"/>
              </a:rPr>
              <a:t> </a:t>
            </a:r>
            <a:r>
              <a:rPr sz="2400" spc="75" dirty="0">
                <a:latin typeface="Cambria"/>
                <a:cs typeface="Cambria"/>
              </a:rPr>
              <a:t>uses </a:t>
            </a:r>
            <a:r>
              <a:rPr sz="2400" spc="100" dirty="0">
                <a:latin typeface="Cambria"/>
                <a:cs typeface="Cambria"/>
              </a:rPr>
              <a:t>this </a:t>
            </a:r>
            <a:r>
              <a:rPr sz="2400" spc="75" dirty="0">
                <a:latin typeface="Cambria"/>
                <a:cs typeface="Cambria"/>
              </a:rPr>
              <a:t>information </a:t>
            </a:r>
            <a:r>
              <a:rPr sz="2400" spc="20" dirty="0">
                <a:latin typeface="Cambria"/>
                <a:cs typeface="Cambria"/>
              </a:rPr>
              <a:t>to</a:t>
            </a:r>
            <a:r>
              <a:rPr sz="2400" spc="25" dirty="0">
                <a:latin typeface="Cambria"/>
                <a:cs typeface="Cambria"/>
              </a:rPr>
              <a:t> </a:t>
            </a:r>
            <a:r>
              <a:rPr sz="2400" spc="55" dirty="0">
                <a:latin typeface="Cambria"/>
                <a:cs typeface="Cambria"/>
              </a:rPr>
              <a:t>divide</a:t>
            </a:r>
            <a:r>
              <a:rPr sz="2400" spc="60" dirty="0">
                <a:latin typeface="Cambria"/>
                <a:cs typeface="Cambria"/>
              </a:rPr>
              <a:t> </a:t>
            </a:r>
            <a:r>
              <a:rPr sz="2400" spc="160" dirty="0">
                <a:latin typeface="Cambria"/>
                <a:cs typeface="Cambria"/>
              </a:rPr>
              <a:t>a </a:t>
            </a:r>
            <a:r>
              <a:rPr sz="2400" spc="10" dirty="0">
                <a:latin typeface="Cambria"/>
                <a:cs typeface="Cambria"/>
              </a:rPr>
              <a:t>word</a:t>
            </a:r>
            <a:r>
              <a:rPr sz="2400" spc="15" dirty="0">
                <a:latin typeface="Cambria"/>
                <a:cs typeface="Cambria"/>
              </a:rPr>
              <a:t> </a:t>
            </a:r>
            <a:r>
              <a:rPr sz="2400" spc="60" dirty="0">
                <a:latin typeface="Cambria"/>
                <a:cs typeface="Cambria"/>
              </a:rPr>
              <a:t>into </a:t>
            </a:r>
            <a:r>
              <a:rPr sz="2400" spc="65" dirty="0">
                <a:latin typeface="Cambria"/>
                <a:cs typeface="Cambria"/>
              </a:rPr>
              <a:t> </a:t>
            </a:r>
            <a:r>
              <a:rPr sz="2400" spc="85" dirty="0">
                <a:latin typeface="Cambria"/>
                <a:cs typeface="Cambria"/>
              </a:rPr>
              <a:t>segments</a:t>
            </a:r>
            <a:r>
              <a:rPr sz="2400" spc="90" dirty="0">
                <a:latin typeface="Cambria"/>
                <a:cs typeface="Cambria"/>
              </a:rPr>
              <a:t> </a:t>
            </a:r>
            <a:r>
              <a:rPr sz="2400" spc="105" dirty="0">
                <a:latin typeface="Cambria"/>
                <a:cs typeface="Cambria"/>
              </a:rPr>
              <a:t>and </a:t>
            </a:r>
            <a:r>
              <a:rPr sz="2400" spc="60" dirty="0">
                <a:latin typeface="Cambria"/>
                <a:cs typeface="Cambria"/>
              </a:rPr>
              <a:t>selects</a:t>
            </a:r>
            <a:r>
              <a:rPr sz="2400" spc="65" dirty="0">
                <a:latin typeface="Cambria"/>
                <a:cs typeface="Cambria"/>
              </a:rPr>
              <a:t> </a:t>
            </a:r>
            <a:r>
              <a:rPr sz="2400" spc="25" dirty="0">
                <a:latin typeface="Cambria"/>
                <a:cs typeface="Cambria"/>
              </a:rPr>
              <a:t>one</a:t>
            </a:r>
            <a:r>
              <a:rPr sz="2400" spc="30"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the</a:t>
            </a:r>
            <a:r>
              <a:rPr sz="2400" spc="95" dirty="0">
                <a:latin typeface="Cambria"/>
                <a:cs typeface="Cambria"/>
              </a:rPr>
              <a:t> </a:t>
            </a:r>
            <a:r>
              <a:rPr sz="2400" spc="85" dirty="0">
                <a:latin typeface="Cambria"/>
                <a:cs typeface="Cambria"/>
              </a:rPr>
              <a:t>segments</a:t>
            </a:r>
            <a:r>
              <a:rPr sz="2400" spc="90" dirty="0">
                <a:latin typeface="Cambria"/>
                <a:cs typeface="Cambria"/>
              </a:rPr>
              <a:t> </a:t>
            </a:r>
            <a:r>
              <a:rPr sz="2400" spc="120" dirty="0">
                <a:latin typeface="Cambria"/>
                <a:cs typeface="Cambria"/>
              </a:rPr>
              <a:t>as </a:t>
            </a:r>
            <a:r>
              <a:rPr sz="2400" spc="90" dirty="0">
                <a:latin typeface="Cambria"/>
                <a:cs typeface="Cambria"/>
              </a:rPr>
              <a:t>the </a:t>
            </a:r>
            <a:r>
              <a:rPr sz="2400" spc="95" dirty="0">
                <a:latin typeface="Cambria"/>
                <a:cs typeface="Cambria"/>
              </a:rPr>
              <a:t> </a:t>
            </a:r>
            <a:r>
              <a:rPr sz="2400" spc="105" dirty="0">
                <a:latin typeface="Cambria"/>
                <a:cs typeface="Cambria"/>
              </a:rPr>
              <a:t>stem.</a:t>
            </a:r>
            <a:endParaRPr sz="2400">
              <a:latin typeface="Cambria"/>
              <a:cs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307340" y="1628902"/>
            <a:ext cx="8072755" cy="6229911"/>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The </a:t>
            </a:r>
            <a:r>
              <a:rPr sz="2400" spc="40" dirty="0">
                <a:latin typeface="Cambria"/>
                <a:cs typeface="Cambria"/>
              </a:rPr>
              <a:t>successor </a:t>
            </a:r>
            <a:r>
              <a:rPr sz="2400" spc="85" dirty="0">
                <a:latin typeface="Cambria"/>
                <a:cs typeface="Cambria"/>
              </a:rPr>
              <a:t>variety </a:t>
            </a:r>
            <a:r>
              <a:rPr sz="2400" spc="-5" dirty="0">
                <a:latin typeface="Cambria"/>
                <a:cs typeface="Cambria"/>
              </a:rPr>
              <a:t>of </a:t>
            </a:r>
            <a:r>
              <a:rPr sz="2400" spc="160" dirty="0">
                <a:latin typeface="Cambria"/>
                <a:cs typeface="Cambria"/>
              </a:rPr>
              <a:t>a </a:t>
            </a:r>
            <a:r>
              <a:rPr sz="2400" spc="85" dirty="0">
                <a:latin typeface="Cambria"/>
                <a:cs typeface="Cambria"/>
              </a:rPr>
              <a:t>segment </a:t>
            </a:r>
            <a:r>
              <a:rPr sz="2400" spc="-5" dirty="0">
                <a:latin typeface="Cambria"/>
                <a:cs typeface="Cambria"/>
              </a:rPr>
              <a:t>of </a:t>
            </a:r>
            <a:r>
              <a:rPr sz="2400" spc="160" dirty="0">
                <a:latin typeface="Cambria"/>
                <a:cs typeface="Cambria"/>
              </a:rPr>
              <a:t>a </a:t>
            </a:r>
            <a:r>
              <a:rPr sz="2400" spc="10" dirty="0">
                <a:latin typeface="Cambria"/>
                <a:cs typeface="Cambria"/>
              </a:rPr>
              <a:t>word </a:t>
            </a:r>
            <a:r>
              <a:rPr sz="2400" spc="105" dirty="0">
                <a:latin typeface="Cambria"/>
                <a:cs typeface="Cambria"/>
              </a:rPr>
              <a:t>in </a:t>
            </a:r>
            <a:r>
              <a:rPr sz="2400" spc="160" dirty="0">
                <a:latin typeface="Cambria"/>
                <a:cs typeface="Cambria"/>
              </a:rPr>
              <a:t>a </a:t>
            </a:r>
            <a:r>
              <a:rPr sz="2400" spc="75" dirty="0">
                <a:latin typeface="Cambria"/>
                <a:cs typeface="Cambria"/>
              </a:rPr>
              <a:t>set </a:t>
            </a:r>
            <a:r>
              <a:rPr sz="2400" spc="-5" dirty="0">
                <a:latin typeface="Cambria"/>
                <a:cs typeface="Cambria"/>
              </a:rPr>
              <a:t>of </a:t>
            </a:r>
            <a:r>
              <a:rPr sz="2400" dirty="0">
                <a:latin typeface="Cambria"/>
                <a:cs typeface="Cambria"/>
              </a:rPr>
              <a:t> </a:t>
            </a:r>
            <a:r>
              <a:rPr sz="2400" spc="20" dirty="0">
                <a:latin typeface="Cambria"/>
                <a:cs typeface="Cambria"/>
              </a:rPr>
              <a:t>words </a:t>
            </a:r>
            <a:r>
              <a:rPr sz="2400" spc="80" dirty="0">
                <a:latin typeface="Cambria"/>
                <a:cs typeface="Cambria"/>
              </a:rPr>
              <a:t>is </a:t>
            </a:r>
            <a:r>
              <a:rPr sz="2400" spc="90" dirty="0">
                <a:latin typeface="Cambria"/>
                <a:cs typeface="Cambria"/>
              </a:rPr>
              <a:t>the </a:t>
            </a:r>
            <a:r>
              <a:rPr sz="2400" spc="85" dirty="0">
                <a:latin typeface="Cambria"/>
                <a:cs typeface="Cambria"/>
              </a:rPr>
              <a:t>number </a:t>
            </a:r>
            <a:r>
              <a:rPr sz="2400" spc="-5" dirty="0">
                <a:latin typeface="Cambria"/>
                <a:cs typeface="Cambria"/>
              </a:rPr>
              <a:t>of </a:t>
            </a:r>
            <a:r>
              <a:rPr sz="2400" spc="80" dirty="0">
                <a:latin typeface="Cambria"/>
                <a:cs typeface="Cambria"/>
              </a:rPr>
              <a:t>distinct </a:t>
            </a:r>
            <a:r>
              <a:rPr sz="2400" spc="75" dirty="0">
                <a:latin typeface="Cambria"/>
                <a:cs typeface="Cambria"/>
              </a:rPr>
              <a:t>letters </a:t>
            </a:r>
            <a:r>
              <a:rPr sz="2400" spc="130" dirty="0">
                <a:latin typeface="Cambria"/>
                <a:cs typeface="Cambria"/>
              </a:rPr>
              <a:t>that </a:t>
            </a:r>
            <a:r>
              <a:rPr sz="2400" spc="30" dirty="0">
                <a:latin typeface="Cambria"/>
                <a:cs typeface="Cambria"/>
              </a:rPr>
              <a:t>occupy </a:t>
            </a:r>
            <a:r>
              <a:rPr sz="2400" spc="90" dirty="0">
                <a:latin typeface="Cambria"/>
                <a:cs typeface="Cambria"/>
              </a:rPr>
              <a:t>the </a:t>
            </a:r>
            <a:r>
              <a:rPr sz="2400" spc="95" dirty="0">
                <a:latin typeface="Cambria"/>
                <a:cs typeface="Cambria"/>
              </a:rPr>
              <a:t> </a:t>
            </a:r>
            <a:r>
              <a:rPr sz="2400" spc="85" dirty="0">
                <a:latin typeface="Cambria"/>
                <a:cs typeface="Cambria"/>
              </a:rPr>
              <a:t>segment</a:t>
            </a:r>
            <a:r>
              <a:rPr sz="2400" spc="125" dirty="0">
                <a:latin typeface="Cambria"/>
                <a:cs typeface="Cambria"/>
              </a:rPr>
              <a:t> </a:t>
            </a:r>
            <a:r>
              <a:rPr sz="2400" spc="100" dirty="0">
                <a:latin typeface="Cambria"/>
                <a:cs typeface="Cambria"/>
              </a:rPr>
              <a:t>length</a:t>
            </a:r>
            <a:r>
              <a:rPr sz="2400" spc="114" dirty="0">
                <a:latin typeface="Cambria"/>
                <a:cs typeface="Cambria"/>
              </a:rPr>
              <a:t> </a:t>
            </a:r>
            <a:r>
              <a:rPr sz="2400" spc="85" dirty="0">
                <a:latin typeface="Cambria"/>
                <a:cs typeface="Cambria"/>
              </a:rPr>
              <a:t>plus</a:t>
            </a:r>
            <a:r>
              <a:rPr sz="2400" spc="125" dirty="0">
                <a:latin typeface="Cambria"/>
                <a:cs typeface="Cambria"/>
              </a:rPr>
              <a:t> </a:t>
            </a:r>
            <a:r>
              <a:rPr sz="2400" spc="25" dirty="0">
                <a:latin typeface="Cambria"/>
                <a:cs typeface="Cambria"/>
              </a:rPr>
              <a:t>one</a:t>
            </a:r>
            <a:r>
              <a:rPr sz="2400" spc="125" dirty="0">
                <a:latin typeface="Cambria"/>
                <a:cs typeface="Cambria"/>
              </a:rPr>
              <a:t> </a:t>
            </a:r>
            <a:r>
              <a:rPr sz="2400" spc="95" dirty="0">
                <a:latin typeface="Cambria"/>
                <a:cs typeface="Cambria"/>
              </a:rPr>
              <a:t>character.</a:t>
            </a:r>
            <a:endParaRPr sz="2400" dirty="0">
              <a:latin typeface="Cambria"/>
              <a:cs typeface="Cambria"/>
            </a:endParaRPr>
          </a:p>
          <a:p>
            <a:pPr marL="264160">
              <a:lnSpc>
                <a:spcPct val="100000"/>
              </a:lnSpc>
              <a:spcBef>
                <a:spcPts val="600"/>
              </a:spcBef>
            </a:pPr>
            <a:r>
              <a:rPr sz="2400" spc="120" dirty="0">
                <a:latin typeface="Cambria"/>
                <a:cs typeface="Cambria"/>
              </a:rPr>
              <a:t>Example:</a:t>
            </a:r>
            <a:r>
              <a:rPr lang="en-US" sz="2400" spc="120" dirty="0">
                <a:latin typeface="Cambria"/>
                <a:cs typeface="Cambria"/>
              </a:rPr>
              <a:t> </a:t>
            </a:r>
            <a:r>
              <a:rPr sz="2400" spc="110" dirty="0">
                <a:latin typeface="Cambria"/>
                <a:cs typeface="Cambria"/>
              </a:rPr>
              <a:t>The</a:t>
            </a:r>
            <a:r>
              <a:rPr sz="2400" spc="114" dirty="0">
                <a:latin typeface="Cambria"/>
                <a:cs typeface="Cambria"/>
              </a:rPr>
              <a:t> </a:t>
            </a:r>
            <a:r>
              <a:rPr sz="2400" spc="45" dirty="0">
                <a:latin typeface="Cambria"/>
                <a:cs typeface="Cambria"/>
              </a:rPr>
              <a:t>successor</a:t>
            </a:r>
            <a:r>
              <a:rPr sz="2400" spc="50" dirty="0">
                <a:latin typeface="Cambria"/>
                <a:cs typeface="Cambria"/>
              </a:rPr>
              <a:t> </a:t>
            </a:r>
            <a:r>
              <a:rPr sz="2400" spc="85" dirty="0">
                <a:latin typeface="Cambria"/>
                <a:cs typeface="Cambria"/>
              </a:rPr>
              <a:t>variety</a:t>
            </a:r>
            <a:r>
              <a:rPr sz="2400" spc="90" dirty="0">
                <a:latin typeface="Cambria"/>
                <a:cs typeface="Cambria"/>
              </a:rPr>
              <a:t> </a:t>
            </a:r>
            <a:r>
              <a:rPr sz="2400" spc="20" dirty="0">
                <a:latin typeface="Cambria"/>
                <a:cs typeface="Cambria"/>
              </a:rPr>
              <a:t>for</a:t>
            </a:r>
            <a:r>
              <a:rPr sz="2400" spc="25" dirty="0">
                <a:latin typeface="Cambria"/>
                <a:cs typeface="Cambria"/>
              </a:rPr>
              <a:t> </a:t>
            </a:r>
            <a:r>
              <a:rPr lang="en-US" sz="2400" spc="50" dirty="0">
                <a:latin typeface="Cambria"/>
                <a:cs typeface="Cambria"/>
              </a:rPr>
              <a:t>th</a:t>
            </a:r>
            <a:r>
              <a:rPr sz="2400" spc="50" dirty="0">
                <a:latin typeface="Cambria"/>
                <a:cs typeface="Cambria"/>
              </a:rPr>
              <a:t>e</a:t>
            </a:r>
            <a:r>
              <a:rPr sz="2400" spc="55" dirty="0">
                <a:latin typeface="Cambria"/>
                <a:cs typeface="Cambria"/>
              </a:rPr>
              <a:t> </a:t>
            </a:r>
            <a:r>
              <a:rPr sz="2400" spc="85" dirty="0">
                <a:latin typeface="Cambria"/>
                <a:cs typeface="Cambria"/>
              </a:rPr>
              <a:t>first</a:t>
            </a:r>
            <a:r>
              <a:rPr sz="2400" spc="90" dirty="0">
                <a:latin typeface="Cambria"/>
                <a:cs typeface="Cambria"/>
              </a:rPr>
              <a:t> </a:t>
            </a:r>
            <a:r>
              <a:rPr sz="2400" spc="75" dirty="0">
                <a:latin typeface="Cambria"/>
                <a:cs typeface="Cambria"/>
              </a:rPr>
              <a:t>three</a:t>
            </a:r>
            <a:r>
              <a:rPr sz="2400" spc="80" dirty="0">
                <a:latin typeface="Cambria"/>
                <a:cs typeface="Cambria"/>
              </a:rPr>
              <a:t> </a:t>
            </a:r>
            <a:r>
              <a:rPr sz="2400" spc="75" dirty="0">
                <a:latin typeface="Cambria"/>
                <a:cs typeface="Cambria"/>
              </a:rPr>
              <a:t>letters</a:t>
            </a:r>
            <a:r>
              <a:rPr sz="2400" spc="80" dirty="0">
                <a:latin typeface="Cambria"/>
                <a:cs typeface="Cambria"/>
              </a:rPr>
              <a:t> (i.e., </a:t>
            </a:r>
            <a:r>
              <a:rPr sz="2400" spc="-515" dirty="0">
                <a:latin typeface="Cambria"/>
                <a:cs typeface="Cambria"/>
              </a:rPr>
              <a:t> </a:t>
            </a:r>
            <a:r>
              <a:rPr sz="2400" spc="10" dirty="0">
                <a:latin typeface="Cambria"/>
                <a:cs typeface="Cambria"/>
              </a:rPr>
              <a:t>word</a:t>
            </a:r>
            <a:r>
              <a:rPr sz="2400" spc="15" dirty="0">
                <a:latin typeface="Cambria"/>
                <a:cs typeface="Cambria"/>
              </a:rPr>
              <a:t> </a:t>
            </a:r>
            <a:r>
              <a:rPr sz="2400" spc="85" dirty="0">
                <a:latin typeface="Cambria"/>
                <a:cs typeface="Cambria"/>
              </a:rPr>
              <a:t>segment</a:t>
            </a:r>
            <a:r>
              <a:rPr lang="en-US" sz="2400" spc="85" dirty="0">
                <a:latin typeface="Cambria"/>
                <a:cs typeface="Cambria"/>
              </a:rPr>
              <a:t>)</a:t>
            </a:r>
            <a:r>
              <a:rPr sz="2400" spc="85" dirty="0">
                <a:latin typeface="Cambria"/>
                <a:cs typeface="Cambria"/>
              </a:rPr>
              <a:t> </a:t>
            </a:r>
            <a:r>
              <a:rPr sz="2400" spc="-5" dirty="0">
                <a:latin typeface="Cambria"/>
                <a:cs typeface="Cambria"/>
              </a:rPr>
              <a:t>of</a:t>
            </a:r>
            <a:r>
              <a:rPr sz="2400" dirty="0">
                <a:latin typeface="Cambria"/>
                <a:cs typeface="Cambria"/>
              </a:rPr>
              <a:t> </a:t>
            </a:r>
            <a:r>
              <a:rPr sz="2400" spc="160" dirty="0">
                <a:latin typeface="Cambria"/>
                <a:cs typeface="Cambria"/>
              </a:rPr>
              <a:t>a </a:t>
            </a:r>
            <a:r>
              <a:rPr sz="2400" spc="65" dirty="0">
                <a:latin typeface="Cambria"/>
                <a:cs typeface="Cambria"/>
              </a:rPr>
              <a:t>five-letter</a:t>
            </a:r>
            <a:r>
              <a:rPr sz="2400" spc="70" dirty="0">
                <a:latin typeface="Cambria"/>
                <a:cs typeface="Cambria"/>
              </a:rPr>
              <a:t> </a:t>
            </a:r>
            <a:r>
              <a:rPr sz="2400" spc="10" dirty="0">
                <a:latin typeface="Cambria"/>
                <a:cs typeface="Cambria"/>
              </a:rPr>
              <a:t>word</a:t>
            </a:r>
            <a:r>
              <a:rPr sz="2400" spc="15" dirty="0">
                <a:latin typeface="Cambria"/>
                <a:cs typeface="Cambria"/>
              </a:rPr>
              <a:t> </a:t>
            </a:r>
            <a:r>
              <a:rPr sz="2400" spc="80" dirty="0">
                <a:latin typeface="Cambria"/>
                <a:cs typeface="Cambria"/>
              </a:rPr>
              <a:t>is </a:t>
            </a:r>
            <a:r>
              <a:rPr sz="2400" spc="90" dirty="0">
                <a:latin typeface="Cambria"/>
                <a:cs typeface="Cambria"/>
              </a:rPr>
              <a:t>the </a:t>
            </a:r>
            <a:r>
              <a:rPr sz="2400" spc="85" dirty="0">
                <a:latin typeface="Cambria"/>
                <a:cs typeface="Cambria"/>
              </a:rPr>
              <a:t>number </a:t>
            </a:r>
            <a:r>
              <a:rPr sz="2400" spc="-5" dirty="0">
                <a:latin typeface="Cambria"/>
                <a:cs typeface="Cambria"/>
              </a:rPr>
              <a:t>of </a:t>
            </a:r>
            <a:r>
              <a:rPr sz="2400" dirty="0">
                <a:latin typeface="Cambria"/>
                <a:cs typeface="Cambria"/>
              </a:rPr>
              <a:t> </a:t>
            </a:r>
            <a:r>
              <a:rPr sz="2400" spc="20" dirty="0">
                <a:latin typeface="Cambria"/>
                <a:cs typeface="Cambria"/>
              </a:rPr>
              <a:t>words</a:t>
            </a:r>
            <a:r>
              <a:rPr sz="2400" spc="25" dirty="0">
                <a:latin typeface="Cambria"/>
                <a:cs typeface="Cambria"/>
              </a:rPr>
              <a:t> </a:t>
            </a:r>
            <a:r>
              <a:rPr sz="2400" spc="130" dirty="0">
                <a:latin typeface="Cambria"/>
                <a:cs typeface="Cambria"/>
              </a:rPr>
              <a:t>that</a:t>
            </a:r>
            <a:r>
              <a:rPr sz="2400" spc="135" dirty="0">
                <a:latin typeface="Cambria"/>
                <a:cs typeface="Cambria"/>
              </a:rPr>
              <a:t> </a:t>
            </a:r>
            <a:r>
              <a:rPr sz="2400" spc="100" dirty="0">
                <a:latin typeface="Cambria"/>
                <a:cs typeface="Cambria"/>
              </a:rPr>
              <a:t>have</a:t>
            </a:r>
            <a:r>
              <a:rPr sz="2400" spc="105" dirty="0">
                <a:latin typeface="Cambria"/>
                <a:cs typeface="Cambria"/>
              </a:rPr>
              <a:t> </a:t>
            </a:r>
            <a:r>
              <a:rPr sz="2400" spc="95" dirty="0">
                <a:latin typeface="Cambria"/>
                <a:cs typeface="Cambria"/>
              </a:rPr>
              <a:t>the</a:t>
            </a:r>
            <a:r>
              <a:rPr sz="2400" spc="100" dirty="0">
                <a:latin typeface="Cambria"/>
                <a:cs typeface="Cambria"/>
              </a:rPr>
              <a:t> same</a:t>
            </a:r>
            <a:r>
              <a:rPr sz="2400" spc="105" dirty="0">
                <a:latin typeface="Cambria"/>
                <a:cs typeface="Cambria"/>
              </a:rPr>
              <a:t> </a:t>
            </a:r>
            <a:r>
              <a:rPr sz="2400" spc="85" dirty="0">
                <a:latin typeface="Cambria"/>
                <a:cs typeface="Cambria"/>
              </a:rPr>
              <a:t>first</a:t>
            </a:r>
            <a:r>
              <a:rPr sz="2400" spc="90" dirty="0">
                <a:latin typeface="Cambria"/>
                <a:cs typeface="Cambria"/>
              </a:rPr>
              <a:t> </a:t>
            </a:r>
            <a:r>
              <a:rPr sz="2400" spc="75" dirty="0">
                <a:latin typeface="Cambria"/>
                <a:cs typeface="Cambria"/>
              </a:rPr>
              <a:t>three</a:t>
            </a:r>
            <a:r>
              <a:rPr sz="2400" spc="80" dirty="0">
                <a:latin typeface="Cambria"/>
                <a:cs typeface="Cambria"/>
              </a:rPr>
              <a:t> letters</a:t>
            </a:r>
            <a:r>
              <a:rPr sz="2400" spc="85" dirty="0">
                <a:latin typeface="Cambria"/>
                <a:cs typeface="Cambria"/>
              </a:rPr>
              <a:t> </a:t>
            </a:r>
            <a:r>
              <a:rPr sz="2400" spc="90" dirty="0">
                <a:latin typeface="Cambria"/>
                <a:cs typeface="Cambria"/>
              </a:rPr>
              <a:t>but</a:t>
            </a:r>
            <a:r>
              <a:rPr sz="2400" spc="95" dirty="0">
                <a:latin typeface="Cambria"/>
                <a:cs typeface="Cambria"/>
              </a:rPr>
              <a:t> </a:t>
            </a:r>
            <a:r>
              <a:rPr sz="2400" spc="160" dirty="0">
                <a:latin typeface="Cambria"/>
                <a:cs typeface="Cambria"/>
              </a:rPr>
              <a:t>a </a:t>
            </a:r>
            <a:r>
              <a:rPr sz="2400" spc="165" dirty="0">
                <a:latin typeface="Cambria"/>
                <a:cs typeface="Cambria"/>
              </a:rPr>
              <a:t> </a:t>
            </a:r>
            <a:r>
              <a:rPr sz="2400" spc="65" dirty="0">
                <a:latin typeface="Cambria"/>
                <a:cs typeface="Cambria"/>
              </a:rPr>
              <a:t>different</a:t>
            </a:r>
            <a:r>
              <a:rPr sz="2400" spc="120" dirty="0">
                <a:latin typeface="Cambria"/>
                <a:cs typeface="Cambria"/>
              </a:rPr>
              <a:t> </a:t>
            </a:r>
            <a:r>
              <a:rPr sz="2400" spc="75" dirty="0">
                <a:latin typeface="Cambria"/>
                <a:cs typeface="Cambria"/>
              </a:rPr>
              <a:t>fourth</a:t>
            </a:r>
            <a:r>
              <a:rPr sz="2400" spc="135" dirty="0">
                <a:latin typeface="Cambria"/>
                <a:cs typeface="Cambria"/>
              </a:rPr>
              <a:t> </a:t>
            </a:r>
            <a:r>
              <a:rPr sz="2400" spc="75" dirty="0">
                <a:latin typeface="Cambria"/>
                <a:cs typeface="Cambria"/>
              </a:rPr>
              <a:t>letter</a:t>
            </a:r>
            <a:r>
              <a:rPr sz="2400" spc="135" dirty="0">
                <a:latin typeface="Cambria"/>
                <a:cs typeface="Cambria"/>
              </a:rPr>
              <a:t> </a:t>
            </a:r>
            <a:r>
              <a:rPr sz="2400" spc="85" dirty="0">
                <a:latin typeface="Cambria"/>
                <a:cs typeface="Cambria"/>
              </a:rPr>
              <a:t>plus</a:t>
            </a:r>
            <a:r>
              <a:rPr sz="2400" spc="125" dirty="0">
                <a:latin typeface="Cambria"/>
                <a:cs typeface="Cambria"/>
              </a:rPr>
              <a:t> </a:t>
            </a:r>
            <a:r>
              <a:rPr sz="2400" spc="25" dirty="0">
                <a:latin typeface="Cambria"/>
                <a:cs typeface="Cambria"/>
              </a:rPr>
              <a:t>one</a:t>
            </a:r>
            <a:r>
              <a:rPr sz="2400" spc="130" dirty="0">
                <a:latin typeface="Cambria"/>
                <a:cs typeface="Cambria"/>
              </a:rPr>
              <a:t> </a:t>
            </a:r>
            <a:r>
              <a:rPr sz="2400" spc="20" dirty="0">
                <a:latin typeface="Cambria"/>
                <a:cs typeface="Cambria"/>
              </a:rPr>
              <a:t>for</a:t>
            </a:r>
            <a:r>
              <a:rPr sz="2400" spc="135" dirty="0">
                <a:latin typeface="Cambria"/>
                <a:cs typeface="Cambria"/>
              </a:rPr>
              <a:t> </a:t>
            </a:r>
            <a:r>
              <a:rPr sz="2400" spc="90" dirty="0">
                <a:latin typeface="Cambria"/>
                <a:cs typeface="Cambria"/>
              </a:rPr>
              <a:t>the</a:t>
            </a:r>
            <a:r>
              <a:rPr sz="2400" spc="135" dirty="0">
                <a:latin typeface="Cambria"/>
                <a:cs typeface="Cambria"/>
              </a:rPr>
              <a:t> </a:t>
            </a:r>
            <a:r>
              <a:rPr sz="2400" spc="80" dirty="0">
                <a:latin typeface="Cambria"/>
                <a:cs typeface="Cambria"/>
              </a:rPr>
              <a:t>current</a:t>
            </a:r>
            <a:r>
              <a:rPr sz="2400" spc="120" dirty="0">
                <a:latin typeface="Cambria"/>
                <a:cs typeface="Cambria"/>
              </a:rPr>
              <a:t> </a:t>
            </a:r>
            <a:r>
              <a:rPr sz="2400" spc="45" dirty="0">
                <a:latin typeface="Cambria"/>
                <a:cs typeface="Cambria"/>
              </a:rPr>
              <a:t>word.</a:t>
            </a:r>
            <a:endParaRPr sz="2400" dirty="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235" dirty="0">
                <a:latin typeface="Cambria"/>
                <a:cs typeface="Cambria"/>
              </a:rPr>
              <a:t>A</a:t>
            </a:r>
            <a:r>
              <a:rPr sz="2400" spc="240" dirty="0">
                <a:latin typeface="Cambria"/>
                <a:cs typeface="Cambria"/>
              </a:rPr>
              <a:t> </a:t>
            </a:r>
            <a:r>
              <a:rPr sz="2400" spc="90" dirty="0">
                <a:latin typeface="Cambria"/>
                <a:cs typeface="Cambria"/>
              </a:rPr>
              <a:t>graphical</a:t>
            </a:r>
            <a:r>
              <a:rPr sz="2400" spc="95" dirty="0">
                <a:latin typeface="Cambria"/>
                <a:cs typeface="Cambria"/>
              </a:rPr>
              <a:t> </a:t>
            </a:r>
            <a:r>
              <a:rPr sz="2400" spc="70" dirty="0">
                <a:latin typeface="Cambria"/>
                <a:cs typeface="Cambria"/>
              </a:rPr>
              <a:t>representation</a:t>
            </a:r>
            <a:r>
              <a:rPr sz="2400" spc="75" dirty="0">
                <a:latin typeface="Cambria"/>
                <a:cs typeface="Cambria"/>
              </a:rPr>
              <a:t> </a:t>
            </a:r>
            <a:r>
              <a:rPr sz="2400" spc="-5" dirty="0">
                <a:latin typeface="Cambria"/>
                <a:cs typeface="Cambria"/>
              </a:rPr>
              <a:t>of</a:t>
            </a:r>
            <a:r>
              <a:rPr sz="2400" dirty="0">
                <a:latin typeface="Cambria"/>
                <a:cs typeface="Cambria"/>
              </a:rPr>
              <a:t> </a:t>
            </a:r>
            <a:r>
              <a:rPr sz="2400" spc="45" dirty="0">
                <a:latin typeface="Cambria"/>
                <a:cs typeface="Cambria"/>
              </a:rPr>
              <a:t>successor</a:t>
            </a:r>
            <a:r>
              <a:rPr sz="2400" spc="50" dirty="0">
                <a:latin typeface="Cambria"/>
                <a:cs typeface="Cambria"/>
              </a:rPr>
              <a:t> </a:t>
            </a:r>
            <a:r>
              <a:rPr sz="2400" spc="85" dirty="0">
                <a:latin typeface="Cambria"/>
                <a:cs typeface="Cambria"/>
              </a:rPr>
              <a:t>variety</a:t>
            </a:r>
            <a:r>
              <a:rPr sz="2400" spc="90" dirty="0">
                <a:latin typeface="Cambria"/>
                <a:cs typeface="Cambria"/>
              </a:rPr>
              <a:t> </a:t>
            </a:r>
            <a:r>
              <a:rPr sz="2400" spc="80" dirty="0">
                <a:latin typeface="Cambria"/>
                <a:cs typeface="Cambria"/>
              </a:rPr>
              <a:t>is </a:t>
            </a:r>
            <a:r>
              <a:rPr sz="2400" spc="85" dirty="0">
                <a:latin typeface="Cambria"/>
                <a:cs typeface="Cambria"/>
              </a:rPr>
              <a:t> </a:t>
            </a:r>
            <a:r>
              <a:rPr sz="2400" spc="55" dirty="0">
                <a:latin typeface="Cambria"/>
                <a:cs typeface="Cambria"/>
              </a:rPr>
              <a:t>shown</a:t>
            </a:r>
            <a:r>
              <a:rPr sz="2400" spc="110" dirty="0">
                <a:latin typeface="Cambria"/>
                <a:cs typeface="Cambria"/>
              </a:rPr>
              <a:t> </a:t>
            </a:r>
            <a:r>
              <a:rPr sz="2400" spc="105" dirty="0">
                <a:latin typeface="Cambria"/>
                <a:cs typeface="Cambria"/>
              </a:rPr>
              <a:t>in</a:t>
            </a:r>
            <a:r>
              <a:rPr sz="2400" spc="125" dirty="0">
                <a:latin typeface="Cambria"/>
                <a:cs typeface="Cambria"/>
              </a:rPr>
              <a:t> </a:t>
            </a:r>
            <a:r>
              <a:rPr sz="2400" spc="160" dirty="0">
                <a:latin typeface="Cambria"/>
                <a:cs typeface="Cambria"/>
              </a:rPr>
              <a:t>a</a:t>
            </a:r>
            <a:r>
              <a:rPr sz="2400" spc="130" dirty="0">
                <a:latin typeface="Cambria"/>
                <a:cs typeface="Cambria"/>
              </a:rPr>
              <a:t> </a:t>
            </a:r>
            <a:r>
              <a:rPr sz="2400" b="1" i="1" spc="120" dirty="0">
                <a:solidFill>
                  <a:srgbClr val="FF0000"/>
                </a:solidFill>
                <a:latin typeface="Cambria"/>
                <a:cs typeface="Cambria"/>
              </a:rPr>
              <a:t>symbol</a:t>
            </a:r>
            <a:r>
              <a:rPr sz="2400" b="1" i="1" spc="150" dirty="0">
                <a:solidFill>
                  <a:srgbClr val="FF0000"/>
                </a:solidFill>
                <a:latin typeface="Cambria"/>
                <a:cs typeface="Cambria"/>
              </a:rPr>
              <a:t> </a:t>
            </a:r>
            <a:r>
              <a:rPr sz="2400" b="1" i="1" spc="100" dirty="0">
                <a:solidFill>
                  <a:srgbClr val="FF0000"/>
                </a:solidFill>
                <a:latin typeface="Cambria"/>
                <a:cs typeface="Cambria"/>
              </a:rPr>
              <a:t>tree</a:t>
            </a:r>
            <a:r>
              <a:rPr sz="2400" spc="100" dirty="0">
                <a:latin typeface="Cambria"/>
                <a:cs typeface="Cambria"/>
              </a:rPr>
              <a:t>.</a:t>
            </a:r>
            <a:endParaRPr lang="en-US" sz="2400" spc="100" dirty="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lang="en-US" sz="2400" spc="100" dirty="0">
                <a:latin typeface="Cambria"/>
                <a:cs typeface="Cambria"/>
              </a:rPr>
              <a:t>The successor variety for any prefix of a word is the number of children that associated with the node in the symbol tree representing that prefix.</a:t>
            </a:r>
          </a:p>
          <a:p>
            <a:pPr marL="286385" marR="5080" indent="-274320" algn="just">
              <a:lnSpc>
                <a:spcPct val="100000"/>
              </a:lnSpc>
              <a:spcBef>
                <a:spcPts val="600"/>
              </a:spcBef>
              <a:buClr>
                <a:srgbClr val="FD8537"/>
              </a:buClr>
              <a:buSzPct val="68750"/>
              <a:buFont typeface="Wingdings"/>
              <a:buChar char=""/>
              <a:tabLst>
                <a:tab pos="287020" algn="l"/>
              </a:tabLst>
            </a:pPr>
            <a:r>
              <a:rPr lang="en-US" sz="2400" spc="100" dirty="0">
                <a:latin typeface="Cambria"/>
                <a:cs typeface="Cambria"/>
              </a:rPr>
              <a:t>For example the successor variety for the first letter “b” is three. The successor variety for the prefix “</a:t>
            </a:r>
            <a:r>
              <a:rPr lang="en-US" sz="2400" spc="100" dirty="0" err="1">
                <a:latin typeface="Cambria"/>
                <a:cs typeface="Cambria"/>
              </a:rPr>
              <a:t>ba</a:t>
            </a:r>
            <a:r>
              <a:rPr lang="en-US" sz="2400" spc="100" dirty="0">
                <a:latin typeface="Cambria"/>
                <a:cs typeface="Cambria"/>
              </a:rPr>
              <a:t>” is two. </a:t>
            </a:r>
            <a:endParaRPr sz="2400" dirty="0">
              <a:latin typeface="Cambria"/>
              <a:cs typeface="Cambria"/>
            </a:endParaRPr>
          </a:p>
        </p:txBody>
      </p:sp>
      <p:sp>
        <p:nvSpPr>
          <p:cNvPr id="10" name="object 9">
            <a:extLst>
              <a:ext uri="{FF2B5EF4-FFF2-40B4-BE49-F238E27FC236}">
                <a16:creationId xmlns:a16="http://schemas.microsoft.com/office/drawing/2014/main" xmlns="" id="{15CB7139-59A7-2100-7C1F-99F9928D927F}"/>
              </a:ext>
            </a:extLst>
          </p:cNvPr>
          <p:cNvSpPr txBox="1">
            <a:spLocks/>
          </p:cNvSpPr>
          <p:nvPr/>
        </p:nvSpPr>
        <p:spPr>
          <a:xfrm>
            <a:off x="535940" y="895350"/>
            <a:ext cx="5026660" cy="44371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800" b="1" kern="0" spc="405">
                <a:solidFill>
                  <a:srgbClr val="002060"/>
                </a:solidFill>
                <a:latin typeface="Cambria"/>
                <a:cs typeface="Cambria"/>
              </a:rPr>
              <a:t>SUCCESSOR</a:t>
            </a:r>
            <a:r>
              <a:rPr lang="en-US" sz="2800" b="1" kern="0" spc="295">
                <a:solidFill>
                  <a:srgbClr val="002060"/>
                </a:solidFill>
                <a:latin typeface="Cambria"/>
                <a:cs typeface="Cambria"/>
              </a:rPr>
              <a:t> </a:t>
            </a:r>
            <a:r>
              <a:rPr lang="en-US" sz="2800" b="1" kern="0" spc="355">
                <a:solidFill>
                  <a:srgbClr val="002060"/>
                </a:solidFill>
                <a:latin typeface="Cambria"/>
                <a:cs typeface="Cambria"/>
              </a:rPr>
              <a:t>STEMMERS</a:t>
            </a:r>
            <a:endParaRPr lang="en-US" sz="2800" kern="0" dirty="0">
              <a:solidFill>
                <a:srgbClr val="002060"/>
              </a:solidFill>
              <a:latin typeface="Cambria"/>
              <a:cs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rot="5400000">
            <a:off x="2902559" y="-1972522"/>
            <a:ext cx="492443" cy="5535561"/>
          </a:xfrm>
          <a:prstGeom prst="rect">
            <a:avLst/>
          </a:prstGeom>
        </p:spPr>
        <p:txBody>
          <a:bodyPr vert="vert270" wrap="square" lIns="0" tIns="1905" rIns="0" bIns="0" rtlCol="0">
            <a:spAutoFit/>
          </a:bodyPr>
          <a:lstStyle/>
          <a:p>
            <a:pPr marL="12700">
              <a:lnSpc>
                <a:spcPct val="100000"/>
              </a:lnSpc>
              <a:spcBef>
                <a:spcPts val="15"/>
              </a:spcBef>
            </a:pPr>
            <a:r>
              <a:rPr lang="en-US" sz="3200" b="1" spc="585" dirty="0">
                <a:solidFill>
                  <a:srgbClr val="002060"/>
                </a:solidFill>
                <a:latin typeface="Times New Roman"/>
                <a:cs typeface="Times New Roman"/>
              </a:rPr>
              <a:t>UNIT-2:SYLLABUS</a:t>
            </a:r>
            <a:endParaRPr sz="3200" b="1">
              <a:solidFill>
                <a:srgbClr val="002060"/>
              </a:solidFill>
              <a:latin typeface="Times New Roman"/>
              <a:cs typeface="Times New Roman"/>
            </a:endParaRPr>
          </a:p>
        </p:txBody>
      </p:sp>
      <p:sp>
        <p:nvSpPr>
          <p:cNvPr id="11" name="TextBox 10"/>
          <p:cNvSpPr txBox="1"/>
          <p:nvPr/>
        </p:nvSpPr>
        <p:spPr>
          <a:xfrm>
            <a:off x="381001" y="1524001"/>
            <a:ext cx="8762999" cy="1938992"/>
          </a:xfrm>
          <a:prstGeom prst="rect">
            <a:avLst/>
          </a:prstGeom>
          <a:noFill/>
        </p:spPr>
        <p:txBody>
          <a:bodyPr wrap="square" rtlCol="0">
            <a:spAutoFit/>
          </a:bodyPr>
          <a:lstStyle/>
          <a:p>
            <a:r>
              <a:rPr lang="en-US" sz="2400" b="1" dirty="0">
                <a:latin typeface="Cambria" pitchFamily="18" charset="0"/>
                <a:ea typeface="Cambria" pitchFamily="18" charset="0"/>
              </a:rPr>
              <a:t>Data</a:t>
            </a:r>
            <a:r>
              <a:rPr lang="en-US" sz="2400" dirty="0">
                <a:latin typeface="Cambria" pitchFamily="18" charset="0"/>
                <a:ea typeface="Cambria" pitchFamily="18" charset="0"/>
              </a:rPr>
              <a:t> </a:t>
            </a:r>
            <a:r>
              <a:rPr lang="en-US" sz="2400" b="1" dirty="0">
                <a:latin typeface="Cambria" pitchFamily="18" charset="0"/>
                <a:ea typeface="Cambria" pitchFamily="18" charset="0"/>
              </a:rPr>
              <a:t>Structures: </a:t>
            </a:r>
            <a:r>
              <a:rPr lang="en-US" sz="2400" dirty="0">
                <a:latin typeface="Cambria" pitchFamily="18" charset="0"/>
                <a:ea typeface="Cambria" pitchFamily="18" charset="0"/>
              </a:rPr>
              <a:t>Introduction, Stemming  Algorithms, Inverted file structures, N-gram  Data structures, PAT data structures, Signature file structures, Hypertext data structures</a:t>
            </a:r>
          </a:p>
          <a:p>
            <a:r>
              <a:rPr lang="en-US" sz="2400" b="1" dirty="0">
                <a:latin typeface="Cambria" pitchFamily="18" charset="0"/>
                <a:ea typeface="Cambria" pitchFamily="18" charset="0"/>
              </a:rPr>
              <a:t>Cataloguing</a:t>
            </a:r>
            <a:r>
              <a:rPr lang="en-US" sz="2400" dirty="0">
                <a:latin typeface="Cambria" pitchFamily="18" charset="0"/>
                <a:ea typeface="Cambria" pitchFamily="18" charset="0"/>
              </a:rPr>
              <a:t> </a:t>
            </a:r>
            <a:r>
              <a:rPr lang="en-US" sz="2400" b="1" dirty="0">
                <a:latin typeface="Cambria" pitchFamily="18" charset="0"/>
                <a:ea typeface="Cambria" pitchFamily="18" charset="0"/>
              </a:rPr>
              <a:t>and</a:t>
            </a:r>
            <a:r>
              <a:rPr lang="en-US" sz="2400" dirty="0">
                <a:latin typeface="Cambria" pitchFamily="18" charset="0"/>
                <a:ea typeface="Cambria" pitchFamily="18" charset="0"/>
              </a:rPr>
              <a:t> </a:t>
            </a:r>
            <a:r>
              <a:rPr lang="en-US" sz="2400" b="1" dirty="0">
                <a:latin typeface="Cambria" pitchFamily="18" charset="0"/>
                <a:ea typeface="Cambria" pitchFamily="18" charset="0"/>
              </a:rPr>
              <a:t>Indexing</a:t>
            </a:r>
            <a:r>
              <a:rPr lang="en-US" sz="2400" dirty="0">
                <a:latin typeface="Cambria" pitchFamily="18" charset="0"/>
                <a:ea typeface="Cambria" pitchFamily="18" charset="0"/>
              </a:rPr>
              <a:t>: Objectives, Indexing Process, Automatic Indexing, and Information Extraction</a:t>
            </a:r>
            <a:endParaRPr lang="en-IN" sz="2400" dirty="0">
              <a:latin typeface="Cambria" pitchFamily="18" charset="0"/>
              <a:ea typeface="Cambria"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a:off x="901790" y="1730679"/>
            <a:ext cx="7162800" cy="6172200"/>
          </a:xfrm>
          <a:prstGeom prst="rect">
            <a:avLst/>
          </a:prstGeom>
        </p:spPr>
      </p:pic>
      <p:sp>
        <p:nvSpPr>
          <p:cNvPr id="11" name="object 11"/>
          <p:cNvSpPr txBox="1"/>
          <p:nvPr/>
        </p:nvSpPr>
        <p:spPr>
          <a:xfrm>
            <a:off x="1524000" y="7924800"/>
            <a:ext cx="5956935"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Cambria"/>
                <a:cs typeface="Cambria"/>
              </a:rPr>
              <a:t>Symbol</a:t>
            </a:r>
            <a:r>
              <a:rPr sz="1800" spc="95" dirty="0">
                <a:latin typeface="Cambria"/>
                <a:cs typeface="Cambria"/>
              </a:rPr>
              <a:t> </a:t>
            </a:r>
            <a:r>
              <a:rPr sz="1800" spc="55" dirty="0">
                <a:latin typeface="Cambria"/>
                <a:cs typeface="Cambria"/>
              </a:rPr>
              <a:t>Tree</a:t>
            </a:r>
            <a:r>
              <a:rPr sz="1800" spc="105" dirty="0">
                <a:latin typeface="Cambria"/>
                <a:cs typeface="Cambria"/>
              </a:rPr>
              <a:t> </a:t>
            </a:r>
            <a:r>
              <a:rPr sz="1800" spc="15" dirty="0">
                <a:latin typeface="Cambria"/>
                <a:cs typeface="Cambria"/>
              </a:rPr>
              <a:t>for</a:t>
            </a:r>
            <a:r>
              <a:rPr sz="1800" spc="110" dirty="0">
                <a:latin typeface="Cambria"/>
                <a:cs typeface="Cambria"/>
              </a:rPr>
              <a:t> </a:t>
            </a:r>
            <a:r>
              <a:rPr sz="1800" spc="65" dirty="0">
                <a:latin typeface="Cambria"/>
                <a:cs typeface="Cambria"/>
              </a:rPr>
              <a:t>terms</a:t>
            </a:r>
            <a:r>
              <a:rPr sz="1800" spc="105" dirty="0">
                <a:latin typeface="Cambria"/>
                <a:cs typeface="Cambria"/>
              </a:rPr>
              <a:t> </a:t>
            </a:r>
            <a:r>
              <a:rPr sz="1800" spc="80" dirty="0">
                <a:latin typeface="Cambria"/>
                <a:cs typeface="Cambria"/>
              </a:rPr>
              <a:t>bag,</a:t>
            </a:r>
            <a:r>
              <a:rPr sz="1800" spc="110" dirty="0">
                <a:latin typeface="Cambria"/>
                <a:cs typeface="Cambria"/>
              </a:rPr>
              <a:t> </a:t>
            </a:r>
            <a:r>
              <a:rPr sz="1800" spc="75" dirty="0">
                <a:latin typeface="Cambria"/>
                <a:cs typeface="Cambria"/>
              </a:rPr>
              <a:t>barn,</a:t>
            </a:r>
            <a:r>
              <a:rPr sz="1800" spc="100" dirty="0">
                <a:latin typeface="Cambria"/>
                <a:cs typeface="Cambria"/>
              </a:rPr>
              <a:t> </a:t>
            </a:r>
            <a:r>
              <a:rPr sz="1800" spc="65" dirty="0">
                <a:latin typeface="Cambria"/>
                <a:cs typeface="Cambria"/>
              </a:rPr>
              <a:t>bring,</a:t>
            </a:r>
            <a:r>
              <a:rPr sz="1800" spc="110" dirty="0">
                <a:latin typeface="Cambria"/>
                <a:cs typeface="Cambria"/>
              </a:rPr>
              <a:t> </a:t>
            </a:r>
            <a:r>
              <a:rPr sz="1800" spc="40" dirty="0">
                <a:latin typeface="Cambria"/>
                <a:cs typeface="Cambria"/>
              </a:rPr>
              <a:t>box,</a:t>
            </a:r>
            <a:r>
              <a:rPr sz="1800" spc="95" dirty="0">
                <a:latin typeface="Cambria"/>
                <a:cs typeface="Cambria"/>
              </a:rPr>
              <a:t> </a:t>
            </a:r>
            <a:r>
              <a:rPr sz="1800" spc="45" dirty="0">
                <a:latin typeface="Cambria"/>
                <a:cs typeface="Cambria"/>
              </a:rPr>
              <a:t>bottle,</a:t>
            </a:r>
            <a:r>
              <a:rPr sz="1800" spc="110" dirty="0">
                <a:latin typeface="Cambria"/>
                <a:cs typeface="Cambria"/>
              </a:rPr>
              <a:t> </a:t>
            </a:r>
            <a:r>
              <a:rPr sz="1800" spc="30" dirty="0">
                <a:latin typeface="Cambria"/>
                <a:cs typeface="Cambria"/>
              </a:rPr>
              <a:t>both</a:t>
            </a:r>
            <a:endParaRPr sz="1800" dirty="0">
              <a:latin typeface="Cambria"/>
              <a:cs typeface="Cambria"/>
            </a:endParaRPr>
          </a:p>
        </p:txBody>
      </p:sp>
      <p:sp>
        <p:nvSpPr>
          <p:cNvPr id="9" name="object 9">
            <a:extLst>
              <a:ext uri="{FF2B5EF4-FFF2-40B4-BE49-F238E27FC236}">
                <a16:creationId xmlns:a16="http://schemas.microsoft.com/office/drawing/2014/main" xmlns="" id="{201AD865-9953-D5F9-547C-57650C6628A9}"/>
              </a:ext>
            </a:extLst>
          </p:cNvPr>
          <p:cNvSpPr txBox="1">
            <a:spLocks/>
          </p:cNvSpPr>
          <p:nvPr/>
        </p:nvSpPr>
        <p:spPr>
          <a:xfrm>
            <a:off x="535940" y="895350"/>
            <a:ext cx="5026660" cy="44371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800" b="1" kern="0" spc="405">
                <a:solidFill>
                  <a:srgbClr val="002060"/>
                </a:solidFill>
                <a:latin typeface="Cambria"/>
                <a:cs typeface="Cambria"/>
              </a:rPr>
              <a:t>SUCCESSOR</a:t>
            </a:r>
            <a:r>
              <a:rPr lang="en-US" sz="2800" b="1" kern="0" spc="295">
                <a:solidFill>
                  <a:srgbClr val="002060"/>
                </a:solidFill>
                <a:latin typeface="Cambria"/>
                <a:cs typeface="Cambria"/>
              </a:rPr>
              <a:t> </a:t>
            </a:r>
            <a:r>
              <a:rPr lang="en-US" sz="2800" b="1" kern="0" spc="355">
                <a:solidFill>
                  <a:srgbClr val="002060"/>
                </a:solidFill>
                <a:latin typeface="Cambria"/>
                <a:cs typeface="Cambria"/>
              </a:rPr>
              <a:t>STEMMERS</a:t>
            </a:r>
            <a:endParaRPr lang="en-US" sz="2800" kern="0" dirty="0">
              <a:solidFill>
                <a:srgbClr val="002060"/>
              </a:solidFill>
              <a:latin typeface="Cambria"/>
              <a:cs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595374"/>
            <a:ext cx="7655559" cy="4654479"/>
          </a:xfrm>
          <a:prstGeom prst="rect">
            <a:avLst/>
          </a:prstGeom>
        </p:spPr>
        <p:txBody>
          <a:bodyPr vert="horz" wrap="square" lIns="0" tIns="50165" rIns="0" bIns="0" rtlCol="0">
            <a:spAutoFit/>
          </a:bodyPr>
          <a:lstStyle/>
          <a:p>
            <a:pPr marL="286385" marR="218440" indent="-274320">
              <a:lnSpc>
                <a:spcPts val="2380"/>
              </a:lnSpc>
              <a:spcBef>
                <a:spcPts val="395"/>
              </a:spcBef>
              <a:buClr>
                <a:srgbClr val="FD8537"/>
              </a:buClr>
              <a:buSzPct val="70454"/>
              <a:buFont typeface="Wingdings"/>
              <a:buChar char=""/>
              <a:tabLst>
                <a:tab pos="287020" algn="l"/>
              </a:tabLst>
            </a:pPr>
            <a:r>
              <a:rPr sz="2200" spc="105" dirty="0">
                <a:latin typeface="Cambria"/>
                <a:cs typeface="Cambria"/>
              </a:rPr>
              <a:t>The</a:t>
            </a:r>
            <a:r>
              <a:rPr sz="2200" spc="114" dirty="0">
                <a:latin typeface="Cambria"/>
                <a:cs typeface="Cambria"/>
              </a:rPr>
              <a:t> </a:t>
            </a:r>
            <a:r>
              <a:rPr sz="2200" spc="40" dirty="0">
                <a:latin typeface="Cambria"/>
                <a:cs typeface="Cambria"/>
              </a:rPr>
              <a:t>successor</a:t>
            </a:r>
            <a:r>
              <a:rPr sz="2200" spc="105" dirty="0">
                <a:latin typeface="Cambria"/>
                <a:cs typeface="Cambria"/>
              </a:rPr>
              <a:t> </a:t>
            </a:r>
            <a:r>
              <a:rPr sz="2200" spc="70" dirty="0">
                <a:latin typeface="Cambria"/>
                <a:cs typeface="Cambria"/>
              </a:rPr>
              <a:t>varieties</a:t>
            </a:r>
            <a:r>
              <a:rPr sz="2200" spc="100" dirty="0">
                <a:latin typeface="Cambria"/>
                <a:cs typeface="Cambria"/>
              </a:rPr>
              <a:t> </a:t>
            </a:r>
            <a:r>
              <a:rPr sz="2200" dirty="0">
                <a:latin typeface="Cambria"/>
                <a:cs typeface="Cambria"/>
              </a:rPr>
              <a:t>of</a:t>
            </a:r>
            <a:r>
              <a:rPr sz="2200" spc="130" dirty="0">
                <a:latin typeface="Cambria"/>
                <a:cs typeface="Cambria"/>
              </a:rPr>
              <a:t> </a:t>
            </a:r>
            <a:r>
              <a:rPr sz="2200" spc="150" dirty="0">
                <a:latin typeface="Cambria"/>
                <a:cs typeface="Cambria"/>
              </a:rPr>
              <a:t>a</a:t>
            </a:r>
            <a:r>
              <a:rPr sz="2200" spc="125" dirty="0">
                <a:latin typeface="Cambria"/>
                <a:cs typeface="Cambria"/>
              </a:rPr>
              <a:t> </a:t>
            </a:r>
            <a:r>
              <a:rPr sz="2200" spc="10" dirty="0">
                <a:latin typeface="Cambria"/>
                <a:cs typeface="Cambria"/>
              </a:rPr>
              <a:t>word</a:t>
            </a:r>
            <a:r>
              <a:rPr sz="2200" spc="130" dirty="0">
                <a:latin typeface="Cambria"/>
                <a:cs typeface="Cambria"/>
              </a:rPr>
              <a:t> </a:t>
            </a:r>
            <a:r>
              <a:rPr sz="2200" spc="75" dirty="0">
                <a:latin typeface="Cambria"/>
                <a:cs typeface="Cambria"/>
              </a:rPr>
              <a:t>are</a:t>
            </a:r>
            <a:r>
              <a:rPr sz="2200" spc="125" dirty="0">
                <a:latin typeface="Cambria"/>
                <a:cs typeface="Cambria"/>
              </a:rPr>
              <a:t> </a:t>
            </a:r>
            <a:r>
              <a:rPr sz="2200" spc="65" dirty="0">
                <a:latin typeface="Cambria"/>
                <a:cs typeface="Cambria"/>
              </a:rPr>
              <a:t>used</a:t>
            </a:r>
            <a:r>
              <a:rPr sz="2200" spc="130" dirty="0">
                <a:latin typeface="Cambria"/>
                <a:cs typeface="Cambria"/>
              </a:rPr>
              <a:t> </a:t>
            </a:r>
            <a:r>
              <a:rPr sz="2200" spc="20" dirty="0">
                <a:latin typeface="Cambria"/>
                <a:cs typeface="Cambria"/>
              </a:rPr>
              <a:t>to</a:t>
            </a:r>
            <a:r>
              <a:rPr sz="2200" spc="120" dirty="0">
                <a:latin typeface="Cambria"/>
                <a:cs typeface="Cambria"/>
              </a:rPr>
              <a:t> </a:t>
            </a:r>
            <a:r>
              <a:rPr sz="2200" spc="80" dirty="0">
                <a:latin typeface="Cambria"/>
                <a:cs typeface="Cambria"/>
              </a:rPr>
              <a:t>segment</a:t>
            </a:r>
            <a:r>
              <a:rPr sz="2200" spc="114" dirty="0">
                <a:latin typeface="Cambria"/>
                <a:cs typeface="Cambria"/>
              </a:rPr>
              <a:t> </a:t>
            </a:r>
            <a:r>
              <a:rPr sz="2200" spc="150" dirty="0">
                <a:latin typeface="Cambria"/>
                <a:cs typeface="Cambria"/>
              </a:rPr>
              <a:t>a </a:t>
            </a:r>
            <a:r>
              <a:rPr sz="2200" spc="-470" dirty="0">
                <a:latin typeface="Cambria"/>
                <a:cs typeface="Cambria"/>
              </a:rPr>
              <a:t> </a:t>
            </a:r>
            <a:r>
              <a:rPr sz="2200" spc="10" dirty="0">
                <a:latin typeface="Cambria"/>
                <a:cs typeface="Cambria"/>
              </a:rPr>
              <a:t>word</a:t>
            </a:r>
            <a:r>
              <a:rPr sz="2200" spc="114" dirty="0">
                <a:latin typeface="Cambria"/>
                <a:cs typeface="Cambria"/>
              </a:rPr>
              <a:t> </a:t>
            </a:r>
            <a:r>
              <a:rPr sz="2200" spc="40" dirty="0">
                <a:latin typeface="Cambria"/>
                <a:cs typeface="Cambria"/>
              </a:rPr>
              <a:t>by</a:t>
            </a:r>
            <a:r>
              <a:rPr sz="2200" spc="125" dirty="0">
                <a:latin typeface="Cambria"/>
                <a:cs typeface="Cambria"/>
              </a:rPr>
              <a:t> </a:t>
            </a:r>
            <a:r>
              <a:rPr sz="2200" spc="80" dirty="0">
                <a:latin typeface="Cambria"/>
                <a:cs typeface="Cambria"/>
              </a:rPr>
              <a:t>applying</a:t>
            </a:r>
            <a:r>
              <a:rPr sz="2200" spc="125" dirty="0">
                <a:latin typeface="Cambria"/>
                <a:cs typeface="Cambria"/>
              </a:rPr>
              <a:t> </a:t>
            </a:r>
            <a:r>
              <a:rPr sz="2200" spc="25" dirty="0">
                <a:latin typeface="Cambria"/>
                <a:cs typeface="Cambria"/>
              </a:rPr>
              <a:t>one</a:t>
            </a:r>
            <a:r>
              <a:rPr sz="2200" spc="125" dirty="0">
                <a:latin typeface="Cambria"/>
                <a:cs typeface="Cambria"/>
              </a:rPr>
              <a:t> </a:t>
            </a:r>
            <a:r>
              <a:rPr sz="2200" dirty="0">
                <a:latin typeface="Cambria"/>
                <a:cs typeface="Cambria"/>
              </a:rPr>
              <a:t>of</a:t>
            </a:r>
            <a:r>
              <a:rPr sz="2200" spc="125" dirty="0">
                <a:latin typeface="Cambria"/>
                <a:cs typeface="Cambria"/>
              </a:rPr>
              <a:t> </a:t>
            </a:r>
            <a:r>
              <a:rPr sz="2200" spc="85" dirty="0">
                <a:latin typeface="Cambria"/>
                <a:cs typeface="Cambria"/>
              </a:rPr>
              <a:t>the</a:t>
            </a:r>
            <a:r>
              <a:rPr sz="2200" spc="135" dirty="0">
                <a:latin typeface="Cambria"/>
                <a:cs typeface="Cambria"/>
              </a:rPr>
              <a:t> </a:t>
            </a:r>
            <a:r>
              <a:rPr sz="2200" spc="45" dirty="0">
                <a:latin typeface="Cambria"/>
                <a:cs typeface="Cambria"/>
              </a:rPr>
              <a:t>following</a:t>
            </a:r>
            <a:r>
              <a:rPr sz="2200" spc="114" dirty="0">
                <a:latin typeface="Cambria"/>
                <a:cs typeface="Cambria"/>
              </a:rPr>
              <a:t> </a:t>
            </a:r>
            <a:r>
              <a:rPr sz="2200" spc="45" dirty="0">
                <a:latin typeface="Cambria"/>
                <a:cs typeface="Cambria"/>
              </a:rPr>
              <a:t>four</a:t>
            </a:r>
            <a:r>
              <a:rPr sz="2200" spc="125" dirty="0">
                <a:latin typeface="Cambria"/>
                <a:cs typeface="Cambria"/>
              </a:rPr>
              <a:t> </a:t>
            </a:r>
            <a:r>
              <a:rPr sz="2200" spc="60" dirty="0">
                <a:latin typeface="Cambria"/>
                <a:cs typeface="Cambria"/>
              </a:rPr>
              <a:t>methods</a:t>
            </a:r>
            <a:r>
              <a:rPr sz="2200" spc="100" dirty="0">
                <a:latin typeface="Cambria"/>
                <a:cs typeface="Cambria"/>
              </a:rPr>
              <a:t> </a:t>
            </a:r>
            <a:r>
              <a:rPr sz="2200" spc="30" dirty="0">
                <a:latin typeface="Cambria"/>
                <a:cs typeface="Cambria"/>
              </a:rPr>
              <a:t>:</a:t>
            </a:r>
            <a:endParaRPr sz="2200" dirty="0">
              <a:latin typeface="Cambria"/>
              <a:cs typeface="Cambria"/>
            </a:endParaRPr>
          </a:p>
          <a:p>
            <a:pPr marL="286385" marR="272415" indent="-274320">
              <a:lnSpc>
                <a:spcPts val="2380"/>
              </a:lnSpc>
              <a:spcBef>
                <a:spcPts val="595"/>
              </a:spcBef>
              <a:buFont typeface="Cambria"/>
              <a:buAutoNum type="arabicPeriod"/>
              <a:tabLst>
                <a:tab pos="323215" algn="l"/>
              </a:tabLst>
            </a:pPr>
            <a:r>
              <a:rPr dirty="0"/>
              <a:t>	</a:t>
            </a:r>
            <a:r>
              <a:rPr sz="2200" spc="105" dirty="0">
                <a:latin typeface="Cambria"/>
                <a:cs typeface="Cambria"/>
              </a:rPr>
              <a:t>Cutoff</a:t>
            </a:r>
            <a:r>
              <a:rPr sz="2200" spc="120" dirty="0">
                <a:latin typeface="Cambria"/>
                <a:cs typeface="Cambria"/>
              </a:rPr>
              <a:t> </a:t>
            </a:r>
            <a:r>
              <a:rPr sz="2200" spc="55" dirty="0">
                <a:latin typeface="Cambria"/>
                <a:cs typeface="Cambria"/>
              </a:rPr>
              <a:t>method:</a:t>
            </a:r>
            <a:r>
              <a:rPr sz="2200" spc="105" dirty="0">
                <a:latin typeface="Cambria"/>
                <a:cs typeface="Cambria"/>
              </a:rPr>
              <a:t> </a:t>
            </a:r>
            <a:r>
              <a:rPr sz="2200" spc="150" dirty="0">
                <a:latin typeface="Cambria"/>
                <a:cs typeface="Cambria"/>
              </a:rPr>
              <a:t>a</a:t>
            </a:r>
            <a:r>
              <a:rPr sz="2200" spc="120" dirty="0">
                <a:latin typeface="Cambria"/>
                <a:cs typeface="Cambria"/>
              </a:rPr>
              <a:t> </a:t>
            </a:r>
            <a:r>
              <a:rPr sz="2200" spc="50" dirty="0">
                <a:latin typeface="Cambria"/>
                <a:cs typeface="Cambria"/>
              </a:rPr>
              <a:t>cutoff</a:t>
            </a:r>
            <a:r>
              <a:rPr sz="2200" spc="125" dirty="0">
                <a:latin typeface="Cambria"/>
                <a:cs typeface="Cambria"/>
              </a:rPr>
              <a:t> </a:t>
            </a:r>
            <a:r>
              <a:rPr sz="2200" spc="90" dirty="0">
                <a:latin typeface="Cambria"/>
                <a:cs typeface="Cambria"/>
              </a:rPr>
              <a:t>value</a:t>
            </a:r>
            <a:r>
              <a:rPr sz="2200" spc="125" dirty="0">
                <a:latin typeface="Cambria"/>
                <a:cs typeface="Cambria"/>
              </a:rPr>
              <a:t> </a:t>
            </a:r>
            <a:r>
              <a:rPr sz="2200" spc="75" dirty="0">
                <a:latin typeface="Cambria"/>
                <a:cs typeface="Cambria"/>
              </a:rPr>
              <a:t>is</a:t>
            </a:r>
            <a:r>
              <a:rPr sz="2200" spc="105" dirty="0">
                <a:latin typeface="Cambria"/>
                <a:cs typeface="Cambria"/>
              </a:rPr>
              <a:t> </a:t>
            </a:r>
            <a:r>
              <a:rPr sz="2200" spc="50" dirty="0">
                <a:latin typeface="Cambria"/>
                <a:cs typeface="Cambria"/>
              </a:rPr>
              <a:t>selected</a:t>
            </a:r>
            <a:r>
              <a:rPr sz="2200" spc="95" dirty="0">
                <a:latin typeface="Cambria"/>
                <a:cs typeface="Cambria"/>
              </a:rPr>
              <a:t> </a:t>
            </a:r>
            <a:r>
              <a:rPr sz="2200" spc="20" dirty="0">
                <a:latin typeface="Cambria"/>
                <a:cs typeface="Cambria"/>
              </a:rPr>
              <a:t>to</a:t>
            </a:r>
            <a:r>
              <a:rPr sz="2200" spc="114" dirty="0">
                <a:latin typeface="Cambria"/>
                <a:cs typeface="Cambria"/>
              </a:rPr>
              <a:t> </a:t>
            </a:r>
            <a:r>
              <a:rPr sz="2200" spc="55" dirty="0">
                <a:latin typeface="Cambria"/>
                <a:cs typeface="Cambria"/>
              </a:rPr>
              <a:t>define</a:t>
            </a:r>
            <a:r>
              <a:rPr sz="2200" spc="125" dirty="0">
                <a:latin typeface="Cambria"/>
                <a:cs typeface="Cambria"/>
              </a:rPr>
              <a:t> </a:t>
            </a:r>
            <a:r>
              <a:rPr sz="2200" spc="85" dirty="0">
                <a:latin typeface="Cambria"/>
                <a:cs typeface="Cambria"/>
              </a:rPr>
              <a:t>stem </a:t>
            </a:r>
            <a:r>
              <a:rPr sz="2200" spc="-470" dirty="0">
                <a:latin typeface="Cambria"/>
                <a:cs typeface="Cambria"/>
              </a:rPr>
              <a:t> </a:t>
            </a:r>
            <a:r>
              <a:rPr sz="2200" spc="105" dirty="0">
                <a:latin typeface="Cambria"/>
                <a:cs typeface="Cambria"/>
              </a:rPr>
              <a:t>length.</a:t>
            </a:r>
            <a:r>
              <a:rPr sz="2200" spc="120" dirty="0">
                <a:latin typeface="Cambria"/>
                <a:cs typeface="Cambria"/>
              </a:rPr>
              <a:t> </a:t>
            </a:r>
            <a:r>
              <a:rPr sz="2200" spc="105" dirty="0">
                <a:latin typeface="Cambria"/>
                <a:cs typeface="Cambria"/>
              </a:rPr>
              <a:t>The</a:t>
            </a:r>
            <a:r>
              <a:rPr sz="2200" spc="125" dirty="0">
                <a:latin typeface="Cambria"/>
                <a:cs typeface="Cambria"/>
              </a:rPr>
              <a:t> </a:t>
            </a:r>
            <a:r>
              <a:rPr sz="2200" spc="90" dirty="0">
                <a:latin typeface="Cambria"/>
                <a:cs typeface="Cambria"/>
              </a:rPr>
              <a:t>value</a:t>
            </a:r>
            <a:r>
              <a:rPr sz="2200" spc="125" dirty="0">
                <a:latin typeface="Cambria"/>
                <a:cs typeface="Cambria"/>
              </a:rPr>
              <a:t> </a:t>
            </a:r>
            <a:r>
              <a:rPr sz="2200" spc="75" dirty="0">
                <a:latin typeface="Cambria"/>
                <a:cs typeface="Cambria"/>
              </a:rPr>
              <a:t>varies</a:t>
            </a:r>
            <a:r>
              <a:rPr sz="2200" spc="110" dirty="0">
                <a:latin typeface="Cambria"/>
                <a:cs typeface="Cambria"/>
              </a:rPr>
              <a:t> </a:t>
            </a:r>
            <a:r>
              <a:rPr sz="2200" spc="20" dirty="0">
                <a:latin typeface="Cambria"/>
                <a:cs typeface="Cambria"/>
              </a:rPr>
              <a:t>for</a:t>
            </a:r>
            <a:r>
              <a:rPr sz="2200" spc="125" dirty="0">
                <a:latin typeface="Cambria"/>
                <a:cs typeface="Cambria"/>
              </a:rPr>
              <a:t> </a:t>
            </a:r>
            <a:r>
              <a:rPr sz="2200" spc="75" dirty="0">
                <a:latin typeface="Cambria"/>
                <a:cs typeface="Cambria"/>
              </a:rPr>
              <a:t>each</a:t>
            </a:r>
            <a:r>
              <a:rPr sz="2200" spc="125" dirty="0">
                <a:latin typeface="Cambria"/>
                <a:cs typeface="Cambria"/>
              </a:rPr>
              <a:t> </a:t>
            </a:r>
            <a:r>
              <a:rPr sz="2200" spc="40" dirty="0">
                <a:latin typeface="Cambria"/>
                <a:cs typeface="Cambria"/>
              </a:rPr>
              <a:t>possible</a:t>
            </a:r>
            <a:r>
              <a:rPr sz="2200" spc="100" dirty="0">
                <a:latin typeface="Cambria"/>
                <a:cs typeface="Cambria"/>
              </a:rPr>
              <a:t> </a:t>
            </a:r>
            <a:r>
              <a:rPr sz="2200" spc="70" dirty="0">
                <a:latin typeface="Cambria"/>
                <a:cs typeface="Cambria"/>
              </a:rPr>
              <a:t>set</a:t>
            </a:r>
            <a:r>
              <a:rPr sz="2200" spc="114" dirty="0">
                <a:latin typeface="Cambria"/>
                <a:cs typeface="Cambria"/>
              </a:rPr>
              <a:t> </a:t>
            </a:r>
            <a:r>
              <a:rPr sz="2200" dirty="0">
                <a:latin typeface="Cambria"/>
                <a:cs typeface="Cambria"/>
              </a:rPr>
              <a:t>of</a:t>
            </a:r>
            <a:r>
              <a:rPr sz="2200" spc="125" dirty="0">
                <a:latin typeface="Cambria"/>
                <a:cs typeface="Cambria"/>
              </a:rPr>
              <a:t> </a:t>
            </a:r>
            <a:r>
              <a:rPr sz="2200" spc="45" dirty="0">
                <a:latin typeface="Cambria"/>
                <a:cs typeface="Cambria"/>
              </a:rPr>
              <a:t>words.</a:t>
            </a:r>
            <a:endParaRPr sz="2200" dirty="0">
              <a:latin typeface="Cambria"/>
              <a:cs typeface="Cambria"/>
            </a:endParaRPr>
          </a:p>
          <a:p>
            <a:pPr marL="286385" marR="470534" indent="-274320">
              <a:lnSpc>
                <a:spcPts val="2380"/>
              </a:lnSpc>
              <a:spcBef>
                <a:spcPts val="590"/>
              </a:spcBef>
              <a:buFont typeface="Cambria"/>
              <a:buAutoNum type="arabicPeriod"/>
              <a:tabLst>
                <a:tab pos="323215" algn="l"/>
              </a:tabLst>
            </a:pPr>
            <a:r>
              <a:rPr dirty="0"/>
              <a:t>	</a:t>
            </a:r>
            <a:r>
              <a:rPr sz="2200" spc="135" dirty="0">
                <a:latin typeface="Cambria"/>
                <a:cs typeface="Cambria"/>
              </a:rPr>
              <a:t>Peak</a:t>
            </a:r>
            <a:r>
              <a:rPr sz="2200" spc="114" dirty="0">
                <a:latin typeface="Cambria"/>
                <a:cs typeface="Cambria"/>
              </a:rPr>
              <a:t> </a:t>
            </a:r>
            <a:r>
              <a:rPr sz="2200" spc="100" dirty="0">
                <a:latin typeface="Cambria"/>
                <a:cs typeface="Cambria"/>
              </a:rPr>
              <a:t>and</a:t>
            </a:r>
            <a:r>
              <a:rPr sz="2200" spc="125" dirty="0">
                <a:latin typeface="Cambria"/>
                <a:cs typeface="Cambria"/>
              </a:rPr>
              <a:t> </a:t>
            </a:r>
            <a:r>
              <a:rPr sz="2200" spc="110" dirty="0">
                <a:latin typeface="Cambria"/>
                <a:cs typeface="Cambria"/>
              </a:rPr>
              <a:t>Plateau:</a:t>
            </a:r>
            <a:r>
              <a:rPr sz="2200" spc="114" dirty="0">
                <a:latin typeface="Cambria"/>
                <a:cs typeface="Cambria"/>
              </a:rPr>
              <a:t> </a:t>
            </a:r>
            <a:r>
              <a:rPr sz="2200" spc="150" dirty="0">
                <a:latin typeface="Cambria"/>
                <a:cs typeface="Cambria"/>
              </a:rPr>
              <a:t>a</a:t>
            </a:r>
            <a:r>
              <a:rPr sz="2200" spc="125" dirty="0">
                <a:latin typeface="Cambria"/>
                <a:cs typeface="Cambria"/>
              </a:rPr>
              <a:t> </a:t>
            </a:r>
            <a:r>
              <a:rPr sz="2200" spc="80" dirty="0">
                <a:latin typeface="Cambria"/>
                <a:cs typeface="Cambria"/>
              </a:rPr>
              <a:t>segment</a:t>
            </a:r>
            <a:r>
              <a:rPr sz="2200" spc="114" dirty="0">
                <a:latin typeface="Cambria"/>
                <a:cs typeface="Cambria"/>
              </a:rPr>
              <a:t> </a:t>
            </a:r>
            <a:r>
              <a:rPr sz="2200" spc="75" dirty="0">
                <a:latin typeface="Cambria"/>
                <a:cs typeface="Cambria"/>
              </a:rPr>
              <a:t>break</a:t>
            </a:r>
            <a:r>
              <a:rPr sz="2200" spc="125" dirty="0">
                <a:latin typeface="Cambria"/>
                <a:cs typeface="Cambria"/>
              </a:rPr>
              <a:t> </a:t>
            </a:r>
            <a:r>
              <a:rPr sz="2200" spc="75" dirty="0">
                <a:latin typeface="Cambria"/>
                <a:cs typeface="Cambria"/>
              </a:rPr>
              <a:t>is</a:t>
            </a:r>
            <a:r>
              <a:rPr sz="2200" spc="114" dirty="0">
                <a:latin typeface="Cambria"/>
                <a:cs typeface="Cambria"/>
              </a:rPr>
              <a:t> </a:t>
            </a:r>
            <a:r>
              <a:rPr sz="2200" spc="80" dirty="0">
                <a:latin typeface="Cambria"/>
                <a:cs typeface="Cambria"/>
              </a:rPr>
              <a:t>made</a:t>
            </a:r>
            <a:r>
              <a:rPr sz="2200" spc="114" dirty="0">
                <a:latin typeface="Cambria"/>
                <a:cs typeface="Cambria"/>
              </a:rPr>
              <a:t> </a:t>
            </a:r>
            <a:r>
              <a:rPr sz="2200" spc="80" dirty="0">
                <a:latin typeface="Cambria"/>
                <a:cs typeface="Cambria"/>
              </a:rPr>
              <a:t>after</a:t>
            </a:r>
            <a:r>
              <a:rPr sz="2200" spc="120" dirty="0">
                <a:latin typeface="Cambria"/>
                <a:cs typeface="Cambria"/>
              </a:rPr>
              <a:t> </a:t>
            </a:r>
            <a:r>
              <a:rPr sz="2200" spc="150" dirty="0">
                <a:latin typeface="Cambria"/>
                <a:cs typeface="Cambria"/>
              </a:rPr>
              <a:t>a </a:t>
            </a:r>
            <a:r>
              <a:rPr sz="2200" spc="155" dirty="0">
                <a:latin typeface="Cambria"/>
                <a:cs typeface="Cambria"/>
              </a:rPr>
              <a:t> </a:t>
            </a:r>
            <a:r>
              <a:rPr sz="2200" spc="80" dirty="0">
                <a:latin typeface="Cambria"/>
                <a:cs typeface="Cambria"/>
              </a:rPr>
              <a:t>character</a:t>
            </a:r>
            <a:r>
              <a:rPr sz="2200" spc="100" dirty="0">
                <a:latin typeface="Cambria"/>
                <a:cs typeface="Cambria"/>
              </a:rPr>
              <a:t> </a:t>
            </a:r>
            <a:r>
              <a:rPr sz="2200" spc="35" dirty="0">
                <a:latin typeface="Cambria"/>
                <a:cs typeface="Cambria"/>
              </a:rPr>
              <a:t>whose</a:t>
            </a:r>
            <a:r>
              <a:rPr sz="2200" spc="125" dirty="0">
                <a:latin typeface="Cambria"/>
                <a:cs typeface="Cambria"/>
              </a:rPr>
              <a:t> </a:t>
            </a:r>
            <a:r>
              <a:rPr sz="2200" spc="40" dirty="0">
                <a:latin typeface="Cambria"/>
                <a:cs typeface="Cambria"/>
              </a:rPr>
              <a:t>successor</a:t>
            </a:r>
            <a:r>
              <a:rPr sz="2200" spc="100" dirty="0">
                <a:latin typeface="Cambria"/>
                <a:cs typeface="Cambria"/>
              </a:rPr>
              <a:t> </a:t>
            </a:r>
            <a:r>
              <a:rPr sz="2200" spc="75" dirty="0">
                <a:latin typeface="Cambria"/>
                <a:cs typeface="Cambria"/>
              </a:rPr>
              <a:t>variety</a:t>
            </a:r>
            <a:r>
              <a:rPr sz="2200" spc="125" dirty="0">
                <a:latin typeface="Cambria"/>
                <a:cs typeface="Cambria"/>
              </a:rPr>
              <a:t> </a:t>
            </a:r>
            <a:r>
              <a:rPr sz="2200" spc="45" dirty="0">
                <a:latin typeface="Cambria"/>
                <a:cs typeface="Cambria"/>
              </a:rPr>
              <a:t>exceeds</a:t>
            </a:r>
            <a:r>
              <a:rPr sz="2200" spc="110" dirty="0">
                <a:latin typeface="Cambria"/>
                <a:cs typeface="Cambria"/>
              </a:rPr>
              <a:t> </a:t>
            </a:r>
            <a:r>
              <a:rPr sz="2200" spc="120" dirty="0">
                <a:latin typeface="Cambria"/>
                <a:cs typeface="Cambria"/>
              </a:rPr>
              <a:t>that</a:t>
            </a:r>
            <a:r>
              <a:rPr sz="2200" spc="114" dirty="0">
                <a:latin typeface="Cambria"/>
                <a:cs typeface="Cambria"/>
              </a:rPr>
              <a:t> </a:t>
            </a:r>
            <a:r>
              <a:rPr sz="2200" dirty="0">
                <a:latin typeface="Cambria"/>
                <a:cs typeface="Cambria"/>
              </a:rPr>
              <a:t>of</a:t>
            </a:r>
            <a:r>
              <a:rPr sz="2200" spc="130" dirty="0">
                <a:latin typeface="Cambria"/>
                <a:cs typeface="Cambria"/>
              </a:rPr>
              <a:t> </a:t>
            </a:r>
            <a:r>
              <a:rPr sz="2200" spc="85" dirty="0">
                <a:latin typeface="Cambria"/>
                <a:cs typeface="Cambria"/>
              </a:rPr>
              <a:t>the </a:t>
            </a:r>
            <a:r>
              <a:rPr sz="2200" spc="-470" dirty="0">
                <a:latin typeface="Cambria"/>
                <a:cs typeface="Cambria"/>
              </a:rPr>
              <a:t> </a:t>
            </a:r>
            <a:r>
              <a:rPr sz="2200" spc="80" dirty="0">
                <a:latin typeface="Cambria"/>
                <a:cs typeface="Cambria"/>
              </a:rPr>
              <a:t>character</a:t>
            </a:r>
            <a:r>
              <a:rPr sz="2200" spc="100" dirty="0">
                <a:latin typeface="Cambria"/>
                <a:cs typeface="Cambria"/>
              </a:rPr>
              <a:t> </a:t>
            </a:r>
            <a:r>
              <a:rPr sz="2200" spc="80" dirty="0">
                <a:latin typeface="Cambria"/>
                <a:cs typeface="Cambria"/>
              </a:rPr>
              <a:t>immediately</a:t>
            </a:r>
            <a:r>
              <a:rPr sz="2200" spc="105" dirty="0">
                <a:latin typeface="Cambria"/>
                <a:cs typeface="Cambria"/>
              </a:rPr>
              <a:t> </a:t>
            </a:r>
            <a:r>
              <a:rPr sz="2200" spc="50" dirty="0">
                <a:latin typeface="Cambria"/>
                <a:cs typeface="Cambria"/>
              </a:rPr>
              <a:t>preceding</a:t>
            </a:r>
            <a:r>
              <a:rPr sz="2200" spc="110" dirty="0">
                <a:latin typeface="Cambria"/>
                <a:cs typeface="Cambria"/>
              </a:rPr>
              <a:t> </a:t>
            </a:r>
            <a:r>
              <a:rPr sz="2200" spc="95" dirty="0">
                <a:latin typeface="Cambria"/>
                <a:cs typeface="Cambria"/>
              </a:rPr>
              <a:t>it</a:t>
            </a:r>
            <a:r>
              <a:rPr sz="2200" spc="114" dirty="0">
                <a:latin typeface="Cambria"/>
                <a:cs typeface="Cambria"/>
              </a:rPr>
              <a:t> </a:t>
            </a:r>
            <a:r>
              <a:rPr sz="2200" spc="100" dirty="0">
                <a:latin typeface="Cambria"/>
                <a:cs typeface="Cambria"/>
              </a:rPr>
              <a:t>and</a:t>
            </a:r>
            <a:r>
              <a:rPr sz="2200" spc="125" dirty="0">
                <a:latin typeface="Cambria"/>
                <a:cs typeface="Cambria"/>
              </a:rPr>
              <a:t> </a:t>
            </a:r>
            <a:r>
              <a:rPr sz="2200" spc="85" dirty="0">
                <a:latin typeface="Cambria"/>
                <a:cs typeface="Cambria"/>
              </a:rPr>
              <a:t>the</a:t>
            </a:r>
            <a:r>
              <a:rPr sz="2200" spc="125" dirty="0">
                <a:latin typeface="Cambria"/>
                <a:cs typeface="Cambria"/>
              </a:rPr>
              <a:t> </a:t>
            </a:r>
            <a:r>
              <a:rPr sz="2200" spc="80" dirty="0">
                <a:latin typeface="Cambria"/>
                <a:cs typeface="Cambria"/>
              </a:rPr>
              <a:t>character </a:t>
            </a:r>
            <a:r>
              <a:rPr sz="2200" spc="-470" dirty="0">
                <a:latin typeface="Cambria"/>
                <a:cs typeface="Cambria"/>
              </a:rPr>
              <a:t> </a:t>
            </a:r>
            <a:r>
              <a:rPr sz="2200" spc="80" dirty="0">
                <a:latin typeface="Cambria"/>
                <a:cs typeface="Cambria"/>
              </a:rPr>
              <a:t>immediately</a:t>
            </a:r>
            <a:r>
              <a:rPr sz="2200" spc="100" dirty="0">
                <a:latin typeface="Cambria"/>
                <a:cs typeface="Cambria"/>
              </a:rPr>
              <a:t> </a:t>
            </a:r>
            <a:r>
              <a:rPr sz="2200" spc="45" dirty="0">
                <a:latin typeface="Cambria"/>
                <a:cs typeface="Cambria"/>
              </a:rPr>
              <a:t>following</a:t>
            </a:r>
            <a:r>
              <a:rPr sz="2200" spc="114" dirty="0">
                <a:latin typeface="Cambria"/>
                <a:cs typeface="Cambria"/>
              </a:rPr>
              <a:t> it.</a:t>
            </a:r>
            <a:endParaRPr sz="2200" dirty="0">
              <a:latin typeface="Cambria"/>
              <a:cs typeface="Cambria"/>
            </a:endParaRPr>
          </a:p>
          <a:p>
            <a:pPr marL="286385" marR="5080" indent="-274320">
              <a:lnSpc>
                <a:spcPts val="2380"/>
              </a:lnSpc>
              <a:spcBef>
                <a:spcPts val="585"/>
              </a:spcBef>
              <a:buFont typeface="Cambria"/>
              <a:buAutoNum type="arabicPeriod"/>
              <a:tabLst>
                <a:tab pos="323215" algn="l"/>
              </a:tabLst>
            </a:pPr>
            <a:r>
              <a:rPr dirty="0"/>
              <a:t>	</a:t>
            </a:r>
            <a:r>
              <a:rPr sz="2200" spc="85" dirty="0">
                <a:latin typeface="Cambria"/>
                <a:cs typeface="Cambria"/>
              </a:rPr>
              <a:t>Complete</a:t>
            </a:r>
            <a:r>
              <a:rPr sz="2200" spc="95" dirty="0">
                <a:latin typeface="Cambria"/>
                <a:cs typeface="Cambria"/>
              </a:rPr>
              <a:t> </a:t>
            </a:r>
            <a:r>
              <a:rPr sz="2200" spc="10" dirty="0">
                <a:latin typeface="Cambria"/>
                <a:cs typeface="Cambria"/>
              </a:rPr>
              <a:t>word</a:t>
            </a:r>
            <a:r>
              <a:rPr sz="2200" spc="114" dirty="0">
                <a:latin typeface="Cambria"/>
                <a:cs typeface="Cambria"/>
              </a:rPr>
              <a:t> </a:t>
            </a:r>
            <a:r>
              <a:rPr sz="2200" spc="50" dirty="0">
                <a:latin typeface="Cambria"/>
                <a:cs typeface="Cambria"/>
              </a:rPr>
              <a:t>method:</a:t>
            </a:r>
            <a:r>
              <a:rPr sz="2200" spc="110" dirty="0">
                <a:latin typeface="Cambria"/>
                <a:cs typeface="Cambria"/>
              </a:rPr>
              <a:t> </a:t>
            </a:r>
            <a:r>
              <a:rPr sz="2200" spc="75" dirty="0">
                <a:latin typeface="Cambria"/>
                <a:cs typeface="Cambria"/>
              </a:rPr>
              <a:t>break</a:t>
            </a:r>
            <a:r>
              <a:rPr sz="2200" spc="120" dirty="0">
                <a:latin typeface="Cambria"/>
                <a:cs typeface="Cambria"/>
              </a:rPr>
              <a:t> </a:t>
            </a:r>
            <a:r>
              <a:rPr sz="2200" spc="25" dirty="0">
                <a:latin typeface="Cambria"/>
                <a:cs typeface="Cambria"/>
              </a:rPr>
              <a:t>on</a:t>
            </a:r>
            <a:r>
              <a:rPr sz="2200" spc="130" dirty="0">
                <a:latin typeface="Cambria"/>
                <a:cs typeface="Cambria"/>
              </a:rPr>
              <a:t> </a:t>
            </a:r>
            <a:r>
              <a:rPr sz="2200" spc="60" dirty="0">
                <a:latin typeface="Cambria"/>
                <a:cs typeface="Cambria"/>
              </a:rPr>
              <a:t>boundaries</a:t>
            </a:r>
            <a:r>
              <a:rPr sz="2200" spc="105" dirty="0">
                <a:latin typeface="Cambria"/>
                <a:cs typeface="Cambria"/>
              </a:rPr>
              <a:t> </a:t>
            </a:r>
            <a:r>
              <a:rPr sz="2200" dirty="0">
                <a:latin typeface="Cambria"/>
                <a:cs typeface="Cambria"/>
              </a:rPr>
              <a:t>of</a:t>
            </a:r>
            <a:r>
              <a:rPr sz="2200" spc="125" dirty="0">
                <a:latin typeface="Cambria"/>
                <a:cs typeface="Cambria"/>
              </a:rPr>
              <a:t> </a:t>
            </a:r>
            <a:r>
              <a:rPr sz="2200" spc="45" dirty="0">
                <a:latin typeface="Cambria"/>
                <a:cs typeface="Cambria"/>
              </a:rPr>
              <a:t>complete </a:t>
            </a:r>
            <a:r>
              <a:rPr sz="2200" spc="-470" dirty="0">
                <a:latin typeface="Cambria"/>
                <a:cs typeface="Cambria"/>
              </a:rPr>
              <a:t> </a:t>
            </a:r>
            <a:r>
              <a:rPr sz="2200" spc="45" dirty="0">
                <a:latin typeface="Cambria"/>
                <a:cs typeface="Cambria"/>
              </a:rPr>
              <a:t>words.</a:t>
            </a:r>
            <a:endParaRPr sz="2200" dirty="0">
              <a:latin typeface="Cambria"/>
              <a:cs typeface="Cambria"/>
            </a:endParaRPr>
          </a:p>
          <a:p>
            <a:pPr marL="286385" marR="394970" indent="-274320">
              <a:lnSpc>
                <a:spcPts val="2380"/>
              </a:lnSpc>
              <a:spcBef>
                <a:spcPts val="595"/>
              </a:spcBef>
              <a:buFont typeface="Cambria"/>
              <a:buAutoNum type="arabicPeriod"/>
              <a:tabLst>
                <a:tab pos="323215" algn="l"/>
                <a:tab pos="5593080" algn="l"/>
              </a:tabLst>
            </a:pPr>
            <a:r>
              <a:rPr dirty="0"/>
              <a:t>	</a:t>
            </a:r>
            <a:r>
              <a:rPr sz="2200" spc="90" dirty="0">
                <a:latin typeface="Cambria"/>
                <a:cs typeface="Cambria"/>
              </a:rPr>
              <a:t>Entropy</a:t>
            </a:r>
            <a:r>
              <a:rPr sz="2200" spc="125" dirty="0">
                <a:latin typeface="Cambria"/>
                <a:cs typeface="Cambria"/>
              </a:rPr>
              <a:t> </a:t>
            </a:r>
            <a:r>
              <a:rPr sz="2200" spc="50" dirty="0">
                <a:latin typeface="Cambria"/>
                <a:cs typeface="Cambria"/>
              </a:rPr>
              <a:t>method:</a:t>
            </a:r>
            <a:r>
              <a:rPr sz="2200" spc="110" dirty="0">
                <a:latin typeface="Cambria"/>
                <a:cs typeface="Cambria"/>
              </a:rPr>
              <a:t> </a:t>
            </a:r>
            <a:r>
              <a:rPr sz="2200" spc="75" dirty="0">
                <a:latin typeface="Cambria"/>
                <a:cs typeface="Cambria"/>
              </a:rPr>
              <a:t>uses</a:t>
            </a:r>
            <a:r>
              <a:rPr sz="2200" spc="120" dirty="0">
                <a:latin typeface="Cambria"/>
                <a:cs typeface="Cambria"/>
              </a:rPr>
              <a:t> </a:t>
            </a:r>
            <a:r>
              <a:rPr sz="2200" spc="85" dirty="0">
                <a:latin typeface="Cambria"/>
                <a:cs typeface="Cambria"/>
              </a:rPr>
              <a:t>the</a:t>
            </a:r>
            <a:r>
              <a:rPr sz="2200" spc="125" dirty="0">
                <a:latin typeface="Cambria"/>
                <a:cs typeface="Cambria"/>
              </a:rPr>
              <a:t> </a:t>
            </a:r>
            <a:r>
              <a:rPr sz="2200" spc="65" dirty="0">
                <a:latin typeface="Cambria"/>
                <a:cs typeface="Cambria"/>
              </a:rPr>
              <a:t>distribution</a:t>
            </a:r>
            <a:r>
              <a:rPr sz="2200" spc="110" dirty="0">
                <a:latin typeface="Cambria"/>
                <a:cs typeface="Cambria"/>
              </a:rPr>
              <a:t> </a:t>
            </a:r>
            <a:r>
              <a:rPr sz="2200" dirty="0">
                <a:latin typeface="Cambria"/>
                <a:cs typeface="Cambria"/>
              </a:rPr>
              <a:t>of</a:t>
            </a:r>
            <a:r>
              <a:rPr sz="2200" spc="125" dirty="0">
                <a:latin typeface="Cambria"/>
                <a:cs typeface="Cambria"/>
              </a:rPr>
              <a:t> </a:t>
            </a:r>
            <a:r>
              <a:rPr sz="2200" spc="40" dirty="0">
                <a:latin typeface="Cambria"/>
                <a:cs typeface="Cambria"/>
              </a:rPr>
              <a:t>successor </a:t>
            </a:r>
            <a:r>
              <a:rPr sz="2200" spc="45" dirty="0">
                <a:latin typeface="Cambria"/>
                <a:cs typeface="Cambria"/>
              </a:rPr>
              <a:t> </a:t>
            </a:r>
            <a:r>
              <a:rPr sz="2200" spc="75" dirty="0">
                <a:latin typeface="Cambria"/>
                <a:cs typeface="Cambria"/>
              </a:rPr>
              <a:t>variety</a:t>
            </a:r>
            <a:r>
              <a:rPr sz="2200" spc="110" dirty="0">
                <a:latin typeface="Cambria"/>
                <a:cs typeface="Cambria"/>
              </a:rPr>
              <a:t> </a:t>
            </a:r>
            <a:r>
              <a:rPr sz="2200" spc="80" dirty="0">
                <a:latin typeface="Cambria"/>
                <a:cs typeface="Cambria"/>
              </a:rPr>
              <a:t>letters.</a:t>
            </a:r>
            <a:r>
              <a:rPr sz="2200" spc="95" dirty="0">
                <a:latin typeface="Cambria"/>
                <a:cs typeface="Cambria"/>
              </a:rPr>
              <a:t> </a:t>
            </a:r>
            <a:r>
              <a:rPr sz="2200" spc="140" dirty="0">
                <a:latin typeface="Cambria"/>
                <a:cs typeface="Cambria"/>
              </a:rPr>
              <a:t>Let</a:t>
            </a:r>
            <a:r>
              <a:rPr sz="2200" spc="110" dirty="0">
                <a:latin typeface="Cambria"/>
                <a:cs typeface="Cambria"/>
              </a:rPr>
              <a:t> </a:t>
            </a:r>
            <a:r>
              <a:rPr sz="2200" spc="290" dirty="0">
                <a:latin typeface="Cambria"/>
                <a:cs typeface="Cambria"/>
              </a:rPr>
              <a:t>|D</a:t>
            </a:r>
            <a:r>
              <a:rPr sz="1400" spc="290" dirty="0">
                <a:latin typeface="Cambria"/>
                <a:cs typeface="Cambria"/>
              </a:rPr>
              <a:t>ak</a:t>
            </a:r>
            <a:r>
              <a:rPr sz="2200" spc="290" dirty="0">
                <a:latin typeface="Cambria"/>
                <a:cs typeface="Cambria"/>
              </a:rPr>
              <a:t>|</a:t>
            </a:r>
            <a:r>
              <a:rPr sz="2200" spc="125" dirty="0">
                <a:latin typeface="Cambria"/>
                <a:cs typeface="Cambria"/>
              </a:rPr>
              <a:t> </a:t>
            </a:r>
            <a:r>
              <a:rPr sz="2200" spc="20" dirty="0">
                <a:latin typeface="Cambria"/>
                <a:cs typeface="Cambria"/>
              </a:rPr>
              <a:t>be</a:t>
            </a:r>
            <a:r>
              <a:rPr sz="2200" spc="125" dirty="0">
                <a:latin typeface="Cambria"/>
                <a:cs typeface="Cambria"/>
              </a:rPr>
              <a:t> </a:t>
            </a:r>
            <a:r>
              <a:rPr sz="2200" spc="85" dirty="0">
                <a:latin typeface="Cambria"/>
                <a:cs typeface="Cambria"/>
              </a:rPr>
              <a:t>the</a:t>
            </a:r>
            <a:r>
              <a:rPr sz="2200" spc="125" dirty="0">
                <a:latin typeface="Cambria"/>
                <a:cs typeface="Cambria"/>
              </a:rPr>
              <a:t> </a:t>
            </a:r>
            <a:r>
              <a:rPr sz="2200" spc="75" dirty="0">
                <a:latin typeface="Cambria"/>
                <a:cs typeface="Cambria"/>
              </a:rPr>
              <a:t>number</a:t>
            </a:r>
            <a:r>
              <a:rPr sz="2200" spc="130" dirty="0">
                <a:latin typeface="Cambria"/>
                <a:cs typeface="Cambria"/>
              </a:rPr>
              <a:t> </a:t>
            </a:r>
            <a:r>
              <a:rPr sz="2200" dirty="0">
                <a:latin typeface="Cambria"/>
                <a:cs typeface="Cambria"/>
              </a:rPr>
              <a:t>of</a:t>
            </a:r>
            <a:r>
              <a:rPr sz="2200" spc="125" dirty="0">
                <a:latin typeface="Cambria"/>
                <a:cs typeface="Cambria"/>
              </a:rPr>
              <a:t> </a:t>
            </a:r>
            <a:r>
              <a:rPr sz="2200" spc="25" dirty="0">
                <a:latin typeface="Cambria"/>
                <a:cs typeface="Cambria"/>
              </a:rPr>
              <a:t>words </a:t>
            </a:r>
            <a:r>
              <a:rPr sz="2200" spc="30" dirty="0">
                <a:latin typeface="Cambria"/>
                <a:cs typeface="Cambria"/>
              </a:rPr>
              <a:t> </a:t>
            </a:r>
            <a:r>
              <a:rPr sz="2200" spc="75" dirty="0">
                <a:latin typeface="Cambria"/>
                <a:cs typeface="Cambria"/>
              </a:rPr>
              <a:t>beginning</a:t>
            </a:r>
            <a:r>
              <a:rPr sz="2200" spc="140" dirty="0">
                <a:latin typeface="Cambria"/>
                <a:cs typeface="Cambria"/>
              </a:rPr>
              <a:t> </a:t>
            </a:r>
            <a:r>
              <a:rPr sz="2200" spc="80" dirty="0">
                <a:latin typeface="Cambria"/>
                <a:cs typeface="Cambria"/>
              </a:rPr>
              <a:t>with</a:t>
            </a:r>
            <a:r>
              <a:rPr sz="2200" spc="130" dirty="0">
                <a:latin typeface="Cambria"/>
                <a:cs typeface="Cambria"/>
              </a:rPr>
              <a:t> </a:t>
            </a:r>
            <a:r>
              <a:rPr sz="2200" spc="85" dirty="0">
                <a:latin typeface="Cambria"/>
                <a:cs typeface="Cambria"/>
              </a:rPr>
              <a:t>the</a:t>
            </a:r>
            <a:r>
              <a:rPr sz="2200" spc="135" dirty="0">
                <a:latin typeface="Cambria"/>
                <a:cs typeface="Cambria"/>
              </a:rPr>
              <a:t> </a:t>
            </a:r>
            <a:r>
              <a:rPr sz="2200" spc="150" dirty="0">
                <a:latin typeface="Cambria"/>
                <a:cs typeface="Cambria"/>
              </a:rPr>
              <a:t>k</a:t>
            </a:r>
            <a:r>
              <a:rPr sz="2200" spc="135" dirty="0">
                <a:latin typeface="Cambria"/>
                <a:cs typeface="Cambria"/>
              </a:rPr>
              <a:t> </a:t>
            </a:r>
            <a:r>
              <a:rPr sz="2200" spc="95" dirty="0">
                <a:latin typeface="Cambria"/>
                <a:cs typeface="Cambria"/>
              </a:rPr>
              <a:t>length</a:t>
            </a:r>
            <a:r>
              <a:rPr sz="2200" spc="135" dirty="0">
                <a:latin typeface="Cambria"/>
                <a:cs typeface="Cambria"/>
              </a:rPr>
              <a:t> </a:t>
            </a:r>
            <a:r>
              <a:rPr sz="2200" spc="50" dirty="0">
                <a:latin typeface="Cambria"/>
                <a:cs typeface="Cambria"/>
              </a:rPr>
              <a:t>sequence</a:t>
            </a:r>
            <a:r>
              <a:rPr sz="2200" spc="130" dirty="0">
                <a:latin typeface="Cambria"/>
                <a:cs typeface="Cambria"/>
              </a:rPr>
              <a:t> </a:t>
            </a:r>
            <a:r>
              <a:rPr sz="2200" dirty="0">
                <a:latin typeface="Cambria"/>
                <a:cs typeface="Cambria"/>
              </a:rPr>
              <a:t>of	</a:t>
            </a:r>
            <a:r>
              <a:rPr sz="2200" spc="70" dirty="0">
                <a:latin typeface="Cambria"/>
                <a:cs typeface="Cambria"/>
              </a:rPr>
              <a:t>letters</a:t>
            </a:r>
            <a:r>
              <a:rPr sz="2200" spc="60" dirty="0">
                <a:latin typeface="Cambria"/>
                <a:cs typeface="Cambria"/>
              </a:rPr>
              <a:t> </a:t>
            </a:r>
            <a:r>
              <a:rPr sz="2200" spc="150" dirty="0">
                <a:latin typeface="Cambria"/>
                <a:cs typeface="Cambria"/>
              </a:rPr>
              <a:t>a.</a:t>
            </a:r>
            <a:r>
              <a:rPr sz="2200" spc="90" dirty="0">
                <a:latin typeface="Cambria"/>
                <a:cs typeface="Cambria"/>
              </a:rPr>
              <a:t> </a:t>
            </a:r>
            <a:r>
              <a:rPr sz="2200" spc="140" dirty="0">
                <a:latin typeface="Cambria"/>
                <a:cs typeface="Cambria"/>
              </a:rPr>
              <a:t>Let</a:t>
            </a:r>
            <a:endParaRPr sz="2200" dirty="0">
              <a:latin typeface="Cambria"/>
              <a:cs typeface="Cambria"/>
            </a:endParaRPr>
          </a:p>
          <a:p>
            <a:pPr marL="286385">
              <a:lnSpc>
                <a:spcPts val="2330"/>
              </a:lnSpc>
            </a:pPr>
            <a:r>
              <a:rPr sz="2200" spc="315" dirty="0">
                <a:latin typeface="Cambria"/>
                <a:cs typeface="Cambria"/>
              </a:rPr>
              <a:t>|Dakj|</a:t>
            </a:r>
            <a:r>
              <a:rPr sz="2200" spc="125" dirty="0">
                <a:latin typeface="Cambria"/>
                <a:cs typeface="Cambria"/>
              </a:rPr>
              <a:t> </a:t>
            </a:r>
            <a:r>
              <a:rPr sz="2200" spc="20" dirty="0">
                <a:latin typeface="Cambria"/>
                <a:cs typeface="Cambria"/>
              </a:rPr>
              <a:t>be</a:t>
            </a:r>
            <a:r>
              <a:rPr sz="2200" spc="125" dirty="0">
                <a:latin typeface="Cambria"/>
                <a:cs typeface="Cambria"/>
              </a:rPr>
              <a:t> </a:t>
            </a:r>
            <a:r>
              <a:rPr sz="2200" spc="85" dirty="0">
                <a:latin typeface="Cambria"/>
                <a:cs typeface="Cambria"/>
              </a:rPr>
              <a:t>the</a:t>
            </a:r>
            <a:r>
              <a:rPr sz="2200" spc="114" dirty="0">
                <a:latin typeface="Cambria"/>
                <a:cs typeface="Cambria"/>
              </a:rPr>
              <a:t> </a:t>
            </a:r>
            <a:r>
              <a:rPr sz="2200" spc="80" dirty="0">
                <a:latin typeface="Cambria"/>
                <a:cs typeface="Cambria"/>
              </a:rPr>
              <a:t>number</a:t>
            </a:r>
            <a:r>
              <a:rPr sz="2200" spc="125" dirty="0">
                <a:latin typeface="Cambria"/>
                <a:cs typeface="Cambria"/>
              </a:rPr>
              <a:t> </a:t>
            </a:r>
            <a:r>
              <a:rPr sz="2200" dirty="0">
                <a:latin typeface="Cambria"/>
                <a:cs typeface="Cambria"/>
              </a:rPr>
              <a:t>of</a:t>
            </a:r>
            <a:r>
              <a:rPr sz="2200" spc="125" dirty="0">
                <a:latin typeface="Cambria"/>
                <a:cs typeface="Cambria"/>
              </a:rPr>
              <a:t> </a:t>
            </a:r>
            <a:r>
              <a:rPr sz="2200" spc="25" dirty="0">
                <a:latin typeface="Cambria"/>
                <a:cs typeface="Cambria"/>
              </a:rPr>
              <a:t>words</a:t>
            </a:r>
            <a:r>
              <a:rPr sz="2200" spc="110" dirty="0">
                <a:latin typeface="Cambria"/>
                <a:cs typeface="Cambria"/>
              </a:rPr>
              <a:t> </a:t>
            </a:r>
            <a:r>
              <a:rPr sz="2200" spc="95" dirty="0">
                <a:latin typeface="Cambria"/>
                <a:cs typeface="Cambria"/>
              </a:rPr>
              <a:t>in</a:t>
            </a:r>
            <a:r>
              <a:rPr sz="2200" spc="125" dirty="0">
                <a:latin typeface="Cambria"/>
                <a:cs typeface="Cambria"/>
              </a:rPr>
              <a:t> </a:t>
            </a:r>
            <a:r>
              <a:rPr sz="2200" spc="155" dirty="0">
                <a:latin typeface="Cambria"/>
                <a:cs typeface="Cambria"/>
              </a:rPr>
              <a:t>D</a:t>
            </a:r>
            <a:r>
              <a:rPr sz="1600" spc="155" dirty="0">
                <a:latin typeface="Cambria"/>
                <a:cs typeface="Cambria"/>
              </a:rPr>
              <a:t>ak</a:t>
            </a:r>
            <a:r>
              <a:rPr sz="1600" spc="265" dirty="0">
                <a:latin typeface="Cambria"/>
                <a:cs typeface="Cambria"/>
              </a:rPr>
              <a:t> </a:t>
            </a:r>
            <a:r>
              <a:rPr sz="2200" spc="80" dirty="0">
                <a:latin typeface="Cambria"/>
                <a:cs typeface="Cambria"/>
              </a:rPr>
              <a:t>with</a:t>
            </a:r>
            <a:r>
              <a:rPr sz="2200" spc="114" dirty="0">
                <a:latin typeface="Cambria"/>
                <a:cs typeface="Cambria"/>
              </a:rPr>
              <a:t> </a:t>
            </a:r>
            <a:r>
              <a:rPr sz="2200" spc="40" dirty="0">
                <a:latin typeface="Cambria"/>
                <a:cs typeface="Cambria"/>
              </a:rPr>
              <a:t>successor</a:t>
            </a:r>
            <a:r>
              <a:rPr sz="2200" spc="100" dirty="0">
                <a:latin typeface="Cambria"/>
                <a:cs typeface="Cambria"/>
              </a:rPr>
              <a:t> </a:t>
            </a:r>
            <a:r>
              <a:rPr sz="2200" spc="110" dirty="0">
                <a:latin typeface="Cambria"/>
                <a:cs typeface="Cambria"/>
              </a:rPr>
              <a:t>j.</a:t>
            </a:r>
            <a:endParaRPr sz="2200" dirty="0">
              <a:latin typeface="Cambria"/>
              <a:cs typeface="Cambria"/>
            </a:endParaRPr>
          </a:p>
        </p:txBody>
      </p:sp>
      <p:sp>
        <p:nvSpPr>
          <p:cNvPr id="10" name="object 9">
            <a:extLst>
              <a:ext uri="{FF2B5EF4-FFF2-40B4-BE49-F238E27FC236}">
                <a16:creationId xmlns:a16="http://schemas.microsoft.com/office/drawing/2014/main" xmlns="" id="{31BF3D0A-BE90-5BDD-4A21-6BC39D3EB3CC}"/>
              </a:ext>
            </a:extLst>
          </p:cNvPr>
          <p:cNvSpPr txBox="1">
            <a:spLocks/>
          </p:cNvSpPr>
          <p:nvPr/>
        </p:nvSpPr>
        <p:spPr>
          <a:xfrm>
            <a:off x="535940" y="895350"/>
            <a:ext cx="5026660" cy="44371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800" b="1" kern="0" spc="405">
                <a:solidFill>
                  <a:srgbClr val="002060"/>
                </a:solidFill>
                <a:latin typeface="Cambria"/>
                <a:cs typeface="Cambria"/>
              </a:rPr>
              <a:t>SUCCESSOR</a:t>
            </a:r>
            <a:r>
              <a:rPr lang="en-US" sz="2800" b="1" kern="0" spc="295">
                <a:solidFill>
                  <a:srgbClr val="002060"/>
                </a:solidFill>
                <a:latin typeface="Cambria"/>
                <a:cs typeface="Cambria"/>
              </a:rPr>
              <a:t> </a:t>
            </a:r>
            <a:r>
              <a:rPr lang="en-US" sz="2800" b="1" kern="0" spc="355">
                <a:solidFill>
                  <a:srgbClr val="002060"/>
                </a:solidFill>
                <a:latin typeface="Cambria"/>
                <a:cs typeface="Cambria"/>
              </a:rPr>
              <a:t>STEMMERS</a:t>
            </a:r>
            <a:endParaRPr lang="en-US" sz="2800" kern="0" dirty="0">
              <a:solidFill>
                <a:srgbClr val="002060"/>
              </a:solidFill>
              <a:latin typeface="Cambria"/>
              <a:cs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158990" cy="751488"/>
          </a:xfrm>
          <a:prstGeom prst="rect">
            <a:avLst/>
          </a:prstGeom>
        </p:spPr>
        <p:txBody>
          <a:bodyPr vert="horz" wrap="square" lIns="0" tIns="12700" rIns="0" bIns="0" rtlCol="0">
            <a:spAutoFit/>
          </a:bodyPr>
          <a:lstStyle/>
          <a:p>
            <a:pPr marL="286385" marR="5080" indent="-274320">
              <a:lnSpc>
                <a:spcPct val="100000"/>
              </a:lnSpc>
              <a:spcBef>
                <a:spcPts val="100"/>
              </a:spcBef>
              <a:buClr>
                <a:srgbClr val="FD8537"/>
              </a:buClr>
              <a:buSzPct val="68750"/>
              <a:buFont typeface="Wingdings"/>
              <a:buChar char=""/>
              <a:tabLst>
                <a:tab pos="287020" algn="l"/>
              </a:tabLst>
            </a:pPr>
            <a:r>
              <a:rPr lang="en-US" sz="2400" dirty="0">
                <a:latin typeface="Cambria"/>
                <a:cs typeface="Cambria"/>
              </a:rPr>
              <a:t>Using the words in above figure plus additional word “boxer”, the successor stemming is shown below.</a:t>
            </a:r>
            <a:endParaRPr sz="2400" dirty="0">
              <a:latin typeface="Cambria"/>
              <a:cs typeface="Cambria"/>
            </a:endParaRPr>
          </a:p>
        </p:txBody>
      </p:sp>
      <p:pic>
        <p:nvPicPr>
          <p:cNvPr id="13" name="object 13"/>
          <p:cNvPicPr/>
          <p:nvPr/>
        </p:nvPicPr>
        <p:blipFill>
          <a:blip r:embed="rId3" cstate="print"/>
          <a:stretch>
            <a:fillRect/>
          </a:stretch>
        </p:blipFill>
        <p:spPr>
          <a:xfrm>
            <a:off x="1172845" y="2670231"/>
            <a:ext cx="6400800" cy="1905000"/>
          </a:xfrm>
          <a:prstGeom prst="rect">
            <a:avLst/>
          </a:prstGeom>
        </p:spPr>
      </p:pic>
      <p:sp>
        <p:nvSpPr>
          <p:cNvPr id="14" name="object 14"/>
          <p:cNvSpPr txBox="1"/>
          <p:nvPr/>
        </p:nvSpPr>
        <p:spPr>
          <a:xfrm>
            <a:off x="2179320" y="4422140"/>
            <a:ext cx="4414520" cy="299720"/>
          </a:xfrm>
          <a:prstGeom prst="rect">
            <a:avLst/>
          </a:prstGeom>
        </p:spPr>
        <p:txBody>
          <a:bodyPr vert="horz" wrap="square" lIns="0" tIns="12700" rIns="0" bIns="0" rtlCol="0">
            <a:spAutoFit/>
          </a:bodyPr>
          <a:lstStyle/>
          <a:p>
            <a:pPr marL="12700">
              <a:lnSpc>
                <a:spcPct val="100000"/>
              </a:lnSpc>
              <a:spcBef>
                <a:spcPts val="100"/>
              </a:spcBef>
            </a:pPr>
            <a:r>
              <a:rPr sz="1800" spc="95" dirty="0">
                <a:latin typeface="Cambria"/>
                <a:cs typeface="Cambria"/>
              </a:rPr>
              <a:t>Example</a:t>
            </a:r>
            <a:r>
              <a:rPr sz="1800" spc="80" dirty="0">
                <a:latin typeface="Cambria"/>
                <a:cs typeface="Cambria"/>
              </a:rPr>
              <a:t> </a:t>
            </a:r>
            <a:r>
              <a:rPr sz="1800" spc="15" dirty="0">
                <a:latin typeface="Cambria"/>
                <a:cs typeface="Cambria"/>
              </a:rPr>
              <a:t>for</a:t>
            </a:r>
            <a:r>
              <a:rPr sz="1800" spc="95" dirty="0">
                <a:latin typeface="Cambria"/>
                <a:cs typeface="Cambria"/>
              </a:rPr>
              <a:t> </a:t>
            </a:r>
            <a:r>
              <a:rPr sz="1800" spc="55" dirty="0">
                <a:latin typeface="Cambria"/>
                <a:cs typeface="Cambria"/>
              </a:rPr>
              <a:t>Successor</a:t>
            </a:r>
            <a:r>
              <a:rPr sz="1800" spc="114" dirty="0">
                <a:latin typeface="Cambria"/>
                <a:cs typeface="Cambria"/>
              </a:rPr>
              <a:t> </a:t>
            </a:r>
            <a:r>
              <a:rPr sz="1800" spc="85" dirty="0">
                <a:latin typeface="Cambria"/>
                <a:cs typeface="Cambria"/>
              </a:rPr>
              <a:t>Variety</a:t>
            </a:r>
            <a:r>
              <a:rPr sz="1800" spc="80" dirty="0">
                <a:latin typeface="Cambria"/>
                <a:cs typeface="Cambria"/>
              </a:rPr>
              <a:t> </a:t>
            </a:r>
            <a:r>
              <a:rPr sz="1800" spc="95" dirty="0">
                <a:latin typeface="Cambria"/>
                <a:cs typeface="Cambria"/>
              </a:rPr>
              <a:t>Stemming</a:t>
            </a:r>
            <a:endParaRPr sz="1800" dirty="0">
              <a:latin typeface="Cambria"/>
              <a:cs typeface="Cambria"/>
            </a:endParaRPr>
          </a:p>
        </p:txBody>
      </p:sp>
      <p:sp>
        <p:nvSpPr>
          <p:cNvPr id="10" name="object 9">
            <a:extLst>
              <a:ext uri="{FF2B5EF4-FFF2-40B4-BE49-F238E27FC236}">
                <a16:creationId xmlns:a16="http://schemas.microsoft.com/office/drawing/2014/main" xmlns="" id="{84652422-9459-4DA7-9775-80DAA224CF62}"/>
              </a:ext>
            </a:extLst>
          </p:cNvPr>
          <p:cNvSpPr txBox="1">
            <a:spLocks/>
          </p:cNvSpPr>
          <p:nvPr/>
        </p:nvSpPr>
        <p:spPr>
          <a:xfrm>
            <a:off x="535940" y="895350"/>
            <a:ext cx="5026660" cy="44371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800" b="1" kern="0" spc="405">
                <a:solidFill>
                  <a:srgbClr val="002060"/>
                </a:solidFill>
                <a:latin typeface="Cambria"/>
                <a:cs typeface="Cambria"/>
              </a:rPr>
              <a:t>SUCCESSOR</a:t>
            </a:r>
            <a:r>
              <a:rPr lang="en-US" sz="2800" b="1" kern="0" spc="295">
                <a:solidFill>
                  <a:srgbClr val="002060"/>
                </a:solidFill>
                <a:latin typeface="Cambria"/>
                <a:cs typeface="Cambria"/>
              </a:rPr>
              <a:t> </a:t>
            </a:r>
            <a:r>
              <a:rPr lang="en-US" sz="2800" b="1" kern="0" spc="355">
                <a:solidFill>
                  <a:srgbClr val="002060"/>
                </a:solidFill>
                <a:latin typeface="Cambria"/>
                <a:cs typeface="Cambria"/>
              </a:rPr>
              <a:t>STEMMERS</a:t>
            </a:r>
            <a:endParaRPr lang="en-US" sz="2800" kern="0" dirty="0">
              <a:solidFill>
                <a:srgbClr val="002060"/>
              </a:solidFill>
              <a:latin typeface="Cambria"/>
              <a:cs typeface="Cambria"/>
            </a:endParaRPr>
          </a:p>
        </p:txBody>
      </p:sp>
      <p:sp>
        <p:nvSpPr>
          <p:cNvPr id="16" name="object 9">
            <a:extLst>
              <a:ext uri="{FF2B5EF4-FFF2-40B4-BE49-F238E27FC236}">
                <a16:creationId xmlns:a16="http://schemas.microsoft.com/office/drawing/2014/main" xmlns="" id="{B33206AD-0838-54C6-4B6F-EE6EACC80D0B}"/>
              </a:ext>
            </a:extLst>
          </p:cNvPr>
          <p:cNvSpPr txBox="1"/>
          <p:nvPr/>
        </p:nvSpPr>
        <p:spPr>
          <a:xfrm>
            <a:off x="519430" y="5155203"/>
            <a:ext cx="7158990" cy="2598147"/>
          </a:xfrm>
          <a:prstGeom prst="rect">
            <a:avLst/>
          </a:prstGeom>
        </p:spPr>
        <p:txBody>
          <a:bodyPr vert="horz" wrap="square" lIns="0" tIns="12700" rIns="0" bIns="0" rtlCol="0">
            <a:spAutoFit/>
          </a:bodyPr>
          <a:lstStyle/>
          <a:p>
            <a:pPr marL="286385" marR="5080" indent="-274320">
              <a:lnSpc>
                <a:spcPct val="100000"/>
              </a:lnSpc>
              <a:spcBef>
                <a:spcPts val="100"/>
              </a:spcBef>
              <a:buClr>
                <a:srgbClr val="FD8537"/>
              </a:buClr>
              <a:buSzPct val="68750"/>
              <a:buFont typeface="Wingdings"/>
              <a:buChar char=""/>
              <a:tabLst>
                <a:tab pos="287020" algn="l"/>
              </a:tabLst>
            </a:pPr>
            <a:r>
              <a:rPr lang="en-US" sz="2400" dirty="0">
                <a:latin typeface="Cambria"/>
                <a:cs typeface="Cambria"/>
              </a:rPr>
              <a:t>If the cutoff method with value four was selected then the stem would be “</a:t>
            </a:r>
            <a:r>
              <a:rPr lang="en-US" sz="2400" dirty="0" err="1">
                <a:latin typeface="Cambria"/>
                <a:cs typeface="Cambria"/>
              </a:rPr>
              <a:t>boxe</a:t>
            </a:r>
            <a:r>
              <a:rPr lang="en-US" sz="2400" dirty="0">
                <a:latin typeface="Cambria"/>
                <a:cs typeface="Cambria"/>
              </a:rPr>
              <a:t>”. The peak and plateau method can not apply because the successor variety monotonically decreases. Applying the complete word method  the stem is “box”. The example given does not have enough values to apply the entropy method.</a:t>
            </a:r>
            <a:endParaRPr sz="2400" dirty="0">
              <a:latin typeface="Cambria"/>
              <a:cs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810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762000" y="1905000"/>
            <a:ext cx="5114290" cy="482600"/>
          </a:xfrm>
          <a:prstGeom prst="rect">
            <a:avLst/>
          </a:prstGeom>
        </p:spPr>
        <p:txBody>
          <a:bodyPr vert="horz" wrap="square" lIns="0" tIns="12700" rIns="0" bIns="0" rtlCol="0">
            <a:spAutoFit/>
          </a:bodyPr>
          <a:lstStyle/>
          <a:p>
            <a:pPr marL="12700">
              <a:lnSpc>
                <a:spcPct val="100000"/>
              </a:lnSpc>
              <a:spcBef>
                <a:spcPts val="100"/>
              </a:spcBef>
            </a:pPr>
            <a:r>
              <a:rPr sz="3000" b="1" spc="335" dirty="0">
                <a:solidFill>
                  <a:srgbClr val="002060"/>
                </a:solidFill>
                <a:latin typeface="Cambria"/>
                <a:cs typeface="Cambria"/>
              </a:rPr>
              <a:t>I</a:t>
            </a:r>
            <a:r>
              <a:rPr b="1" spc="335" dirty="0">
                <a:solidFill>
                  <a:srgbClr val="002060"/>
                </a:solidFill>
                <a:latin typeface="Cambria"/>
                <a:cs typeface="Cambria"/>
              </a:rPr>
              <a:t>NVERTED</a:t>
            </a:r>
            <a:r>
              <a:rPr b="1" spc="315" dirty="0">
                <a:solidFill>
                  <a:srgbClr val="002060"/>
                </a:solidFill>
                <a:latin typeface="Cambria"/>
                <a:cs typeface="Cambria"/>
              </a:rPr>
              <a:t> </a:t>
            </a:r>
            <a:r>
              <a:rPr sz="3000" b="1" spc="395" dirty="0">
                <a:solidFill>
                  <a:srgbClr val="002060"/>
                </a:solidFill>
                <a:latin typeface="Cambria"/>
                <a:cs typeface="Cambria"/>
              </a:rPr>
              <a:t>F</a:t>
            </a:r>
            <a:r>
              <a:rPr b="1" spc="395" dirty="0">
                <a:solidFill>
                  <a:srgbClr val="002060"/>
                </a:solidFill>
                <a:latin typeface="Cambria"/>
                <a:cs typeface="Cambria"/>
              </a:rPr>
              <a:t>ILE</a:t>
            </a:r>
            <a:r>
              <a:rPr b="1" spc="310" dirty="0">
                <a:solidFill>
                  <a:srgbClr val="002060"/>
                </a:solidFill>
                <a:latin typeface="Cambria"/>
                <a:cs typeface="Cambria"/>
              </a:rPr>
              <a:t> </a:t>
            </a:r>
            <a:r>
              <a:rPr sz="3000" b="1" spc="355" dirty="0">
                <a:solidFill>
                  <a:srgbClr val="002060"/>
                </a:solidFill>
                <a:latin typeface="Cambria"/>
                <a:cs typeface="Cambria"/>
              </a:rPr>
              <a:t>S</a:t>
            </a:r>
            <a:r>
              <a:rPr b="1" spc="355" dirty="0">
                <a:solidFill>
                  <a:srgbClr val="002060"/>
                </a:solidFill>
                <a:latin typeface="Cambria"/>
                <a:cs typeface="Cambria"/>
              </a:rPr>
              <a:t>TRUCTURE</a:t>
            </a:r>
            <a:endParaRPr sz="3000" dirty="0">
              <a:solidFill>
                <a:srgbClr val="002060"/>
              </a:solidFill>
              <a:latin typeface="Cambria"/>
              <a:cs typeface="Cambria"/>
            </a:endParaRPr>
          </a:p>
        </p:txBody>
      </p:sp>
      <p:sp>
        <p:nvSpPr>
          <p:cNvPr id="10" name="object 10"/>
          <p:cNvSpPr txBox="1"/>
          <p:nvPr/>
        </p:nvSpPr>
        <p:spPr>
          <a:xfrm>
            <a:off x="641484" y="3048000"/>
            <a:ext cx="7267575" cy="3622675"/>
          </a:xfrm>
          <a:prstGeom prst="rect">
            <a:avLst/>
          </a:prstGeom>
        </p:spPr>
        <p:txBody>
          <a:bodyPr vert="horz" wrap="square" lIns="0" tIns="12700" rIns="0" bIns="0" rtlCol="0">
            <a:spAutoFit/>
          </a:bodyPr>
          <a:lstStyle/>
          <a:p>
            <a:pPr marL="286385" marR="5080" indent="-274320">
              <a:lnSpc>
                <a:spcPct val="100000"/>
              </a:lnSpc>
              <a:spcBef>
                <a:spcPts val="1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60" dirty="0">
                <a:latin typeface="Cambria"/>
                <a:cs typeface="Cambria"/>
              </a:rPr>
              <a:t>most</a:t>
            </a:r>
            <a:r>
              <a:rPr sz="2400" spc="135" dirty="0">
                <a:latin typeface="Cambria"/>
                <a:cs typeface="Cambria"/>
              </a:rPr>
              <a:t> </a:t>
            </a:r>
            <a:r>
              <a:rPr sz="2400" spc="40" dirty="0">
                <a:latin typeface="Cambria"/>
                <a:cs typeface="Cambria"/>
              </a:rPr>
              <a:t>common</a:t>
            </a:r>
            <a:r>
              <a:rPr sz="2400" spc="125" dirty="0">
                <a:latin typeface="Cambria"/>
                <a:cs typeface="Cambria"/>
              </a:rPr>
              <a:t> </a:t>
            </a:r>
            <a:r>
              <a:rPr sz="2400" spc="114" dirty="0">
                <a:latin typeface="Cambria"/>
                <a:cs typeface="Cambria"/>
              </a:rPr>
              <a:t>data</a:t>
            </a:r>
            <a:r>
              <a:rPr sz="2400" spc="140" dirty="0">
                <a:latin typeface="Cambria"/>
                <a:cs typeface="Cambria"/>
              </a:rPr>
              <a:t> </a:t>
            </a:r>
            <a:r>
              <a:rPr sz="2400" spc="85" dirty="0">
                <a:latin typeface="Cambria"/>
                <a:cs typeface="Cambria"/>
              </a:rPr>
              <a:t>structure</a:t>
            </a:r>
            <a:r>
              <a:rPr sz="2400" spc="120" dirty="0">
                <a:latin typeface="Cambria"/>
                <a:cs typeface="Cambria"/>
              </a:rPr>
              <a:t> </a:t>
            </a:r>
            <a:r>
              <a:rPr sz="2400" spc="70" dirty="0">
                <a:latin typeface="Cambria"/>
                <a:cs typeface="Cambria"/>
              </a:rPr>
              <a:t>used</a:t>
            </a:r>
            <a:r>
              <a:rPr sz="2400" spc="125" dirty="0">
                <a:latin typeface="Cambria"/>
                <a:cs typeface="Cambria"/>
              </a:rPr>
              <a:t> </a:t>
            </a:r>
            <a:r>
              <a:rPr sz="2400" spc="105" dirty="0">
                <a:latin typeface="Cambria"/>
                <a:cs typeface="Cambria"/>
              </a:rPr>
              <a:t>in</a:t>
            </a:r>
            <a:r>
              <a:rPr sz="2400" spc="125" dirty="0">
                <a:latin typeface="Cambria"/>
                <a:cs typeface="Cambria"/>
              </a:rPr>
              <a:t> </a:t>
            </a:r>
            <a:r>
              <a:rPr sz="2400" spc="45" dirty="0">
                <a:latin typeface="Cambria"/>
                <a:cs typeface="Cambria"/>
              </a:rPr>
              <a:t>both </a:t>
            </a:r>
            <a:r>
              <a:rPr sz="2400" spc="50" dirty="0">
                <a:latin typeface="Cambria"/>
                <a:cs typeface="Cambria"/>
              </a:rPr>
              <a:t> </a:t>
            </a:r>
            <a:r>
              <a:rPr sz="2400" spc="90" dirty="0">
                <a:latin typeface="Cambria"/>
                <a:cs typeface="Cambria"/>
              </a:rPr>
              <a:t>database</a:t>
            </a:r>
            <a:r>
              <a:rPr sz="2400" spc="145" dirty="0">
                <a:latin typeface="Cambria"/>
                <a:cs typeface="Cambria"/>
              </a:rPr>
              <a:t> </a:t>
            </a:r>
            <a:r>
              <a:rPr sz="2400" spc="105" dirty="0">
                <a:latin typeface="Cambria"/>
                <a:cs typeface="Cambria"/>
              </a:rPr>
              <a:t>management</a:t>
            </a:r>
            <a:r>
              <a:rPr sz="2400" spc="150" dirty="0">
                <a:latin typeface="Cambria"/>
                <a:cs typeface="Cambria"/>
              </a:rPr>
              <a:t> </a:t>
            </a:r>
            <a:r>
              <a:rPr sz="2400" spc="105" dirty="0">
                <a:latin typeface="Cambria"/>
                <a:cs typeface="Cambria"/>
              </a:rPr>
              <a:t>and</a:t>
            </a:r>
            <a:r>
              <a:rPr sz="2400" spc="135" dirty="0">
                <a:latin typeface="Cambria"/>
                <a:cs typeface="Cambria"/>
              </a:rPr>
              <a:t> </a:t>
            </a:r>
            <a:r>
              <a:rPr sz="2400" spc="80" dirty="0">
                <a:latin typeface="Cambria"/>
                <a:cs typeface="Cambria"/>
              </a:rPr>
              <a:t>Information</a:t>
            </a:r>
            <a:r>
              <a:rPr sz="2400" spc="150" dirty="0">
                <a:latin typeface="Cambria"/>
                <a:cs typeface="Cambria"/>
              </a:rPr>
              <a:t> </a:t>
            </a:r>
            <a:r>
              <a:rPr sz="2400" spc="95" dirty="0">
                <a:latin typeface="Cambria"/>
                <a:cs typeface="Cambria"/>
              </a:rPr>
              <a:t>Retrieval </a:t>
            </a:r>
            <a:r>
              <a:rPr sz="2400" spc="-515" dirty="0">
                <a:latin typeface="Cambria"/>
                <a:cs typeface="Cambria"/>
              </a:rPr>
              <a:t> </a:t>
            </a:r>
            <a:r>
              <a:rPr sz="2400" spc="120" dirty="0">
                <a:latin typeface="Cambria"/>
                <a:cs typeface="Cambria"/>
              </a:rPr>
              <a:t>Systems</a:t>
            </a:r>
            <a:r>
              <a:rPr sz="2400" spc="130" dirty="0">
                <a:latin typeface="Cambria"/>
                <a:cs typeface="Cambria"/>
              </a:rPr>
              <a:t> </a:t>
            </a:r>
            <a:r>
              <a:rPr sz="2400" spc="80" dirty="0">
                <a:latin typeface="Cambria"/>
                <a:cs typeface="Cambria"/>
              </a:rPr>
              <a:t>is</a:t>
            </a:r>
            <a:r>
              <a:rPr sz="2400" spc="125" dirty="0">
                <a:latin typeface="Cambria"/>
                <a:cs typeface="Cambria"/>
              </a:rPr>
              <a:t> </a:t>
            </a:r>
            <a:r>
              <a:rPr sz="2400" spc="90" dirty="0">
                <a:latin typeface="Cambria"/>
                <a:cs typeface="Cambria"/>
              </a:rPr>
              <a:t>the</a:t>
            </a:r>
            <a:r>
              <a:rPr sz="2400" spc="135" dirty="0">
                <a:latin typeface="Cambria"/>
                <a:cs typeface="Cambria"/>
              </a:rPr>
              <a:t> </a:t>
            </a:r>
            <a:r>
              <a:rPr sz="2400" spc="70" dirty="0">
                <a:latin typeface="Cambria"/>
                <a:cs typeface="Cambria"/>
              </a:rPr>
              <a:t>inverted</a:t>
            </a:r>
            <a:r>
              <a:rPr sz="2400" spc="114" dirty="0">
                <a:latin typeface="Cambria"/>
                <a:cs typeface="Cambria"/>
              </a:rPr>
              <a:t> </a:t>
            </a:r>
            <a:r>
              <a:rPr sz="2400" spc="70" dirty="0">
                <a:latin typeface="Cambria"/>
                <a:cs typeface="Cambria"/>
              </a:rPr>
              <a:t>file</a:t>
            </a:r>
            <a:r>
              <a:rPr sz="2400" spc="120" dirty="0">
                <a:latin typeface="Cambria"/>
                <a:cs typeface="Cambria"/>
              </a:rPr>
              <a:t> </a:t>
            </a:r>
            <a:r>
              <a:rPr sz="2400" spc="95" dirty="0">
                <a:latin typeface="Cambria"/>
                <a:cs typeface="Cambria"/>
              </a:rPr>
              <a:t>structure.</a:t>
            </a:r>
            <a:endParaRPr sz="2400" dirty="0">
              <a:latin typeface="Cambria"/>
              <a:cs typeface="Cambria"/>
            </a:endParaRPr>
          </a:p>
          <a:p>
            <a:pPr marL="286385" marR="557530" indent="-274320">
              <a:lnSpc>
                <a:spcPct val="100000"/>
              </a:lnSpc>
              <a:spcBef>
                <a:spcPts val="600"/>
              </a:spcBef>
              <a:buClr>
                <a:srgbClr val="FD8537"/>
              </a:buClr>
              <a:buSzPct val="68750"/>
              <a:buFont typeface="Wingdings"/>
              <a:buChar char=""/>
              <a:tabLst>
                <a:tab pos="287020" algn="l"/>
              </a:tabLst>
            </a:pPr>
            <a:r>
              <a:rPr sz="2400" spc="80" dirty="0">
                <a:latin typeface="Cambria"/>
                <a:cs typeface="Cambria"/>
              </a:rPr>
              <a:t>Inverted</a:t>
            </a:r>
            <a:r>
              <a:rPr sz="2400" spc="114" dirty="0">
                <a:latin typeface="Cambria"/>
                <a:cs typeface="Cambria"/>
              </a:rPr>
              <a:t> </a:t>
            </a:r>
            <a:r>
              <a:rPr sz="2400" spc="70" dirty="0">
                <a:latin typeface="Cambria"/>
                <a:cs typeface="Cambria"/>
              </a:rPr>
              <a:t>file</a:t>
            </a:r>
            <a:r>
              <a:rPr sz="2400" spc="120" dirty="0">
                <a:latin typeface="Cambria"/>
                <a:cs typeface="Cambria"/>
              </a:rPr>
              <a:t> </a:t>
            </a:r>
            <a:r>
              <a:rPr sz="2400" spc="85" dirty="0">
                <a:latin typeface="Cambria"/>
                <a:cs typeface="Cambria"/>
              </a:rPr>
              <a:t>structures</a:t>
            </a:r>
            <a:r>
              <a:rPr sz="2400" spc="120" dirty="0">
                <a:latin typeface="Cambria"/>
                <a:cs typeface="Cambria"/>
              </a:rPr>
              <a:t> </a:t>
            </a:r>
            <a:r>
              <a:rPr sz="2400" spc="80" dirty="0">
                <a:latin typeface="Cambria"/>
                <a:cs typeface="Cambria"/>
              </a:rPr>
              <a:t>are</a:t>
            </a:r>
            <a:r>
              <a:rPr sz="2400" spc="130" dirty="0">
                <a:latin typeface="Cambria"/>
                <a:cs typeface="Cambria"/>
              </a:rPr>
              <a:t> </a:t>
            </a:r>
            <a:r>
              <a:rPr sz="2400" spc="25" dirty="0">
                <a:latin typeface="Cambria"/>
                <a:cs typeface="Cambria"/>
              </a:rPr>
              <a:t>composed</a:t>
            </a:r>
            <a:r>
              <a:rPr sz="2400" spc="125" dirty="0">
                <a:latin typeface="Cambria"/>
                <a:cs typeface="Cambria"/>
              </a:rPr>
              <a:t> </a:t>
            </a:r>
            <a:r>
              <a:rPr sz="2400" spc="-5" dirty="0">
                <a:latin typeface="Cambria"/>
                <a:cs typeface="Cambria"/>
              </a:rPr>
              <a:t>of</a:t>
            </a:r>
            <a:r>
              <a:rPr sz="2400" spc="140" dirty="0">
                <a:latin typeface="Cambria"/>
                <a:cs typeface="Cambria"/>
              </a:rPr>
              <a:t> </a:t>
            </a:r>
            <a:r>
              <a:rPr sz="2400" spc="70" dirty="0">
                <a:latin typeface="Cambria"/>
                <a:cs typeface="Cambria"/>
              </a:rPr>
              <a:t>three </a:t>
            </a:r>
            <a:r>
              <a:rPr sz="2400" spc="-515" dirty="0">
                <a:latin typeface="Cambria"/>
                <a:cs typeface="Cambria"/>
              </a:rPr>
              <a:t> </a:t>
            </a:r>
            <a:r>
              <a:rPr sz="2400" spc="65" dirty="0">
                <a:latin typeface="Cambria"/>
                <a:cs typeface="Cambria"/>
              </a:rPr>
              <a:t>basic</a:t>
            </a:r>
            <a:r>
              <a:rPr sz="2400" spc="120" dirty="0">
                <a:latin typeface="Cambria"/>
                <a:cs typeface="Cambria"/>
              </a:rPr>
              <a:t> </a:t>
            </a:r>
            <a:r>
              <a:rPr sz="2400" spc="65" dirty="0">
                <a:latin typeface="Cambria"/>
                <a:cs typeface="Cambria"/>
              </a:rPr>
              <a:t>files:</a:t>
            </a:r>
            <a:endParaRPr sz="2400" dirty="0">
              <a:latin typeface="Cambria"/>
              <a:cs typeface="Cambria"/>
            </a:endParaRPr>
          </a:p>
          <a:p>
            <a:pPr marL="469900" indent="-457200">
              <a:lnSpc>
                <a:spcPct val="100000"/>
              </a:lnSpc>
              <a:spcBef>
                <a:spcPts val="600"/>
              </a:spcBef>
              <a:buClr>
                <a:srgbClr val="FD8537"/>
              </a:buClr>
              <a:buSzPct val="68750"/>
              <a:buAutoNum type="arabicPeriod"/>
              <a:tabLst>
                <a:tab pos="469265" algn="l"/>
                <a:tab pos="469900" algn="l"/>
              </a:tabLst>
            </a:pPr>
            <a:r>
              <a:rPr sz="2400" spc="114" dirty="0">
                <a:latin typeface="Cambria"/>
                <a:cs typeface="Cambria"/>
              </a:rPr>
              <a:t>The</a:t>
            </a:r>
            <a:r>
              <a:rPr sz="2400" spc="100" dirty="0">
                <a:latin typeface="Cambria"/>
                <a:cs typeface="Cambria"/>
              </a:rPr>
              <a:t> </a:t>
            </a:r>
            <a:r>
              <a:rPr sz="2400" spc="60" dirty="0">
                <a:latin typeface="Cambria"/>
                <a:cs typeface="Cambria"/>
              </a:rPr>
              <a:t>document</a:t>
            </a:r>
            <a:r>
              <a:rPr sz="2400" spc="110" dirty="0">
                <a:latin typeface="Cambria"/>
                <a:cs typeface="Cambria"/>
              </a:rPr>
              <a:t> </a:t>
            </a:r>
            <a:r>
              <a:rPr sz="2400" spc="70" dirty="0">
                <a:latin typeface="Cambria"/>
                <a:cs typeface="Cambria"/>
              </a:rPr>
              <a:t>file</a:t>
            </a:r>
            <a:endParaRPr sz="2400" dirty="0">
              <a:latin typeface="Cambria"/>
              <a:cs typeface="Cambria"/>
            </a:endParaRPr>
          </a:p>
          <a:p>
            <a:pPr marL="469900" marR="474980" indent="-457200">
              <a:lnSpc>
                <a:spcPct val="100000"/>
              </a:lnSpc>
              <a:spcBef>
                <a:spcPts val="600"/>
              </a:spcBef>
              <a:buClr>
                <a:srgbClr val="FD8537"/>
              </a:buClr>
              <a:buSzPct val="68750"/>
              <a:buAutoNum type="arabicPeriod"/>
              <a:tabLst>
                <a:tab pos="469265" algn="l"/>
                <a:tab pos="469900" algn="l"/>
              </a:tabLst>
            </a:pPr>
            <a:r>
              <a:rPr sz="2400" spc="114" dirty="0">
                <a:latin typeface="Cambria"/>
                <a:cs typeface="Cambria"/>
              </a:rPr>
              <a:t>The </a:t>
            </a:r>
            <a:r>
              <a:rPr sz="2400" spc="65" dirty="0">
                <a:latin typeface="Cambria"/>
                <a:cs typeface="Cambria"/>
              </a:rPr>
              <a:t>inversion</a:t>
            </a:r>
            <a:r>
              <a:rPr sz="2400" spc="105" dirty="0">
                <a:latin typeface="Cambria"/>
                <a:cs typeface="Cambria"/>
              </a:rPr>
              <a:t> </a:t>
            </a:r>
            <a:r>
              <a:rPr sz="2400" spc="95" dirty="0">
                <a:latin typeface="Cambria"/>
                <a:cs typeface="Cambria"/>
              </a:rPr>
              <a:t>lists</a:t>
            </a:r>
            <a:r>
              <a:rPr sz="2400" spc="120" dirty="0">
                <a:latin typeface="Cambria"/>
                <a:cs typeface="Cambria"/>
              </a:rPr>
              <a:t> </a:t>
            </a:r>
            <a:r>
              <a:rPr sz="2400" spc="50" dirty="0">
                <a:latin typeface="Cambria"/>
                <a:cs typeface="Cambria"/>
              </a:rPr>
              <a:t>(sometimes</a:t>
            </a:r>
            <a:r>
              <a:rPr sz="2400" spc="130" dirty="0">
                <a:latin typeface="Cambria"/>
                <a:cs typeface="Cambria"/>
              </a:rPr>
              <a:t> </a:t>
            </a:r>
            <a:r>
              <a:rPr sz="2400" spc="75" dirty="0">
                <a:latin typeface="Cambria"/>
                <a:cs typeface="Cambria"/>
              </a:rPr>
              <a:t>called</a:t>
            </a:r>
            <a:r>
              <a:rPr sz="2400" spc="100" dirty="0">
                <a:latin typeface="Cambria"/>
                <a:cs typeface="Cambria"/>
              </a:rPr>
              <a:t> </a:t>
            </a:r>
            <a:r>
              <a:rPr sz="2400" spc="65" dirty="0">
                <a:latin typeface="Cambria"/>
                <a:cs typeface="Cambria"/>
              </a:rPr>
              <a:t>posting </a:t>
            </a:r>
            <a:r>
              <a:rPr sz="2400" spc="-515" dirty="0">
                <a:latin typeface="Cambria"/>
                <a:cs typeface="Cambria"/>
              </a:rPr>
              <a:t> </a:t>
            </a:r>
            <a:r>
              <a:rPr sz="2400" spc="40" dirty="0">
                <a:latin typeface="Cambria"/>
                <a:cs typeface="Cambria"/>
              </a:rPr>
              <a:t>files)</a:t>
            </a:r>
            <a:endParaRPr sz="2400" dirty="0">
              <a:latin typeface="Cambria"/>
              <a:cs typeface="Cambria"/>
            </a:endParaRPr>
          </a:p>
          <a:p>
            <a:pPr marL="469900" indent="-457200">
              <a:lnSpc>
                <a:spcPct val="100000"/>
              </a:lnSpc>
              <a:spcBef>
                <a:spcPts val="600"/>
              </a:spcBef>
              <a:buClr>
                <a:srgbClr val="FD8537"/>
              </a:buClr>
              <a:buSzPct val="68750"/>
              <a:buAutoNum type="arabicPeriod"/>
              <a:tabLst>
                <a:tab pos="469265" algn="l"/>
                <a:tab pos="469900" algn="l"/>
              </a:tabLst>
            </a:pPr>
            <a:r>
              <a:rPr sz="2400" spc="114" dirty="0">
                <a:latin typeface="Cambria"/>
                <a:cs typeface="Cambria"/>
              </a:rPr>
              <a:t>The</a:t>
            </a:r>
            <a:r>
              <a:rPr sz="2400" spc="75" dirty="0">
                <a:latin typeface="Cambria"/>
                <a:cs typeface="Cambria"/>
              </a:rPr>
              <a:t> </a:t>
            </a:r>
            <a:r>
              <a:rPr sz="2400" spc="80" dirty="0">
                <a:latin typeface="Cambria"/>
                <a:cs typeface="Cambria"/>
              </a:rPr>
              <a:t>dictionary.</a:t>
            </a:r>
            <a:endParaRPr sz="2400" dirty="0">
              <a:latin typeface="Cambria"/>
              <a:cs typeface="Cambria"/>
            </a:endParaRPr>
          </a:p>
        </p:txBody>
      </p:sp>
      <p:sp>
        <p:nvSpPr>
          <p:cNvPr id="11" name="object 9">
            <a:extLst>
              <a:ext uri="{FF2B5EF4-FFF2-40B4-BE49-F238E27FC236}">
                <a16:creationId xmlns:a16="http://schemas.microsoft.com/office/drawing/2014/main" xmlns="" id="{6951D322-BC43-89D6-97CC-93991896F397}"/>
              </a:ext>
            </a:extLst>
          </p:cNvPr>
          <p:cNvSpPr txBox="1">
            <a:spLocks/>
          </p:cNvSpPr>
          <p:nvPr/>
        </p:nvSpPr>
        <p:spPr>
          <a:xfrm>
            <a:off x="2514600" y="909234"/>
            <a:ext cx="5114290" cy="443711"/>
          </a:xfrm>
          <a:prstGeom prst="rect">
            <a:avLst/>
          </a:prstGeom>
        </p:spPr>
        <p:txBody>
          <a:bodyPr vert="horz" wrap="square" lIns="0" tIns="12700" rIns="0" bIns="0" rtlCol="0">
            <a:spAutoFit/>
          </a:bodyPr>
          <a:lstStyle>
            <a:lvl1pPr>
              <a:defRPr sz="2400" b="0" i="0">
                <a:solidFill>
                  <a:srgbClr val="565F6C"/>
                </a:solidFill>
                <a:latin typeface="Cambria"/>
                <a:ea typeface="+mj-ea"/>
                <a:cs typeface="Cambria"/>
              </a:defRPr>
            </a:lvl1pPr>
          </a:lstStyle>
          <a:p>
            <a:pPr marL="12700">
              <a:spcBef>
                <a:spcPts val="100"/>
              </a:spcBef>
            </a:pPr>
            <a:r>
              <a:rPr lang="en-US" sz="2800" b="1" kern="0" spc="335" dirty="0">
                <a:solidFill>
                  <a:srgbClr val="002060"/>
                </a:solidFill>
              </a:rPr>
              <a:t>DATA</a:t>
            </a:r>
            <a:r>
              <a:rPr lang="en-US" b="1" kern="0" spc="310" dirty="0">
                <a:solidFill>
                  <a:srgbClr val="002060"/>
                </a:solidFill>
              </a:rPr>
              <a:t> </a:t>
            </a:r>
            <a:r>
              <a:rPr lang="en-US" sz="2800" b="1" kern="0" spc="355" dirty="0">
                <a:solidFill>
                  <a:srgbClr val="002060"/>
                </a:solidFill>
              </a:rPr>
              <a:t>STRUCTURES</a:t>
            </a:r>
            <a:endParaRPr lang="en-US" sz="2800" kern="0" dirty="0">
              <a:solidFill>
                <a:srgbClr val="00206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843520" cy="4933315"/>
          </a:xfrm>
          <a:prstGeom prst="rect">
            <a:avLst/>
          </a:prstGeom>
        </p:spPr>
        <p:txBody>
          <a:bodyPr vert="horz" wrap="square" lIns="0" tIns="12700" rIns="0" bIns="0" rtlCol="0">
            <a:spAutoFit/>
          </a:bodyPr>
          <a:lstStyle/>
          <a:p>
            <a:pPr marL="286385" marR="5715" indent="-274320" algn="just">
              <a:lnSpc>
                <a:spcPct val="100000"/>
              </a:lnSpc>
              <a:spcBef>
                <a:spcPts val="100"/>
              </a:spcBef>
              <a:buClr>
                <a:srgbClr val="FD8537"/>
              </a:buClr>
              <a:buSzPct val="68750"/>
              <a:buFont typeface="Wingdings"/>
              <a:buChar char=""/>
              <a:tabLst>
                <a:tab pos="287020" algn="l"/>
              </a:tabLst>
            </a:pPr>
            <a:r>
              <a:rPr sz="2400" spc="90" dirty="0">
                <a:solidFill>
                  <a:srgbClr val="FF0000"/>
                </a:solidFill>
                <a:latin typeface="Cambria"/>
                <a:cs typeface="Cambria"/>
              </a:rPr>
              <a:t>Document</a:t>
            </a:r>
            <a:r>
              <a:rPr sz="2400" spc="95" dirty="0">
                <a:solidFill>
                  <a:srgbClr val="FF0000"/>
                </a:solidFill>
                <a:latin typeface="Cambria"/>
                <a:cs typeface="Cambria"/>
              </a:rPr>
              <a:t> </a:t>
            </a:r>
            <a:r>
              <a:rPr sz="2400" spc="105" dirty="0">
                <a:solidFill>
                  <a:srgbClr val="FF0000"/>
                </a:solidFill>
                <a:latin typeface="Cambria"/>
                <a:cs typeface="Cambria"/>
              </a:rPr>
              <a:t>File</a:t>
            </a:r>
            <a:r>
              <a:rPr sz="2400" spc="105" dirty="0">
                <a:latin typeface="Cambria"/>
                <a:cs typeface="Cambria"/>
              </a:rPr>
              <a:t>:</a:t>
            </a:r>
            <a:r>
              <a:rPr sz="2400" spc="110" dirty="0">
                <a:latin typeface="Cambria"/>
                <a:cs typeface="Cambria"/>
              </a:rPr>
              <a:t> </a:t>
            </a:r>
            <a:r>
              <a:rPr sz="2400" spc="160" dirty="0">
                <a:latin typeface="Cambria"/>
                <a:cs typeface="Cambria"/>
              </a:rPr>
              <a:t>Each</a:t>
            </a:r>
            <a:r>
              <a:rPr sz="2400" spc="165" dirty="0">
                <a:latin typeface="Cambria"/>
                <a:cs typeface="Cambria"/>
              </a:rPr>
              <a:t> </a:t>
            </a:r>
            <a:r>
              <a:rPr sz="2400" spc="60" dirty="0">
                <a:latin typeface="Cambria"/>
                <a:cs typeface="Cambria"/>
              </a:rPr>
              <a:t>document</a:t>
            </a:r>
            <a:r>
              <a:rPr sz="2400" spc="65" dirty="0">
                <a:latin typeface="Cambria"/>
                <a:cs typeface="Cambria"/>
              </a:rPr>
              <a:t> </a:t>
            </a:r>
            <a:r>
              <a:rPr sz="2400" spc="100" dirty="0">
                <a:latin typeface="Cambria"/>
                <a:cs typeface="Cambria"/>
              </a:rPr>
              <a:t>in</a:t>
            </a:r>
            <a:r>
              <a:rPr sz="2400" spc="105" dirty="0">
                <a:latin typeface="Cambria"/>
                <a:cs typeface="Cambria"/>
              </a:rPr>
              <a:t> </a:t>
            </a:r>
            <a:r>
              <a:rPr sz="2400" spc="90" dirty="0">
                <a:latin typeface="Cambria"/>
                <a:cs typeface="Cambria"/>
              </a:rPr>
              <a:t>the  </a:t>
            </a:r>
            <a:r>
              <a:rPr sz="2400" spc="85" dirty="0">
                <a:latin typeface="Cambria"/>
                <a:cs typeface="Cambria"/>
              </a:rPr>
              <a:t>system  </a:t>
            </a:r>
            <a:r>
              <a:rPr sz="2400" spc="70" dirty="0">
                <a:latin typeface="Cambria"/>
                <a:cs typeface="Cambria"/>
              </a:rPr>
              <a:t>is </a:t>
            </a:r>
            <a:r>
              <a:rPr sz="2400" spc="75" dirty="0">
                <a:latin typeface="Cambria"/>
                <a:cs typeface="Cambria"/>
              </a:rPr>
              <a:t> </a:t>
            </a:r>
            <a:r>
              <a:rPr sz="2400" spc="80" dirty="0">
                <a:latin typeface="Cambria"/>
                <a:cs typeface="Cambria"/>
              </a:rPr>
              <a:t>given</a:t>
            </a:r>
            <a:r>
              <a:rPr sz="2400" spc="85" dirty="0">
                <a:latin typeface="Cambria"/>
                <a:cs typeface="Cambria"/>
              </a:rPr>
              <a:t> </a:t>
            </a:r>
            <a:r>
              <a:rPr sz="2400" spc="160" dirty="0">
                <a:latin typeface="Cambria"/>
                <a:cs typeface="Cambria"/>
              </a:rPr>
              <a:t>a</a:t>
            </a:r>
            <a:r>
              <a:rPr sz="2400" spc="165" dirty="0">
                <a:latin typeface="Cambria"/>
                <a:cs typeface="Cambria"/>
              </a:rPr>
              <a:t> </a:t>
            </a:r>
            <a:r>
              <a:rPr sz="2400" spc="85" dirty="0">
                <a:latin typeface="Cambria"/>
                <a:cs typeface="Cambria"/>
              </a:rPr>
              <a:t>unique</a:t>
            </a:r>
            <a:r>
              <a:rPr sz="2400" spc="700" dirty="0">
                <a:latin typeface="Cambria"/>
                <a:cs typeface="Cambria"/>
              </a:rPr>
              <a:t> </a:t>
            </a:r>
            <a:r>
              <a:rPr sz="2400" spc="90" dirty="0">
                <a:latin typeface="Cambria"/>
                <a:cs typeface="Cambria"/>
              </a:rPr>
              <a:t>numerical</a:t>
            </a:r>
            <a:r>
              <a:rPr sz="2400" spc="95" dirty="0">
                <a:latin typeface="Cambria"/>
                <a:cs typeface="Cambria"/>
              </a:rPr>
              <a:t> </a:t>
            </a:r>
            <a:r>
              <a:rPr sz="2400" spc="80" dirty="0">
                <a:latin typeface="Cambria"/>
                <a:cs typeface="Cambria"/>
              </a:rPr>
              <a:t>identifier.</a:t>
            </a:r>
            <a:r>
              <a:rPr sz="2400" spc="85" dirty="0">
                <a:latin typeface="Cambria"/>
                <a:cs typeface="Cambria"/>
              </a:rPr>
              <a:t> </a:t>
            </a:r>
            <a:r>
              <a:rPr sz="2400" spc="160" dirty="0">
                <a:latin typeface="Cambria"/>
                <a:cs typeface="Cambria"/>
              </a:rPr>
              <a:t>It</a:t>
            </a:r>
            <a:r>
              <a:rPr sz="2400" spc="165" dirty="0">
                <a:latin typeface="Cambria"/>
                <a:cs typeface="Cambria"/>
              </a:rPr>
              <a:t> </a:t>
            </a:r>
            <a:r>
              <a:rPr sz="2400" spc="80" dirty="0">
                <a:latin typeface="Cambria"/>
                <a:cs typeface="Cambria"/>
              </a:rPr>
              <a:t>is</a:t>
            </a:r>
            <a:r>
              <a:rPr sz="2400" spc="85" dirty="0">
                <a:latin typeface="Cambria"/>
                <a:cs typeface="Cambria"/>
              </a:rPr>
              <a:t> </a:t>
            </a:r>
            <a:r>
              <a:rPr sz="2400" spc="130" dirty="0">
                <a:latin typeface="Cambria"/>
                <a:cs typeface="Cambria"/>
              </a:rPr>
              <a:t>that </a:t>
            </a:r>
            <a:r>
              <a:rPr sz="2400" spc="135" dirty="0">
                <a:latin typeface="Cambria"/>
                <a:cs typeface="Cambria"/>
              </a:rPr>
              <a:t> </a:t>
            </a:r>
            <a:r>
              <a:rPr sz="2400" spc="75" dirty="0">
                <a:latin typeface="Cambria"/>
                <a:cs typeface="Cambria"/>
              </a:rPr>
              <a:t>identifier</a:t>
            </a:r>
            <a:r>
              <a:rPr sz="2400" spc="105" dirty="0">
                <a:latin typeface="Cambria"/>
                <a:cs typeface="Cambria"/>
              </a:rPr>
              <a:t> </a:t>
            </a:r>
            <a:r>
              <a:rPr sz="2400" spc="130" dirty="0">
                <a:latin typeface="Cambria"/>
                <a:cs typeface="Cambria"/>
              </a:rPr>
              <a:t>that</a:t>
            </a:r>
            <a:r>
              <a:rPr sz="2400" spc="140" dirty="0">
                <a:latin typeface="Cambria"/>
                <a:cs typeface="Cambria"/>
              </a:rPr>
              <a:t> </a:t>
            </a:r>
            <a:r>
              <a:rPr sz="2400" spc="80" dirty="0">
                <a:latin typeface="Cambria"/>
                <a:cs typeface="Cambria"/>
              </a:rPr>
              <a:t>is</a:t>
            </a:r>
            <a:r>
              <a:rPr sz="2400" spc="120" dirty="0">
                <a:latin typeface="Cambria"/>
                <a:cs typeface="Cambria"/>
              </a:rPr>
              <a:t> </a:t>
            </a:r>
            <a:r>
              <a:rPr sz="2400" spc="45" dirty="0">
                <a:latin typeface="Cambria"/>
                <a:cs typeface="Cambria"/>
              </a:rPr>
              <a:t>stored</a:t>
            </a:r>
            <a:r>
              <a:rPr sz="2400" spc="135" dirty="0">
                <a:latin typeface="Cambria"/>
                <a:cs typeface="Cambria"/>
              </a:rPr>
              <a:t> </a:t>
            </a:r>
            <a:r>
              <a:rPr sz="2400" spc="105" dirty="0">
                <a:latin typeface="Cambria"/>
                <a:cs typeface="Cambria"/>
              </a:rPr>
              <a:t>in</a:t>
            </a:r>
            <a:r>
              <a:rPr sz="2400" spc="120" dirty="0">
                <a:latin typeface="Cambria"/>
                <a:cs typeface="Cambria"/>
              </a:rPr>
              <a:t> </a:t>
            </a:r>
            <a:r>
              <a:rPr sz="2400" spc="90" dirty="0">
                <a:latin typeface="Cambria"/>
                <a:cs typeface="Cambria"/>
              </a:rPr>
              <a:t>the</a:t>
            </a:r>
            <a:r>
              <a:rPr sz="2400" spc="130" dirty="0">
                <a:latin typeface="Cambria"/>
                <a:cs typeface="Cambria"/>
              </a:rPr>
              <a:t> </a:t>
            </a:r>
            <a:r>
              <a:rPr sz="2400" spc="65" dirty="0">
                <a:latin typeface="Cambria"/>
                <a:cs typeface="Cambria"/>
              </a:rPr>
              <a:t>inversion</a:t>
            </a:r>
            <a:r>
              <a:rPr sz="2400" spc="114" dirty="0">
                <a:latin typeface="Cambria"/>
                <a:cs typeface="Cambria"/>
              </a:rPr>
              <a:t> </a:t>
            </a:r>
            <a:r>
              <a:rPr sz="2400" spc="110" dirty="0">
                <a:latin typeface="Cambria"/>
                <a:cs typeface="Cambria"/>
              </a:rPr>
              <a:t>list.</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solidFill>
                  <a:srgbClr val="FF0000"/>
                </a:solidFill>
                <a:latin typeface="Cambria"/>
                <a:cs typeface="Cambria"/>
              </a:rPr>
              <a:t>The </a:t>
            </a:r>
            <a:r>
              <a:rPr sz="2400" spc="65" dirty="0">
                <a:solidFill>
                  <a:srgbClr val="FF0000"/>
                </a:solidFill>
                <a:latin typeface="Cambria"/>
                <a:cs typeface="Cambria"/>
              </a:rPr>
              <a:t>inversion</a:t>
            </a:r>
            <a:r>
              <a:rPr sz="2400" spc="70" dirty="0">
                <a:solidFill>
                  <a:srgbClr val="FF0000"/>
                </a:solidFill>
                <a:latin typeface="Cambria"/>
                <a:cs typeface="Cambria"/>
              </a:rPr>
              <a:t> </a:t>
            </a:r>
            <a:r>
              <a:rPr sz="2400" spc="80" dirty="0">
                <a:solidFill>
                  <a:srgbClr val="FF0000"/>
                </a:solidFill>
                <a:latin typeface="Cambria"/>
                <a:cs typeface="Cambria"/>
              </a:rPr>
              <a:t>list</a:t>
            </a:r>
            <a:r>
              <a:rPr sz="2400" spc="80" dirty="0">
                <a:latin typeface="Cambria"/>
                <a:cs typeface="Cambria"/>
              </a:rPr>
              <a:t>:</a:t>
            </a:r>
            <a:r>
              <a:rPr sz="2400" spc="85" dirty="0">
                <a:latin typeface="Cambria"/>
                <a:cs typeface="Cambria"/>
              </a:rPr>
              <a:t> </a:t>
            </a:r>
            <a:r>
              <a:rPr sz="2400" spc="65" dirty="0">
                <a:latin typeface="Cambria"/>
                <a:cs typeface="Cambria"/>
              </a:rPr>
              <a:t>inversion</a:t>
            </a:r>
            <a:r>
              <a:rPr sz="2400" spc="70"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the  </a:t>
            </a:r>
            <a:r>
              <a:rPr sz="2400" spc="60" dirty="0">
                <a:latin typeface="Cambria"/>
                <a:cs typeface="Cambria"/>
              </a:rPr>
              <a:t>document  </a:t>
            </a:r>
            <a:r>
              <a:rPr sz="2400" spc="50" dirty="0">
                <a:latin typeface="Cambria"/>
                <a:cs typeface="Cambria"/>
              </a:rPr>
              <a:t>from </a:t>
            </a:r>
            <a:r>
              <a:rPr sz="2400" spc="55" dirty="0">
                <a:latin typeface="Cambria"/>
                <a:cs typeface="Cambria"/>
              </a:rPr>
              <a:t> </a:t>
            </a:r>
            <a:r>
              <a:rPr sz="2400" spc="90" dirty="0">
                <a:latin typeface="Cambria"/>
                <a:cs typeface="Cambria"/>
              </a:rPr>
              <a:t>the</a:t>
            </a:r>
            <a:r>
              <a:rPr sz="2400" spc="95" dirty="0">
                <a:latin typeface="Cambria"/>
                <a:cs typeface="Cambria"/>
              </a:rPr>
              <a:t> </a:t>
            </a:r>
            <a:r>
              <a:rPr sz="2400" spc="50" dirty="0">
                <a:latin typeface="Cambria"/>
                <a:cs typeface="Cambria"/>
              </a:rPr>
              <a:t>perspective</a:t>
            </a:r>
            <a:r>
              <a:rPr sz="2400" spc="55" dirty="0">
                <a:latin typeface="Cambria"/>
                <a:cs typeface="Cambria"/>
              </a:rPr>
              <a:t> </a:t>
            </a:r>
            <a:r>
              <a:rPr sz="2400" spc="135" dirty="0">
                <a:latin typeface="Cambria"/>
                <a:cs typeface="Cambria"/>
              </a:rPr>
              <a:t>that,</a:t>
            </a:r>
            <a:r>
              <a:rPr sz="2400" spc="800" dirty="0">
                <a:latin typeface="Cambria"/>
                <a:cs typeface="Cambria"/>
              </a:rPr>
              <a:t> </a:t>
            </a:r>
            <a:r>
              <a:rPr sz="2400" spc="20" dirty="0">
                <a:latin typeface="Cambria"/>
                <a:cs typeface="Cambria"/>
              </a:rPr>
              <a:t>for</a:t>
            </a:r>
            <a:r>
              <a:rPr sz="2400" spc="25" dirty="0">
                <a:latin typeface="Cambria"/>
                <a:cs typeface="Cambria"/>
              </a:rPr>
              <a:t> </a:t>
            </a:r>
            <a:r>
              <a:rPr sz="2400" spc="80" dirty="0">
                <a:latin typeface="Cambria"/>
                <a:cs typeface="Cambria"/>
              </a:rPr>
              <a:t>each</a:t>
            </a:r>
            <a:r>
              <a:rPr sz="2400" spc="85" dirty="0">
                <a:latin typeface="Cambria"/>
                <a:cs typeface="Cambria"/>
              </a:rPr>
              <a:t> </a:t>
            </a:r>
            <a:r>
              <a:rPr sz="2400" spc="40" dirty="0">
                <a:latin typeface="Cambria"/>
                <a:cs typeface="Cambria"/>
              </a:rPr>
              <a:t>word,</a:t>
            </a:r>
            <a:r>
              <a:rPr sz="2400" spc="45" dirty="0">
                <a:latin typeface="Cambria"/>
                <a:cs typeface="Cambria"/>
              </a:rPr>
              <a:t> </a:t>
            </a:r>
            <a:r>
              <a:rPr sz="2400" spc="160" dirty="0">
                <a:latin typeface="Cambria"/>
                <a:cs typeface="Cambria"/>
              </a:rPr>
              <a:t>a</a:t>
            </a:r>
            <a:r>
              <a:rPr sz="2400" spc="850" dirty="0">
                <a:latin typeface="Cambria"/>
                <a:cs typeface="Cambria"/>
              </a:rPr>
              <a:t> </a:t>
            </a:r>
            <a:r>
              <a:rPr sz="2400" spc="95" dirty="0">
                <a:latin typeface="Cambria"/>
                <a:cs typeface="Cambria"/>
              </a:rPr>
              <a:t>list</a:t>
            </a:r>
            <a:r>
              <a:rPr sz="2400" spc="100" dirty="0">
                <a:latin typeface="Cambria"/>
                <a:cs typeface="Cambria"/>
              </a:rPr>
              <a:t> </a:t>
            </a:r>
            <a:r>
              <a:rPr sz="2400" spc="-5" dirty="0">
                <a:latin typeface="Cambria"/>
                <a:cs typeface="Cambria"/>
              </a:rPr>
              <a:t>of </a:t>
            </a:r>
            <a:r>
              <a:rPr sz="2400" dirty="0">
                <a:latin typeface="Cambria"/>
                <a:cs typeface="Cambria"/>
              </a:rPr>
              <a:t> </a:t>
            </a:r>
            <a:r>
              <a:rPr sz="2400" spc="60" dirty="0">
                <a:latin typeface="Cambria"/>
                <a:cs typeface="Cambria"/>
              </a:rPr>
              <a:t>documents</a:t>
            </a:r>
            <a:r>
              <a:rPr sz="2400" spc="65" dirty="0">
                <a:latin typeface="Cambria"/>
                <a:cs typeface="Cambria"/>
              </a:rPr>
              <a:t> </a:t>
            </a:r>
            <a:r>
              <a:rPr sz="2400" spc="105" dirty="0">
                <a:latin typeface="Cambria"/>
                <a:cs typeface="Cambria"/>
              </a:rPr>
              <a:t>in </a:t>
            </a:r>
            <a:r>
              <a:rPr sz="2400" spc="70" dirty="0">
                <a:latin typeface="Cambria"/>
                <a:cs typeface="Cambria"/>
              </a:rPr>
              <a:t>which </a:t>
            </a:r>
            <a:r>
              <a:rPr sz="2400" spc="90" dirty="0">
                <a:latin typeface="Cambria"/>
                <a:cs typeface="Cambria"/>
              </a:rPr>
              <a:t>the </a:t>
            </a:r>
            <a:r>
              <a:rPr sz="2400" spc="10" dirty="0">
                <a:latin typeface="Cambria"/>
                <a:cs typeface="Cambria"/>
              </a:rPr>
              <a:t>word  </a:t>
            </a:r>
            <a:r>
              <a:rPr sz="2400" spc="80" dirty="0">
                <a:latin typeface="Cambria"/>
                <a:cs typeface="Cambria"/>
              </a:rPr>
              <a:t>is </a:t>
            </a:r>
            <a:r>
              <a:rPr sz="2400" spc="60" dirty="0">
                <a:latin typeface="Cambria"/>
                <a:cs typeface="Cambria"/>
              </a:rPr>
              <a:t>found  </a:t>
            </a:r>
            <a:r>
              <a:rPr sz="2400" spc="105" dirty="0">
                <a:latin typeface="Cambria"/>
                <a:cs typeface="Cambria"/>
              </a:rPr>
              <a:t>in </a:t>
            </a:r>
            <a:r>
              <a:rPr sz="2400" spc="80" dirty="0">
                <a:latin typeface="Cambria"/>
                <a:cs typeface="Cambria"/>
              </a:rPr>
              <a:t>is </a:t>
            </a:r>
            <a:r>
              <a:rPr sz="2400" spc="45" dirty="0">
                <a:latin typeface="Cambria"/>
                <a:cs typeface="Cambria"/>
              </a:rPr>
              <a:t>stored </a:t>
            </a:r>
            <a:r>
              <a:rPr sz="2400" spc="50" dirty="0">
                <a:latin typeface="Cambria"/>
                <a:cs typeface="Cambria"/>
              </a:rPr>
              <a:t> </a:t>
            </a:r>
            <a:r>
              <a:rPr sz="2400" spc="40" dirty="0">
                <a:latin typeface="Cambria"/>
                <a:cs typeface="Cambria"/>
              </a:rPr>
              <a:t>(the</a:t>
            </a:r>
            <a:r>
              <a:rPr sz="2400" spc="130" dirty="0">
                <a:latin typeface="Cambria"/>
                <a:cs typeface="Cambria"/>
              </a:rPr>
              <a:t> </a:t>
            </a:r>
            <a:r>
              <a:rPr sz="2400" spc="65" dirty="0">
                <a:latin typeface="Cambria"/>
                <a:cs typeface="Cambria"/>
              </a:rPr>
              <a:t>inversion</a:t>
            </a:r>
            <a:r>
              <a:rPr sz="2400" spc="110" dirty="0">
                <a:latin typeface="Cambria"/>
                <a:cs typeface="Cambria"/>
              </a:rPr>
              <a:t> </a:t>
            </a:r>
            <a:r>
              <a:rPr sz="2400" spc="95" dirty="0">
                <a:latin typeface="Cambria"/>
                <a:cs typeface="Cambria"/>
              </a:rPr>
              <a:t>list</a:t>
            </a:r>
            <a:r>
              <a:rPr sz="2400" spc="125" dirty="0">
                <a:latin typeface="Cambria"/>
                <a:cs typeface="Cambria"/>
              </a:rPr>
              <a:t> </a:t>
            </a:r>
            <a:r>
              <a:rPr sz="2400" spc="20" dirty="0">
                <a:latin typeface="Cambria"/>
                <a:cs typeface="Cambria"/>
              </a:rPr>
              <a:t>for</a:t>
            </a:r>
            <a:r>
              <a:rPr sz="2400" spc="130" dirty="0">
                <a:latin typeface="Cambria"/>
                <a:cs typeface="Cambria"/>
              </a:rPr>
              <a:t> that</a:t>
            </a:r>
            <a:r>
              <a:rPr sz="2400" spc="135" dirty="0">
                <a:latin typeface="Cambria"/>
                <a:cs typeface="Cambria"/>
              </a:rPr>
              <a:t> </a:t>
            </a:r>
            <a:r>
              <a:rPr sz="2400" spc="15" dirty="0">
                <a:latin typeface="Cambria"/>
                <a:cs typeface="Cambria"/>
              </a:rPr>
              <a:t>word).</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solidFill>
                  <a:srgbClr val="FF0000"/>
                </a:solidFill>
                <a:latin typeface="Cambria"/>
                <a:cs typeface="Cambria"/>
              </a:rPr>
              <a:t>The </a:t>
            </a:r>
            <a:r>
              <a:rPr sz="2400" spc="65" dirty="0">
                <a:solidFill>
                  <a:srgbClr val="FF0000"/>
                </a:solidFill>
                <a:latin typeface="Cambria"/>
                <a:cs typeface="Cambria"/>
              </a:rPr>
              <a:t>dictionary</a:t>
            </a:r>
            <a:r>
              <a:rPr sz="2400" spc="65" dirty="0">
                <a:latin typeface="Cambria"/>
                <a:cs typeface="Cambria"/>
              </a:rPr>
              <a:t>: </a:t>
            </a:r>
            <a:r>
              <a:rPr sz="2400" spc="114" dirty="0">
                <a:latin typeface="Cambria"/>
                <a:cs typeface="Cambria"/>
              </a:rPr>
              <a:t>The </a:t>
            </a:r>
            <a:r>
              <a:rPr sz="2400" spc="90" dirty="0">
                <a:latin typeface="Cambria"/>
                <a:cs typeface="Cambria"/>
              </a:rPr>
              <a:t>Dictionary </a:t>
            </a:r>
            <a:r>
              <a:rPr sz="2400" spc="80" dirty="0">
                <a:latin typeface="Cambria"/>
                <a:cs typeface="Cambria"/>
              </a:rPr>
              <a:t>is typically </a:t>
            </a:r>
            <a:r>
              <a:rPr sz="2400" spc="160" dirty="0">
                <a:latin typeface="Cambria"/>
                <a:cs typeface="Cambria"/>
              </a:rPr>
              <a:t>a </a:t>
            </a:r>
            <a:r>
              <a:rPr sz="2400" spc="45" dirty="0">
                <a:latin typeface="Cambria"/>
                <a:cs typeface="Cambria"/>
              </a:rPr>
              <a:t>sorted </a:t>
            </a:r>
            <a:r>
              <a:rPr sz="2400" spc="50" dirty="0">
                <a:latin typeface="Cambria"/>
                <a:cs typeface="Cambria"/>
              </a:rPr>
              <a:t> </a:t>
            </a:r>
            <a:r>
              <a:rPr sz="2400" spc="95" dirty="0">
                <a:latin typeface="Cambria"/>
                <a:cs typeface="Cambria"/>
              </a:rPr>
              <a:t>list</a:t>
            </a:r>
            <a:r>
              <a:rPr sz="2400" spc="100" dirty="0">
                <a:latin typeface="Cambria"/>
                <a:cs typeface="Cambria"/>
              </a:rPr>
              <a:t> </a:t>
            </a:r>
            <a:r>
              <a:rPr sz="2400" spc="-10" dirty="0">
                <a:latin typeface="Cambria"/>
                <a:cs typeface="Cambria"/>
              </a:rPr>
              <a:t>of</a:t>
            </a:r>
            <a:r>
              <a:rPr sz="2400" spc="-5" dirty="0">
                <a:latin typeface="Cambria"/>
                <a:cs typeface="Cambria"/>
              </a:rPr>
              <a:t> </a:t>
            </a:r>
            <a:r>
              <a:rPr sz="2400" spc="120" dirty="0">
                <a:latin typeface="Cambria"/>
                <a:cs typeface="Cambria"/>
              </a:rPr>
              <a:t>all</a:t>
            </a:r>
            <a:r>
              <a:rPr sz="2400" spc="125" dirty="0">
                <a:latin typeface="Cambria"/>
                <a:cs typeface="Cambria"/>
              </a:rPr>
              <a:t> </a:t>
            </a:r>
            <a:r>
              <a:rPr sz="2400" spc="85" dirty="0">
                <a:latin typeface="Cambria"/>
                <a:cs typeface="Cambria"/>
              </a:rPr>
              <a:t>unique</a:t>
            </a:r>
            <a:r>
              <a:rPr sz="2400" spc="90" dirty="0">
                <a:latin typeface="Cambria"/>
                <a:cs typeface="Cambria"/>
              </a:rPr>
              <a:t> </a:t>
            </a:r>
            <a:r>
              <a:rPr sz="2400" spc="20" dirty="0">
                <a:latin typeface="Cambria"/>
                <a:cs typeface="Cambria"/>
              </a:rPr>
              <a:t>words</a:t>
            </a:r>
            <a:r>
              <a:rPr sz="2400" spc="25" dirty="0">
                <a:latin typeface="Cambria"/>
                <a:cs typeface="Cambria"/>
              </a:rPr>
              <a:t> </a:t>
            </a:r>
            <a:r>
              <a:rPr sz="2400" spc="35" dirty="0">
                <a:latin typeface="Cambria"/>
                <a:cs typeface="Cambria"/>
              </a:rPr>
              <a:t>(processing</a:t>
            </a:r>
            <a:r>
              <a:rPr sz="2400" spc="40" dirty="0">
                <a:latin typeface="Cambria"/>
                <a:cs typeface="Cambria"/>
              </a:rPr>
              <a:t> tokens)</a:t>
            </a:r>
            <a:r>
              <a:rPr sz="2400" spc="45" dirty="0">
                <a:latin typeface="Cambria"/>
                <a:cs typeface="Cambria"/>
              </a:rPr>
              <a:t> </a:t>
            </a:r>
            <a:r>
              <a:rPr sz="2400" spc="105" dirty="0">
                <a:latin typeface="Cambria"/>
                <a:cs typeface="Cambria"/>
              </a:rPr>
              <a:t>in</a:t>
            </a:r>
            <a:r>
              <a:rPr sz="2400" spc="110" dirty="0">
                <a:latin typeface="Cambria"/>
                <a:cs typeface="Cambria"/>
              </a:rPr>
              <a:t> </a:t>
            </a:r>
            <a:r>
              <a:rPr sz="2400" spc="90" dirty="0">
                <a:latin typeface="Cambria"/>
                <a:cs typeface="Cambria"/>
              </a:rPr>
              <a:t>the </a:t>
            </a:r>
            <a:r>
              <a:rPr sz="2400" spc="95" dirty="0">
                <a:latin typeface="Cambria"/>
                <a:cs typeface="Cambria"/>
              </a:rPr>
              <a:t> </a:t>
            </a:r>
            <a:r>
              <a:rPr sz="2400" spc="85" dirty="0">
                <a:latin typeface="Cambria"/>
                <a:cs typeface="Cambria"/>
              </a:rPr>
              <a:t>system </a:t>
            </a:r>
            <a:r>
              <a:rPr sz="2400" spc="105" dirty="0">
                <a:latin typeface="Cambria"/>
                <a:cs typeface="Cambria"/>
              </a:rPr>
              <a:t>and </a:t>
            </a:r>
            <a:r>
              <a:rPr sz="2400" spc="160" dirty="0">
                <a:latin typeface="Cambria"/>
                <a:cs typeface="Cambria"/>
              </a:rPr>
              <a:t>a </a:t>
            </a:r>
            <a:r>
              <a:rPr sz="2400" spc="50" dirty="0">
                <a:latin typeface="Cambria"/>
                <a:cs typeface="Cambria"/>
              </a:rPr>
              <a:t>pointer </a:t>
            </a:r>
            <a:r>
              <a:rPr sz="2400" spc="20" dirty="0">
                <a:latin typeface="Cambria"/>
                <a:cs typeface="Cambria"/>
              </a:rPr>
              <a:t>to </a:t>
            </a:r>
            <a:r>
              <a:rPr sz="2400" spc="90" dirty="0">
                <a:latin typeface="Cambria"/>
                <a:cs typeface="Cambria"/>
              </a:rPr>
              <a:t>the </a:t>
            </a:r>
            <a:r>
              <a:rPr sz="2400" spc="55" dirty="0">
                <a:latin typeface="Cambria"/>
                <a:cs typeface="Cambria"/>
              </a:rPr>
              <a:t>location </a:t>
            </a:r>
            <a:r>
              <a:rPr sz="2400" spc="-5" dirty="0">
                <a:latin typeface="Cambria"/>
                <a:cs typeface="Cambria"/>
              </a:rPr>
              <a:t>of </a:t>
            </a:r>
            <a:r>
              <a:rPr sz="2400" spc="95" dirty="0">
                <a:latin typeface="Cambria"/>
                <a:cs typeface="Cambria"/>
              </a:rPr>
              <a:t>its </a:t>
            </a:r>
            <a:r>
              <a:rPr sz="2400" spc="60" dirty="0">
                <a:latin typeface="Cambria"/>
                <a:cs typeface="Cambria"/>
              </a:rPr>
              <a:t>inversion </a:t>
            </a:r>
            <a:r>
              <a:rPr sz="2400" spc="65" dirty="0">
                <a:latin typeface="Cambria"/>
                <a:cs typeface="Cambria"/>
              </a:rPr>
              <a:t> </a:t>
            </a:r>
            <a:r>
              <a:rPr sz="2400" spc="110" dirty="0">
                <a:latin typeface="Cambria"/>
                <a:cs typeface="Cambria"/>
              </a:rPr>
              <a:t>list.</a:t>
            </a:r>
            <a:r>
              <a:rPr sz="2400" spc="114" dirty="0">
                <a:latin typeface="Cambria"/>
                <a:cs typeface="Cambria"/>
              </a:rPr>
              <a:t> </a:t>
            </a:r>
            <a:r>
              <a:rPr sz="2400" spc="85" dirty="0">
                <a:latin typeface="Cambria"/>
                <a:cs typeface="Cambria"/>
              </a:rPr>
              <a:t>Dictionaries</a:t>
            </a:r>
            <a:r>
              <a:rPr sz="2400" spc="90" dirty="0">
                <a:latin typeface="Cambria"/>
                <a:cs typeface="Cambria"/>
              </a:rPr>
              <a:t> </a:t>
            </a:r>
            <a:r>
              <a:rPr sz="2400" spc="95" dirty="0">
                <a:latin typeface="Cambria"/>
                <a:cs typeface="Cambria"/>
              </a:rPr>
              <a:t>can</a:t>
            </a:r>
            <a:r>
              <a:rPr sz="2400" spc="100" dirty="0">
                <a:latin typeface="Cambria"/>
                <a:cs typeface="Cambria"/>
              </a:rPr>
              <a:t> </a:t>
            </a:r>
            <a:r>
              <a:rPr sz="2400" spc="60" dirty="0">
                <a:latin typeface="Cambria"/>
                <a:cs typeface="Cambria"/>
              </a:rPr>
              <a:t>also</a:t>
            </a:r>
            <a:r>
              <a:rPr sz="2400" spc="65" dirty="0">
                <a:latin typeface="Cambria"/>
                <a:cs typeface="Cambria"/>
              </a:rPr>
              <a:t> </a:t>
            </a:r>
            <a:r>
              <a:rPr sz="2400" spc="45" dirty="0">
                <a:latin typeface="Cambria"/>
                <a:cs typeface="Cambria"/>
              </a:rPr>
              <a:t>store</a:t>
            </a:r>
            <a:r>
              <a:rPr sz="2400" spc="50" dirty="0">
                <a:latin typeface="Cambria"/>
                <a:cs typeface="Cambria"/>
              </a:rPr>
              <a:t> </a:t>
            </a:r>
            <a:r>
              <a:rPr sz="2400" spc="55" dirty="0">
                <a:latin typeface="Cambria"/>
                <a:cs typeface="Cambria"/>
              </a:rPr>
              <a:t>other  </a:t>
            </a:r>
            <a:r>
              <a:rPr sz="2400" spc="75" dirty="0">
                <a:latin typeface="Cambria"/>
                <a:cs typeface="Cambria"/>
              </a:rPr>
              <a:t>information </a:t>
            </a:r>
            <a:r>
              <a:rPr sz="2400" spc="80" dirty="0">
                <a:latin typeface="Cambria"/>
                <a:cs typeface="Cambria"/>
              </a:rPr>
              <a:t> </a:t>
            </a:r>
            <a:r>
              <a:rPr sz="2400" spc="70" dirty="0">
                <a:latin typeface="Cambria"/>
                <a:cs typeface="Cambria"/>
              </a:rPr>
              <a:t>used</a:t>
            </a:r>
            <a:r>
              <a:rPr sz="2400" spc="75" dirty="0">
                <a:latin typeface="Cambria"/>
                <a:cs typeface="Cambria"/>
              </a:rPr>
              <a:t> </a:t>
            </a:r>
            <a:r>
              <a:rPr sz="2400" spc="105" dirty="0">
                <a:latin typeface="Cambria"/>
                <a:cs typeface="Cambria"/>
              </a:rPr>
              <a:t>in</a:t>
            </a:r>
            <a:r>
              <a:rPr sz="2400" spc="110" dirty="0">
                <a:latin typeface="Cambria"/>
                <a:cs typeface="Cambria"/>
              </a:rPr>
              <a:t> </a:t>
            </a:r>
            <a:r>
              <a:rPr sz="2400" spc="60" dirty="0">
                <a:latin typeface="Cambria"/>
                <a:cs typeface="Cambria"/>
              </a:rPr>
              <a:t>query</a:t>
            </a:r>
            <a:r>
              <a:rPr sz="2400" spc="65" dirty="0">
                <a:latin typeface="Cambria"/>
                <a:cs typeface="Cambria"/>
              </a:rPr>
              <a:t> optimization</a:t>
            </a:r>
            <a:r>
              <a:rPr sz="2400" spc="70" dirty="0">
                <a:latin typeface="Cambria"/>
                <a:cs typeface="Cambria"/>
              </a:rPr>
              <a:t> </a:t>
            </a:r>
            <a:r>
              <a:rPr sz="2400" spc="85" dirty="0">
                <a:latin typeface="Cambria"/>
                <a:cs typeface="Cambria"/>
              </a:rPr>
              <a:t>such</a:t>
            </a:r>
            <a:r>
              <a:rPr sz="2400" spc="90" dirty="0">
                <a:latin typeface="Cambria"/>
                <a:cs typeface="Cambria"/>
              </a:rPr>
              <a:t> </a:t>
            </a:r>
            <a:r>
              <a:rPr sz="2400" spc="114" dirty="0">
                <a:latin typeface="Cambria"/>
                <a:cs typeface="Cambria"/>
              </a:rPr>
              <a:t>as</a:t>
            </a:r>
            <a:r>
              <a:rPr sz="2400" spc="120" dirty="0">
                <a:latin typeface="Cambria"/>
                <a:cs typeface="Cambria"/>
              </a:rPr>
              <a:t> </a:t>
            </a:r>
            <a:r>
              <a:rPr sz="2400" spc="90" dirty="0">
                <a:latin typeface="Cambria"/>
                <a:cs typeface="Cambria"/>
              </a:rPr>
              <a:t>the</a:t>
            </a:r>
            <a:r>
              <a:rPr sz="2400" spc="95" dirty="0">
                <a:latin typeface="Cambria"/>
                <a:cs typeface="Cambria"/>
              </a:rPr>
              <a:t> </a:t>
            </a:r>
            <a:r>
              <a:rPr sz="2400" spc="100" dirty="0">
                <a:latin typeface="Cambria"/>
                <a:cs typeface="Cambria"/>
              </a:rPr>
              <a:t>length</a:t>
            </a:r>
            <a:r>
              <a:rPr sz="2400" spc="105" dirty="0">
                <a:latin typeface="Cambria"/>
                <a:cs typeface="Cambria"/>
              </a:rPr>
              <a:t> </a:t>
            </a:r>
            <a:r>
              <a:rPr sz="2400" spc="-5" dirty="0">
                <a:latin typeface="Cambria"/>
                <a:cs typeface="Cambria"/>
              </a:rPr>
              <a:t>of </a:t>
            </a:r>
            <a:r>
              <a:rPr sz="2400" dirty="0">
                <a:latin typeface="Cambria"/>
                <a:cs typeface="Cambria"/>
              </a:rPr>
              <a:t> </a:t>
            </a:r>
            <a:r>
              <a:rPr sz="2400" spc="65" dirty="0">
                <a:latin typeface="Cambria"/>
                <a:cs typeface="Cambria"/>
              </a:rPr>
              <a:t>inversion</a:t>
            </a:r>
            <a:r>
              <a:rPr sz="2400" spc="100" dirty="0">
                <a:latin typeface="Cambria"/>
                <a:cs typeface="Cambria"/>
              </a:rPr>
              <a:t> </a:t>
            </a:r>
            <a:r>
              <a:rPr sz="2400" spc="105" dirty="0">
                <a:latin typeface="Cambria"/>
                <a:cs typeface="Cambria"/>
              </a:rPr>
              <a:t>lists.</a:t>
            </a:r>
            <a:endParaRPr sz="2400">
              <a:latin typeface="Cambria"/>
              <a:cs typeface="Cambria"/>
            </a:endParaRPr>
          </a:p>
        </p:txBody>
      </p:sp>
      <p:sp>
        <p:nvSpPr>
          <p:cNvPr id="10" name="object 9">
            <a:extLst>
              <a:ext uri="{FF2B5EF4-FFF2-40B4-BE49-F238E27FC236}">
                <a16:creationId xmlns:a16="http://schemas.microsoft.com/office/drawing/2014/main" xmlns="" id="{AD12F323-8396-EC47-A236-FF1F882ED75E}"/>
              </a:ext>
            </a:extLst>
          </p:cNvPr>
          <p:cNvSpPr txBox="1">
            <a:spLocks/>
          </p:cNvSpPr>
          <p:nvPr/>
        </p:nvSpPr>
        <p:spPr>
          <a:xfrm>
            <a:off x="685800" y="850519"/>
            <a:ext cx="5114290" cy="382156"/>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400" b="1" kern="0" spc="335" dirty="0">
                <a:solidFill>
                  <a:srgbClr val="002060"/>
                </a:solidFill>
                <a:latin typeface="Cambria"/>
                <a:cs typeface="Cambria"/>
              </a:rPr>
              <a:t>INVERTED</a:t>
            </a:r>
            <a:r>
              <a:rPr lang="en-US" sz="2400" b="1" kern="0" spc="315" dirty="0">
                <a:solidFill>
                  <a:srgbClr val="002060"/>
                </a:solidFill>
                <a:latin typeface="Cambria"/>
                <a:cs typeface="Cambria"/>
              </a:rPr>
              <a:t> </a:t>
            </a:r>
            <a:r>
              <a:rPr lang="en-US" sz="2400" b="1" kern="0" spc="395" dirty="0">
                <a:solidFill>
                  <a:srgbClr val="002060"/>
                </a:solidFill>
                <a:latin typeface="Cambria"/>
                <a:cs typeface="Cambria"/>
              </a:rPr>
              <a:t>FILE</a:t>
            </a:r>
            <a:r>
              <a:rPr lang="en-US" sz="2400" b="1" kern="0" spc="310" dirty="0">
                <a:solidFill>
                  <a:srgbClr val="002060"/>
                </a:solidFill>
                <a:latin typeface="Cambria"/>
                <a:cs typeface="Cambria"/>
              </a:rPr>
              <a:t> </a:t>
            </a:r>
            <a:r>
              <a:rPr lang="en-US" sz="2400" b="1" kern="0" spc="355" dirty="0">
                <a:solidFill>
                  <a:srgbClr val="002060"/>
                </a:solidFill>
                <a:latin typeface="Cambria"/>
                <a:cs typeface="Cambria"/>
              </a:rPr>
              <a:t>STRUCTURE</a:t>
            </a:r>
            <a:endParaRPr lang="en-US" sz="2400" kern="0" dirty="0">
              <a:solidFill>
                <a:srgbClr val="002060"/>
              </a:solidFill>
              <a:latin typeface="Cambria"/>
              <a:cs typeface="Cambr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rot="5400000">
            <a:off x="1098898" y="-342900"/>
            <a:ext cx="6896100" cy="9144000"/>
            <a:chOff x="-19050" y="0"/>
            <a:chExt cx="6896100" cy="9144000"/>
          </a:xfrm>
        </p:grpSpPr>
        <p:pic>
          <p:nvPicPr>
            <p:cNvPr id="3" name="object 3"/>
            <p:cNvPicPr/>
            <p:nvPr/>
          </p:nvPicPr>
          <p:blipFill>
            <a:blip r:embed="rId2" cstate="print"/>
            <a:stretch>
              <a:fillRect/>
            </a:stretch>
          </p:blipFill>
          <p:spPr>
            <a:xfrm>
              <a:off x="0" y="0"/>
              <a:ext cx="6858000" cy="9144000"/>
            </a:xfrm>
            <a:prstGeom prst="rect">
              <a:avLst/>
            </a:prstGeom>
          </p:spPr>
        </p:pic>
        <p:sp>
          <p:nvSpPr>
            <p:cNvPr id="4" name="object 4"/>
            <p:cNvSpPr/>
            <p:nvPr/>
          </p:nvSpPr>
          <p:spPr>
            <a:xfrm>
              <a:off x="0" y="381000"/>
              <a:ext cx="6858000" cy="0"/>
            </a:xfrm>
            <a:custGeom>
              <a:avLst/>
              <a:gdLst/>
              <a:ahLst/>
              <a:cxnLst/>
              <a:rect l="l" t="t" r="r" b="b"/>
              <a:pathLst>
                <a:path w="6858000">
                  <a:moveTo>
                    <a:pt x="0" y="0"/>
                  </a:moveTo>
                  <a:lnTo>
                    <a:pt x="6857999" y="0"/>
                  </a:lnTo>
                </a:path>
              </a:pathLst>
            </a:custGeom>
            <a:ln w="38100">
              <a:solidFill>
                <a:srgbClr val="FDC3AD"/>
              </a:solidFill>
            </a:ln>
          </p:spPr>
          <p:txBody>
            <a:bodyPr wrap="square" lIns="0" tIns="0" rIns="0" bIns="0" rtlCol="0"/>
            <a:lstStyle/>
            <a:p>
              <a:endParaRPr/>
            </a:p>
          </p:txBody>
        </p:sp>
        <p:sp>
          <p:nvSpPr>
            <p:cNvPr id="5" name="object 5"/>
            <p:cNvSpPr/>
            <p:nvPr/>
          </p:nvSpPr>
          <p:spPr>
            <a:xfrm>
              <a:off x="0" y="9039225"/>
              <a:ext cx="6858000" cy="57150"/>
            </a:xfrm>
            <a:custGeom>
              <a:avLst/>
              <a:gdLst/>
              <a:ahLst/>
              <a:cxnLst/>
              <a:rect l="l" t="t" r="r" b="b"/>
              <a:pathLst>
                <a:path w="6858000" h="57150">
                  <a:moveTo>
                    <a:pt x="6857987" y="45720"/>
                  </a:moveTo>
                  <a:lnTo>
                    <a:pt x="0" y="45720"/>
                  </a:lnTo>
                  <a:lnTo>
                    <a:pt x="0" y="57150"/>
                  </a:lnTo>
                  <a:lnTo>
                    <a:pt x="6857987" y="57150"/>
                  </a:lnTo>
                  <a:lnTo>
                    <a:pt x="6857987" y="45720"/>
                  </a:lnTo>
                  <a:close/>
                </a:path>
                <a:path w="6858000" h="57150">
                  <a:moveTo>
                    <a:pt x="6857987" y="0"/>
                  </a:moveTo>
                  <a:lnTo>
                    <a:pt x="0" y="0"/>
                  </a:lnTo>
                  <a:lnTo>
                    <a:pt x="0" y="34290"/>
                  </a:lnTo>
                  <a:lnTo>
                    <a:pt x="6857987" y="34290"/>
                  </a:lnTo>
                  <a:lnTo>
                    <a:pt x="6857987" y="0"/>
                  </a:lnTo>
                  <a:close/>
                </a:path>
              </a:pathLst>
            </a:custGeom>
            <a:solidFill>
              <a:srgbClr val="FDC3AD"/>
            </a:solidFill>
          </p:spPr>
          <p:txBody>
            <a:bodyPr wrap="square" lIns="0" tIns="0" rIns="0" bIns="0" rtlCol="0"/>
            <a:lstStyle/>
            <a:p>
              <a:endParaRPr/>
            </a:p>
          </p:txBody>
        </p:sp>
        <p:sp>
          <p:nvSpPr>
            <p:cNvPr id="6" name="object 6"/>
            <p:cNvSpPr/>
            <p:nvPr/>
          </p:nvSpPr>
          <p:spPr>
            <a:xfrm>
              <a:off x="0" y="0"/>
              <a:ext cx="6858000" cy="304800"/>
            </a:xfrm>
            <a:custGeom>
              <a:avLst/>
              <a:gdLst/>
              <a:ahLst/>
              <a:cxnLst/>
              <a:rect l="l" t="t" r="r" b="b"/>
              <a:pathLst>
                <a:path w="6858000" h="304800">
                  <a:moveTo>
                    <a:pt x="0" y="0"/>
                  </a:moveTo>
                  <a:lnTo>
                    <a:pt x="0" y="304800"/>
                  </a:lnTo>
                  <a:lnTo>
                    <a:pt x="6858000" y="304800"/>
                  </a:lnTo>
                  <a:lnTo>
                    <a:pt x="6858000" y="0"/>
                  </a:lnTo>
                  <a:lnTo>
                    <a:pt x="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0" y="2222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8537"/>
            </a:solidFill>
          </p:spPr>
          <p:txBody>
            <a:bodyPr wrap="square" lIns="0" tIns="0" rIns="0" bIns="0" rtlCol="0"/>
            <a:lstStyle/>
            <a:p>
              <a:endParaRPr/>
            </a:p>
          </p:txBody>
        </p:sp>
        <p:sp>
          <p:nvSpPr>
            <p:cNvPr id="8" name="object 8"/>
            <p:cNvSpPr/>
            <p:nvPr/>
          </p:nvSpPr>
          <p:spPr>
            <a:xfrm>
              <a:off x="5715000" y="438912"/>
              <a:ext cx="548640" cy="548640"/>
            </a:xfrm>
            <a:custGeom>
              <a:avLst/>
              <a:gdLst/>
              <a:ahLst/>
              <a:cxnLst/>
              <a:rect l="l" t="t" r="r" b="b"/>
              <a:pathLst>
                <a:path w="548639" h="548640">
                  <a:moveTo>
                    <a:pt x="0" y="274320"/>
                  </a:moveTo>
                  <a:lnTo>
                    <a:pt x="4419" y="323631"/>
                  </a:lnTo>
                  <a:lnTo>
                    <a:pt x="17162" y="370042"/>
                  </a:lnTo>
                  <a:lnTo>
                    <a:pt x="37453" y="412778"/>
                  </a:lnTo>
                  <a:lnTo>
                    <a:pt x="64518" y="451064"/>
                  </a:lnTo>
                  <a:lnTo>
                    <a:pt x="97580" y="484126"/>
                  </a:lnTo>
                  <a:lnTo>
                    <a:pt x="135867" y="511189"/>
                  </a:lnTo>
                  <a:lnTo>
                    <a:pt x="178602" y="531478"/>
                  </a:lnTo>
                  <a:lnTo>
                    <a:pt x="225011" y="544220"/>
                  </a:lnTo>
                  <a:lnTo>
                    <a:pt x="274319" y="548640"/>
                  </a:lnTo>
                  <a:lnTo>
                    <a:pt x="323628" y="544220"/>
                  </a:lnTo>
                  <a:lnTo>
                    <a:pt x="370037" y="531478"/>
                  </a:lnTo>
                  <a:lnTo>
                    <a:pt x="412772" y="511189"/>
                  </a:lnTo>
                  <a:lnTo>
                    <a:pt x="451059" y="484126"/>
                  </a:lnTo>
                  <a:lnTo>
                    <a:pt x="484121" y="451064"/>
                  </a:lnTo>
                  <a:lnTo>
                    <a:pt x="511186" y="412778"/>
                  </a:lnTo>
                  <a:lnTo>
                    <a:pt x="531477" y="370042"/>
                  </a:lnTo>
                  <a:lnTo>
                    <a:pt x="544220" y="323631"/>
                  </a:lnTo>
                  <a:lnTo>
                    <a:pt x="548640" y="274320"/>
                  </a:lnTo>
                  <a:lnTo>
                    <a:pt x="544220" y="225008"/>
                  </a:lnTo>
                  <a:lnTo>
                    <a:pt x="531477" y="178597"/>
                  </a:lnTo>
                  <a:lnTo>
                    <a:pt x="511186" y="135861"/>
                  </a:lnTo>
                  <a:lnTo>
                    <a:pt x="484121" y="97575"/>
                  </a:lnTo>
                  <a:lnTo>
                    <a:pt x="451059" y="64513"/>
                  </a:lnTo>
                  <a:lnTo>
                    <a:pt x="412772" y="37450"/>
                  </a:lnTo>
                  <a:lnTo>
                    <a:pt x="370037" y="17161"/>
                  </a:lnTo>
                  <a:lnTo>
                    <a:pt x="323628" y="4419"/>
                  </a:lnTo>
                  <a:lnTo>
                    <a:pt x="274319" y="0"/>
                  </a:lnTo>
                  <a:lnTo>
                    <a:pt x="225011" y="4419"/>
                  </a:lnTo>
                  <a:lnTo>
                    <a:pt x="178602" y="17161"/>
                  </a:lnTo>
                  <a:lnTo>
                    <a:pt x="135867" y="37450"/>
                  </a:lnTo>
                  <a:lnTo>
                    <a:pt x="97580" y="64513"/>
                  </a:lnTo>
                  <a:lnTo>
                    <a:pt x="64518" y="97575"/>
                  </a:lnTo>
                  <a:lnTo>
                    <a:pt x="37453" y="135861"/>
                  </a:lnTo>
                  <a:lnTo>
                    <a:pt x="17162" y="178597"/>
                  </a:lnTo>
                  <a:lnTo>
                    <a:pt x="4419" y="225008"/>
                  </a:lnTo>
                  <a:lnTo>
                    <a:pt x="0" y="27432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rot="5400000">
            <a:off x="2362200" y="304800"/>
            <a:ext cx="4495800" cy="7848600"/>
          </a:xfrm>
          <a:prstGeom prst="rect">
            <a:avLst/>
          </a:prstGeom>
        </p:spPr>
      </p:pic>
      <p:sp>
        <p:nvSpPr>
          <p:cNvPr id="11" name="object 11"/>
          <p:cNvSpPr txBox="1"/>
          <p:nvPr/>
        </p:nvSpPr>
        <p:spPr>
          <a:xfrm rot="5400000">
            <a:off x="4222274" y="5226526"/>
            <a:ext cx="276999" cy="3387547"/>
          </a:xfrm>
          <a:prstGeom prst="rect">
            <a:avLst/>
          </a:prstGeom>
        </p:spPr>
        <p:txBody>
          <a:bodyPr vert="vert270" wrap="square" lIns="0" tIns="9525" rIns="0" bIns="0" rtlCol="0">
            <a:spAutoFit/>
          </a:bodyPr>
          <a:lstStyle/>
          <a:p>
            <a:pPr marL="12700">
              <a:lnSpc>
                <a:spcPct val="100000"/>
              </a:lnSpc>
              <a:spcBef>
                <a:spcPts val="75"/>
              </a:spcBef>
            </a:pPr>
            <a:r>
              <a:rPr sz="1800" spc="60" dirty="0">
                <a:latin typeface="Cambria"/>
                <a:cs typeface="Cambria"/>
              </a:rPr>
              <a:t>Inverted</a:t>
            </a:r>
            <a:r>
              <a:rPr sz="1800" spc="85" dirty="0">
                <a:latin typeface="Cambria"/>
                <a:cs typeface="Cambria"/>
              </a:rPr>
              <a:t> </a:t>
            </a:r>
            <a:r>
              <a:rPr sz="1800" spc="95" dirty="0">
                <a:latin typeface="Cambria"/>
                <a:cs typeface="Cambria"/>
              </a:rPr>
              <a:t>File</a:t>
            </a:r>
            <a:r>
              <a:rPr sz="1800" spc="85" dirty="0">
                <a:latin typeface="Cambria"/>
                <a:cs typeface="Cambria"/>
              </a:rPr>
              <a:t> </a:t>
            </a:r>
            <a:r>
              <a:rPr sz="1800" spc="80" dirty="0">
                <a:latin typeface="Cambria"/>
                <a:cs typeface="Cambria"/>
              </a:rPr>
              <a:t>Structure</a:t>
            </a:r>
            <a:endParaRPr sz="1800">
              <a:latin typeface="Cambria"/>
              <a:cs typeface="Cambria"/>
            </a:endParaRPr>
          </a:p>
        </p:txBody>
      </p:sp>
      <p:sp>
        <p:nvSpPr>
          <p:cNvPr id="9" name="object 9">
            <a:extLst>
              <a:ext uri="{FF2B5EF4-FFF2-40B4-BE49-F238E27FC236}">
                <a16:creationId xmlns:a16="http://schemas.microsoft.com/office/drawing/2014/main" xmlns="" id="{18066EF1-3A17-98D3-CF63-74C6639E8FAA}"/>
              </a:ext>
            </a:extLst>
          </p:cNvPr>
          <p:cNvSpPr txBox="1">
            <a:spLocks/>
          </p:cNvSpPr>
          <p:nvPr/>
        </p:nvSpPr>
        <p:spPr>
          <a:xfrm>
            <a:off x="633664" y="558800"/>
            <a:ext cx="5114290" cy="382156"/>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400" b="1" kern="0" spc="335" dirty="0">
                <a:solidFill>
                  <a:srgbClr val="002060"/>
                </a:solidFill>
                <a:latin typeface="Cambria"/>
                <a:cs typeface="Cambria"/>
              </a:rPr>
              <a:t>INVERTED</a:t>
            </a:r>
            <a:r>
              <a:rPr lang="en-US" sz="2400" b="1" kern="0" spc="315" dirty="0">
                <a:solidFill>
                  <a:srgbClr val="002060"/>
                </a:solidFill>
                <a:latin typeface="Cambria"/>
                <a:cs typeface="Cambria"/>
              </a:rPr>
              <a:t> </a:t>
            </a:r>
            <a:r>
              <a:rPr lang="en-US" sz="2400" b="1" kern="0" spc="395" dirty="0">
                <a:solidFill>
                  <a:srgbClr val="002060"/>
                </a:solidFill>
                <a:latin typeface="Cambria"/>
                <a:cs typeface="Cambria"/>
              </a:rPr>
              <a:t>FILE</a:t>
            </a:r>
            <a:r>
              <a:rPr lang="en-US" sz="2400" b="1" kern="0" spc="310" dirty="0">
                <a:solidFill>
                  <a:srgbClr val="002060"/>
                </a:solidFill>
                <a:latin typeface="Cambria"/>
                <a:cs typeface="Cambria"/>
              </a:rPr>
              <a:t> </a:t>
            </a:r>
            <a:r>
              <a:rPr lang="en-US" sz="2400" b="1" kern="0" spc="355" dirty="0">
                <a:solidFill>
                  <a:srgbClr val="002060"/>
                </a:solidFill>
                <a:latin typeface="Cambria"/>
                <a:cs typeface="Cambria"/>
              </a:rPr>
              <a:t>STRUCTURE</a:t>
            </a:r>
            <a:endParaRPr lang="en-US" sz="2400" kern="0" dirty="0">
              <a:solidFill>
                <a:srgbClr val="002060"/>
              </a:solidFill>
              <a:latin typeface="Cambria"/>
              <a:cs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1"/>
            <a:ext cx="7920355" cy="435419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70454"/>
              <a:buFont typeface="Wingdings"/>
              <a:buChar char=""/>
              <a:tabLst>
                <a:tab pos="287020" algn="l"/>
              </a:tabLst>
            </a:pPr>
            <a:r>
              <a:rPr sz="2200" spc="85" dirty="0">
                <a:latin typeface="Cambria"/>
                <a:cs typeface="Cambria"/>
              </a:rPr>
              <a:t>Additional</a:t>
            </a:r>
            <a:r>
              <a:rPr sz="2200" spc="90" dirty="0">
                <a:latin typeface="Cambria"/>
                <a:cs typeface="Cambria"/>
              </a:rPr>
              <a:t> </a:t>
            </a:r>
            <a:r>
              <a:rPr sz="2200" spc="65" dirty="0">
                <a:latin typeface="Cambria"/>
                <a:cs typeface="Cambria"/>
              </a:rPr>
              <a:t>information</a:t>
            </a:r>
            <a:r>
              <a:rPr sz="2200" spc="70" dirty="0">
                <a:latin typeface="Cambria"/>
                <a:cs typeface="Cambria"/>
              </a:rPr>
              <a:t> </a:t>
            </a:r>
            <a:r>
              <a:rPr sz="2200" spc="110" dirty="0">
                <a:latin typeface="Cambria"/>
                <a:cs typeface="Cambria"/>
              </a:rPr>
              <a:t>may</a:t>
            </a:r>
            <a:r>
              <a:rPr sz="2200" spc="114" dirty="0">
                <a:latin typeface="Cambria"/>
                <a:cs typeface="Cambria"/>
              </a:rPr>
              <a:t> </a:t>
            </a:r>
            <a:r>
              <a:rPr sz="2200" spc="25" dirty="0">
                <a:latin typeface="Cambria"/>
                <a:cs typeface="Cambria"/>
              </a:rPr>
              <a:t>be</a:t>
            </a:r>
            <a:r>
              <a:rPr sz="2200" spc="30" dirty="0">
                <a:latin typeface="Cambria"/>
                <a:cs typeface="Cambria"/>
              </a:rPr>
              <a:t> </a:t>
            </a:r>
            <a:r>
              <a:rPr sz="2200" spc="65" dirty="0">
                <a:latin typeface="Cambria"/>
                <a:cs typeface="Cambria"/>
              </a:rPr>
              <a:t>used</a:t>
            </a:r>
            <a:r>
              <a:rPr sz="2200" spc="70" dirty="0">
                <a:latin typeface="Cambria"/>
                <a:cs typeface="Cambria"/>
              </a:rPr>
              <a:t> </a:t>
            </a:r>
            <a:r>
              <a:rPr sz="2200" spc="45" dirty="0">
                <a:latin typeface="Cambria"/>
                <a:cs typeface="Cambria"/>
              </a:rPr>
              <a:t>from</a:t>
            </a:r>
            <a:r>
              <a:rPr sz="2200" spc="50" dirty="0">
                <a:latin typeface="Cambria"/>
                <a:cs typeface="Cambria"/>
              </a:rPr>
              <a:t> </a:t>
            </a:r>
            <a:r>
              <a:rPr sz="2200" spc="85" dirty="0">
                <a:latin typeface="Cambria"/>
                <a:cs typeface="Cambria"/>
              </a:rPr>
              <a:t>the</a:t>
            </a:r>
            <a:r>
              <a:rPr sz="2200" spc="90" dirty="0">
                <a:latin typeface="Cambria"/>
                <a:cs typeface="Cambria"/>
              </a:rPr>
              <a:t> </a:t>
            </a:r>
            <a:r>
              <a:rPr sz="2200" spc="80" dirty="0">
                <a:latin typeface="Cambria"/>
                <a:cs typeface="Cambria"/>
              </a:rPr>
              <a:t>item</a:t>
            </a:r>
            <a:r>
              <a:rPr sz="2200" spc="85" dirty="0">
                <a:latin typeface="Cambria"/>
                <a:cs typeface="Cambria"/>
              </a:rPr>
              <a:t> </a:t>
            </a:r>
            <a:r>
              <a:rPr sz="2200" spc="15" dirty="0">
                <a:latin typeface="Cambria"/>
                <a:cs typeface="Cambria"/>
              </a:rPr>
              <a:t>to </a:t>
            </a:r>
            <a:r>
              <a:rPr sz="2200" spc="20" dirty="0">
                <a:latin typeface="Cambria"/>
                <a:cs typeface="Cambria"/>
              </a:rPr>
              <a:t> </a:t>
            </a:r>
            <a:r>
              <a:rPr sz="2200" spc="65" dirty="0">
                <a:latin typeface="Cambria"/>
                <a:cs typeface="Cambria"/>
              </a:rPr>
              <a:t>increase </a:t>
            </a:r>
            <a:r>
              <a:rPr sz="2200" spc="40" dirty="0">
                <a:latin typeface="Cambria"/>
                <a:cs typeface="Cambria"/>
              </a:rPr>
              <a:t>precision </a:t>
            </a:r>
            <a:r>
              <a:rPr sz="2200" spc="100" dirty="0">
                <a:latin typeface="Cambria"/>
                <a:cs typeface="Cambria"/>
              </a:rPr>
              <a:t>and </a:t>
            </a:r>
            <a:r>
              <a:rPr sz="2200" spc="30" dirty="0">
                <a:latin typeface="Cambria"/>
                <a:cs typeface="Cambria"/>
              </a:rPr>
              <a:t>provide </a:t>
            </a:r>
            <a:r>
              <a:rPr sz="2200" spc="150" dirty="0">
                <a:latin typeface="Cambria"/>
                <a:cs typeface="Cambria"/>
              </a:rPr>
              <a:t>a </a:t>
            </a:r>
            <a:r>
              <a:rPr sz="2200" spc="30" dirty="0">
                <a:latin typeface="Cambria"/>
                <a:cs typeface="Cambria"/>
              </a:rPr>
              <a:t>more </a:t>
            </a:r>
            <a:r>
              <a:rPr sz="2200" spc="70" dirty="0">
                <a:latin typeface="Cambria"/>
                <a:cs typeface="Cambria"/>
              </a:rPr>
              <a:t>optimum </a:t>
            </a:r>
            <a:r>
              <a:rPr sz="2200" spc="60" dirty="0">
                <a:latin typeface="Cambria"/>
                <a:cs typeface="Cambria"/>
              </a:rPr>
              <a:t>inversion </a:t>
            </a:r>
            <a:r>
              <a:rPr sz="2200" spc="65" dirty="0">
                <a:latin typeface="Cambria"/>
                <a:cs typeface="Cambria"/>
              </a:rPr>
              <a:t> </a:t>
            </a:r>
            <a:r>
              <a:rPr sz="2200" spc="90" dirty="0">
                <a:latin typeface="Cambria"/>
                <a:cs typeface="Cambria"/>
              </a:rPr>
              <a:t>list </a:t>
            </a:r>
            <a:r>
              <a:rPr sz="2200" spc="65" dirty="0">
                <a:latin typeface="Cambria"/>
                <a:cs typeface="Cambria"/>
              </a:rPr>
              <a:t>file</a:t>
            </a:r>
            <a:r>
              <a:rPr sz="2200" spc="114" dirty="0">
                <a:latin typeface="Cambria"/>
                <a:cs typeface="Cambria"/>
              </a:rPr>
              <a:t> </a:t>
            </a:r>
            <a:r>
              <a:rPr sz="2200" spc="85" dirty="0">
                <a:latin typeface="Cambria"/>
                <a:cs typeface="Cambria"/>
              </a:rPr>
              <a:t>structure.</a:t>
            </a:r>
            <a:endParaRPr sz="2200">
              <a:latin typeface="Cambria"/>
              <a:cs typeface="Cambria"/>
            </a:endParaRPr>
          </a:p>
          <a:p>
            <a:pPr marL="286385" marR="5080" indent="-274320" algn="just">
              <a:lnSpc>
                <a:spcPct val="100000"/>
              </a:lnSpc>
              <a:spcBef>
                <a:spcPts val="600"/>
              </a:spcBef>
            </a:pPr>
            <a:r>
              <a:rPr sz="2200" spc="110" dirty="0">
                <a:latin typeface="Cambria"/>
                <a:cs typeface="Cambria"/>
              </a:rPr>
              <a:t>Example: </a:t>
            </a:r>
            <a:r>
              <a:rPr sz="2200" spc="70" dirty="0">
                <a:latin typeface="Cambria"/>
                <a:cs typeface="Cambria"/>
              </a:rPr>
              <a:t>if </a:t>
            </a:r>
            <a:r>
              <a:rPr sz="2200" spc="65" dirty="0">
                <a:latin typeface="Cambria"/>
                <a:cs typeface="Cambria"/>
              </a:rPr>
              <a:t>zoning </a:t>
            </a:r>
            <a:r>
              <a:rPr sz="2200" spc="75" dirty="0">
                <a:latin typeface="Cambria"/>
                <a:cs typeface="Cambria"/>
              </a:rPr>
              <a:t>is </a:t>
            </a:r>
            <a:r>
              <a:rPr sz="2200" spc="85" dirty="0">
                <a:latin typeface="Cambria"/>
                <a:cs typeface="Cambria"/>
              </a:rPr>
              <a:t>used, the </a:t>
            </a:r>
            <a:r>
              <a:rPr sz="2200" spc="60" dirty="0">
                <a:latin typeface="Cambria"/>
                <a:cs typeface="Cambria"/>
              </a:rPr>
              <a:t>dictionary </a:t>
            </a:r>
            <a:r>
              <a:rPr sz="2200" spc="110" dirty="0">
                <a:latin typeface="Cambria"/>
                <a:cs typeface="Cambria"/>
              </a:rPr>
              <a:t>may </a:t>
            </a:r>
            <a:r>
              <a:rPr sz="2200" spc="20" dirty="0">
                <a:latin typeface="Cambria"/>
                <a:cs typeface="Cambria"/>
              </a:rPr>
              <a:t>be </a:t>
            </a:r>
            <a:r>
              <a:rPr sz="2200" spc="65" dirty="0">
                <a:latin typeface="Cambria"/>
                <a:cs typeface="Cambria"/>
              </a:rPr>
              <a:t>partitioned </a:t>
            </a:r>
            <a:r>
              <a:rPr sz="2200" spc="70" dirty="0">
                <a:latin typeface="Cambria"/>
                <a:cs typeface="Cambria"/>
              </a:rPr>
              <a:t> </a:t>
            </a:r>
            <a:r>
              <a:rPr sz="2200" spc="40" dirty="0">
                <a:latin typeface="Cambria"/>
                <a:cs typeface="Cambria"/>
              </a:rPr>
              <a:t>by</a:t>
            </a:r>
            <a:r>
              <a:rPr sz="2200" spc="120" dirty="0">
                <a:latin typeface="Cambria"/>
                <a:cs typeface="Cambria"/>
              </a:rPr>
              <a:t> </a:t>
            </a:r>
            <a:r>
              <a:rPr sz="2200" spc="60" dirty="0">
                <a:latin typeface="Cambria"/>
                <a:cs typeface="Cambria"/>
              </a:rPr>
              <a:t>zone.</a:t>
            </a:r>
            <a:endParaRPr sz="2200">
              <a:latin typeface="Cambria"/>
              <a:cs typeface="Cambria"/>
            </a:endParaRPr>
          </a:p>
          <a:p>
            <a:pPr marL="286385" marR="5715" indent="-274320" algn="just">
              <a:lnSpc>
                <a:spcPct val="100000"/>
              </a:lnSpc>
              <a:spcBef>
                <a:spcPts val="600"/>
              </a:spcBef>
              <a:buClr>
                <a:srgbClr val="FD8537"/>
              </a:buClr>
              <a:buSzPct val="70454"/>
              <a:buFont typeface="Wingdings"/>
              <a:buChar char=""/>
              <a:tabLst>
                <a:tab pos="287020" algn="l"/>
              </a:tabLst>
            </a:pPr>
            <a:r>
              <a:rPr sz="2200" spc="100" dirty="0">
                <a:latin typeface="Cambria"/>
                <a:cs typeface="Cambria"/>
              </a:rPr>
              <a:t>When</a:t>
            </a:r>
            <a:r>
              <a:rPr sz="2200" spc="105" dirty="0">
                <a:latin typeface="Cambria"/>
                <a:cs typeface="Cambria"/>
              </a:rPr>
              <a:t> </a:t>
            </a:r>
            <a:r>
              <a:rPr sz="2200" spc="150" dirty="0">
                <a:latin typeface="Cambria"/>
                <a:cs typeface="Cambria"/>
              </a:rPr>
              <a:t>a </a:t>
            </a:r>
            <a:r>
              <a:rPr sz="2200" spc="75" dirty="0">
                <a:latin typeface="Cambria"/>
                <a:cs typeface="Cambria"/>
              </a:rPr>
              <a:t>search</a:t>
            </a:r>
            <a:r>
              <a:rPr sz="2200" spc="80" dirty="0">
                <a:latin typeface="Cambria"/>
                <a:cs typeface="Cambria"/>
              </a:rPr>
              <a:t> </a:t>
            </a:r>
            <a:r>
              <a:rPr sz="2200" spc="75" dirty="0">
                <a:latin typeface="Cambria"/>
                <a:cs typeface="Cambria"/>
              </a:rPr>
              <a:t>is</a:t>
            </a:r>
            <a:r>
              <a:rPr sz="2200" spc="80" dirty="0">
                <a:latin typeface="Cambria"/>
                <a:cs typeface="Cambria"/>
              </a:rPr>
              <a:t> </a:t>
            </a:r>
            <a:r>
              <a:rPr sz="2200" spc="50" dirty="0">
                <a:latin typeface="Cambria"/>
                <a:cs typeface="Cambria"/>
              </a:rPr>
              <a:t>performed,</a:t>
            </a:r>
            <a:r>
              <a:rPr sz="2200" spc="55" dirty="0">
                <a:latin typeface="Cambria"/>
                <a:cs typeface="Cambria"/>
              </a:rPr>
              <a:t> </a:t>
            </a:r>
            <a:r>
              <a:rPr sz="2200" spc="85" dirty="0">
                <a:latin typeface="Cambria"/>
                <a:cs typeface="Cambria"/>
              </a:rPr>
              <a:t>the</a:t>
            </a:r>
            <a:r>
              <a:rPr sz="2200" spc="90" dirty="0">
                <a:latin typeface="Cambria"/>
                <a:cs typeface="Cambria"/>
              </a:rPr>
              <a:t> </a:t>
            </a:r>
            <a:r>
              <a:rPr sz="2200" spc="60" dirty="0">
                <a:latin typeface="Cambria"/>
                <a:cs typeface="Cambria"/>
              </a:rPr>
              <a:t>inversion</a:t>
            </a:r>
            <a:r>
              <a:rPr sz="2200" spc="65" dirty="0">
                <a:latin typeface="Cambria"/>
                <a:cs typeface="Cambria"/>
              </a:rPr>
              <a:t> </a:t>
            </a:r>
            <a:r>
              <a:rPr sz="2200" spc="80" dirty="0">
                <a:latin typeface="Cambria"/>
                <a:cs typeface="Cambria"/>
              </a:rPr>
              <a:t>lists</a:t>
            </a:r>
            <a:r>
              <a:rPr sz="2200" spc="85" dirty="0">
                <a:latin typeface="Cambria"/>
                <a:cs typeface="Cambria"/>
              </a:rPr>
              <a:t> </a:t>
            </a:r>
            <a:r>
              <a:rPr sz="2200" spc="20" dirty="0">
                <a:latin typeface="Cambria"/>
                <a:cs typeface="Cambria"/>
              </a:rPr>
              <a:t>for</a:t>
            </a:r>
            <a:r>
              <a:rPr sz="2200" spc="25" dirty="0">
                <a:latin typeface="Cambria"/>
                <a:cs typeface="Cambria"/>
              </a:rPr>
              <a:t> </a:t>
            </a:r>
            <a:r>
              <a:rPr sz="2200" spc="85" dirty="0">
                <a:latin typeface="Cambria"/>
                <a:cs typeface="Cambria"/>
              </a:rPr>
              <a:t>the </a:t>
            </a:r>
            <a:r>
              <a:rPr sz="2200" spc="90" dirty="0">
                <a:latin typeface="Cambria"/>
                <a:cs typeface="Cambria"/>
              </a:rPr>
              <a:t> </a:t>
            </a:r>
            <a:r>
              <a:rPr sz="2200" spc="75" dirty="0">
                <a:latin typeface="Cambria"/>
                <a:cs typeface="Cambria"/>
              </a:rPr>
              <a:t>terms </a:t>
            </a:r>
            <a:r>
              <a:rPr sz="2200" spc="95" dirty="0">
                <a:latin typeface="Cambria"/>
                <a:cs typeface="Cambria"/>
              </a:rPr>
              <a:t>in </a:t>
            </a:r>
            <a:r>
              <a:rPr sz="2200" spc="85" dirty="0">
                <a:latin typeface="Cambria"/>
                <a:cs typeface="Cambria"/>
              </a:rPr>
              <a:t>the </a:t>
            </a:r>
            <a:r>
              <a:rPr sz="2200" spc="60" dirty="0">
                <a:latin typeface="Cambria"/>
                <a:cs typeface="Cambria"/>
              </a:rPr>
              <a:t>query </a:t>
            </a:r>
            <a:r>
              <a:rPr sz="2200" spc="75" dirty="0">
                <a:latin typeface="Cambria"/>
                <a:cs typeface="Cambria"/>
              </a:rPr>
              <a:t>are </a:t>
            </a:r>
            <a:r>
              <a:rPr sz="2200" spc="45" dirty="0">
                <a:latin typeface="Cambria"/>
                <a:cs typeface="Cambria"/>
              </a:rPr>
              <a:t>located </a:t>
            </a:r>
            <a:r>
              <a:rPr sz="2200" spc="100" dirty="0">
                <a:latin typeface="Cambria"/>
                <a:cs typeface="Cambria"/>
              </a:rPr>
              <a:t>and </a:t>
            </a:r>
            <a:r>
              <a:rPr sz="2200" spc="85" dirty="0">
                <a:latin typeface="Cambria"/>
                <a:cs typeface="Cambria"/>
              </a:rPr>
              <a:t>the </a:t>
            </a:r>
            <a:r>
              <a:rPr sz="2200" spc="55" dirty="0">
                <a:latin typeface="Cambria"/>
                <a:cs typeface="Cambria"/>
              </a:rPr>
              <a:t>appropriate </a:t>
            </a:r>
            <a:r>
              <a:rPr sz="2200" spc="35" dirty="0">
                <a:latin typeface="Cambria"/>
                <a:cs typeface="Cambria"/>
              </a:rPr>
              <a:t>logic </a:t>
            </a:r>
            <a:r>
              <a:rPr sz="2200" spc="70" dirty="0">
                <a:latin typeface="Cambria"/>
                <a:cs typeface="Cambria"/>
              </a:rPr>
              <a:t>is </a:t>
            </a:r>
            <a:r>
              <a:rPr sz="2200" spc="75" dirty="0">
                <a:latin typeface="Cambria"/>
                <a:cs typeface="Cambria"/>
              </a:rPr>
              <a:t> </a:t>
            </a:r>
            <a:r>
              <a:rPr sz="2200" spc="60" dirty="0">
                <a:latin typeface="Cambria"/>
                <a:cs typeface="Cambria"/>
              </a:rPr>
              <a:t>applied</a:t>
            </a:r>
            <a:r>
              <a:rPr sz="2200" spc="100" dirty="0">
                <a:latin typeface="Cambria"/>
                <a:cs typeface="Cambria"/>
              </a:rPr>
              <a:t> </a:t>
            </a:r>
            <a:r>
              <a:rPr sz="2200" spc="45" dirty="0">
                <a:latin typeface="Cambria"/>
                <a:cs typeface="Cambria"/>
              </a:rPr>
              <a:t>between</a:t>
            </a:r>
            <a:r>
              <a:rPr sz="2200" spc="120" dirty="0">
                <a:latin typeface="Cambria"/>
                <a:cs typeface="Cambria"/>
              </a:rPr>
              <a:t> </a:t>
            </a:r>
            <a:r>
              <a:rPr sz="2200" spc="60" dirty="0">
                <a:latin typeface="Cambria"/>
                <a:cs typeface="Cambria"/>
              </a:rPr>
              <a:t>inversion</a:t>
            </a:r>
            <a:r>
              <a:rPr sz="2200" spc="110" dirty="0">
                <a:latin typeface="Cambria"/>
                <a:cs typeface="Cambria"/>
              </a:rPr>
              <a:t> </a:t>
            </a:r>
            <a:r>
              <a:rPr sz="2200" spc="95" dirty="0">
                <a:latin typeface="Cambria"/>
                <a:cs typeface="Cambria"/>
              </a:rPr>
              <a:t>lists.</a:t>
            </a:r>
            <a:endParaRPr sz="2200">
              <a:latin typeface="Cambria"/>
              <a:cs typeface="Cambria"/>
            </a:endParaRPr>
          </a:p>
          <a:p>
            <a:pPr marL="287020" indent="-274320" algn="just">
              <a:lnSpc>
                <a:spcPct val="100000"/>
              </a:lnSpc>
              <a:spcBef>
                <a:spcPts val="605"/>
              </a:spcBef>
              <a:buClr>
                <a:srgbClr val="FD8537"/>
              </a:buClr>
              <a:buSzPct val="70454"/>
              <a:buFont typeface="Wingdings"/>
              <a:buChar char=""/>
              <a:tabLst>
                <a:tab pos="287020" algn="l"/>
              </a:tabLst>
            </a:pPr>
            <a:r>
              <a:rPr sz="2200" spc="105" dirty="0">
                <a:latin typeface="Cambria"/>
                <a:cs typeface="Cambria"/>
              </a:rPr>
              <a:t>The</a:t>
            </a:r>
            <a:r>
              <a:rPr sz="2200" spc="114" dirty="0">
                <a:latin typeface="Cambria"/>
                <a:cs typeface="Cambria"/>
              </a:rPr>
              <a:t> </a:t>
            </a:r>
            <a:r>
              <a:rPr sz="2200" spc="80" dirty="0">
                <a:latin typeface="Cambria"/>
                <a:cs typeface="Cambria"/>
              </a:rPr>
              <a:t>result</a:t>
            </a:r>
            <a:r>
              <a:rPr sz="2200" spc="110" dirty="0">
                <a:latin typeface="Cambria"/>
                <a:cs typeface="Cambria"/>
              </a:rPr>
              <a:t> </a:t>
            </a:r>
            <a:r>
              <a:rPr sz="2200" spc="75" dirty="0">
                <a:latin typeface="Cambria"/>
                <a:cs typeface="Cambria"/>
              </a:rPr>
              <a:t>is</a:t>
            </a:r>
            <a:r>
              <a:rPr sz="2200" spc="120" dirty="0">
                <a:latin typeface="Cambria"/>
                <a:cs typeface="Cambria"/>
              </a:rPr>
              <a:t> </a:t>
            </a:r>
            <a:r>
              <a:rPr sz="2200" spc="150" dirty="0">
                <a:latin typeface="Cambria"/>
                <a:cs typeface="Cambria"/>
              </a:rPr>
              <a:t>a</a:t>
            </a:r>
            <a:r>
              <a:rPr sz="2200" spc="125" dirty="0">
                <a:latin typeface="Cambria"/>
                <a:cs typeface="Cambria"/>
              </a:rPr>
              <a:t> </a:t>
            </a:r>
            <a:r>
              <a:rPr sz="2200" spc="100" dirty="0">
                <a:latin typeface="Cambria"/>
                <a:cs typeface="Cambria"/>
              </a:rPr>
              <a:t>final</a:t>
            </a:r>
            <a:r>
              <a:rPr sz="2200" spc="125" dirty="0">
                <a:latin typeface="Cambria"/>
                <a:cs typeface="Cambria"/>
              </a:rPr>
              <a:t> </a:t>
            </a:r>
            <a:r>
              <a:rPr sz="2200" spc="105" dirty="0">
                <a:latin typeface="Cambria"/>
                <a:cs typeface="Cambria"/>
              </a:rPr>
              <a:t>hit</a:t>
            </a:r>
            <a:r>
              <a:rPr sz="2200" spc="114" dirty="0">
                <a:latin typeface="Cambria"/>
                <a:cs typeface="Cambria"/>
              </a:rPr>
              <a:t> </a:t>
            </a:r>
            <a:r>
              <a:rPr sz="2200" spc="90" dirty="0">
                <a:latin typeface="Cambria"/>
                <a:cs typeface="Cambria"/>
              </a:rPr>
              <a:t>list</a:t>
            </a:r>
            <a:r>
              <a:rPr sz="2200" spc="100" dirty="0">
                <a:latin typeface="Cambria"/>
                <a:cs typeface="Cambria"/>
              </a:rPr>
              <a:t> </a:t>
            </a:r>
            <a:r>
              <a:rPr sz="2200" dirty="0">
                <a:latin typeface="Cambria"/>
                <a:cs typeface="Cambria"/>
              </a:rPr>
              <a:t>of</a:t>
            </a:r>
            <a:r>
              <a:rPr sz="2200" spc="130" dirty="0">
                <a:latin typeface="Cambria"/>
                <a:cs typeface="Cambria"/>
              </a:rPr>
              <a:t> </a:t>
            </a:r>
            <a:r>
              <a:rPr sz="2200" spc="80" dirty="0">
                <a:latin typeface="Cambria"/>
                <a:cs typeface="Cambria"/>
              </a:rPr>
              <a:t>items</a:t>
            </a:r>
            <a:r>
              <a:rPr sz="2200" spc="95" dirty="0">
                <a:latin typeface="Cambria"/>
                <a:cs typeface="Cambria"/>
              </a:rPr>
              <a:t> </a:t>
            </a:r>
            <a:r>
              <a:rPr sz="2200" spc="120" dirty="0">
                <a:latin typeface="Cambria"/>
                <a:cs typeface="Cambria"/>
              </a:rPr>
              <a:t>that </a:t>
            </a:r>
            <a:r>
              <a:rPr sz="2200" spc="90" dirty="0">
                <a:latin typeface="Cambria"/>
                <a:cs typeface="Cambria"/>
              </a:rPr>
              <a:t>satisfy</a:t>
            </a:r>
            <a:r>
              <a:rPr sz="2200" spc="110" dirty="0">
                <a:latin typeface="Cambria"/>
                <a:cs typeface="Cambria"/>
              </a:rPr>
              <a:t> </a:t>
            </a:r>
            <a:r>
              <a:rPr sz="2200" spc="85" dirty="0">
                <a:latin typeface="Cambria"/>
                <a:cs typeface="Cambria"/>
              </a:rPr>
              <a:t>the</a:t>
            </a:r>
            <a:r>
              <a:rPr sz="2200" spc="125" dirty="0">
                <a:latin typeface="Cambria"/>
                <a:cs typeface="Cambria"/>
              </a:rPr>
              <a:t> </a:t>
            </a:r>
            <a:r>
              <a:rPr sz="2200" spc="75" dirty="0">
                <a:latin typeface="Cambria"/>
                <a:cs typeface="Cambria"/>
              </a:rPr>
              <a:t>query.</a:t>
            </a:r>
            <a:endParaRPr sz="2200">
              <a:latin typeface="Cambria"/>
              <a:cs typeface="Cambria"/>
            </a:endParaRPr>
          </a:p>
          <a:p>
            <a:pPr marL="286385" marR="5080" indent="-274320" algn="just">
              <a:lnSpc>
                <a:spcPct val="100000"/>
              </a:lnSpc>
              <a:spcBef>
                <a:spcPts val="600"/>
              </a:spcBef>
              <a:buClr>
                <a:srgbClr val="FD8537"/>
              </a:buClr>
              <a:buSzPct val="70454"/>
              <a:buFont typeface="Wingdings"/>
              <a:buChar char=""/>
              <a:tabLst>
                <a:tab pos="287020" algn="l"/>
              </a:tabLst>
            </a:pPr>
            <a:r>
              <a:rPr sz="2200" spc="110" dirty="0">
                <a:latin typeface="Cambria"/>
                <a:cs typeface="Cambria"/>
              </a:rPr>
              <a:t>Rather </a:t>
            </a:r>
            <a:r>
              <a:rPr sz="2200" spc="120" dirty="0">
                <a:latin typeface="Cambria"/>
                <a:cs typeface="Cambria"/>
              </a:rPr>
              <a:t>than </a:t>
            </a:r>
            <a:r>
              <a:rPr sz="2200" spc="95" dirty="0">
                <a:latin typeface="Cambria"/>
                <a:cs typeface="Cambria"/>
              </a:rPr>
              <a:t>using </a:t>
            </a:r>
            <a:r>
              <a:rPr sz="2200" spc="150" dirty="0">
                <a:latin typeface="Cambria"/>
                <a:cs typeface="Cambria"/>
              </a:rPr>
              <a:t>a </a:t>
            </a:r>
            <a:r>
              <a:rPr sz="2200" spc="60" dirty="0">
                <a:latin typeface="Cambria"/>
                <a:cs typeface="Cambria"/>
              </a:rPr>
              <a:t>dictionary </a:t>
            </a:r>
            <a:r>
              <a:rPr sz="2200" spc="20" dirty="0">
                <a:latin typeface="Cambria"/>
                <a:cs typeface="Cambria"/>
              </a:rPr>
              <a:t>to</a:t>
            </a:r>
            <a:r>
              <a:rPr sz="2200" spc="25" dirty="0">
                <a:latin typeface="Cambria"/>
                <a:cs typeface="Cambria"/>
              </a:rPr>
              <a:t> </a:t>
            </a:r>
            <a:r>
              <a:rPr sz="2200" spc="50" dirty="0">
                <a:latin typeface="Cambria"/>
                <a:cs typeface="Cambria"/>
              </a:rPr>
              <a:t>point </a:t>
            </a:r>
            <a:r>
              <a:rPr sz="2200" spc="20" dirty="0">
                <a:latin typeface="Cambria"/>
                <a:cs typeface="Cambria"/>
              </a:rPr>
              <a:t>to  </a:t>
            </a:r>
            <a:r>
              <a:rPr sz="2200" spc="85" dirty="0">
                <a:latin typeface="Cambria"/>
                <a:cs typeface="Cambria"/>
              </a:rPr>
              <a:t>the </a:t>
            </a:r>
            <a:r>
              <a:rPr sz="2200" spc="60" dirty="0">
                <a:latin typeface="Cambria"/>
                <a:cs typeface="Cambria"/>
              </a:rPr>
              <a:t>inversion </a:t>
            </a:r>
            <a:r>
              <a:rPr sz="2200" spc="65" dirty="0">
                <a:latin typeface="Cambria"/>
                <a:cs typeface="Cambria"/>
              </a:rPr>
              <a:t> </a:t>
            </a:r>
            <a:r>
              <a:rPr sz="2200" spc="100" dirty="0">
                <a:latin typeface="Cambria"/>
                <a:cs typeface="Cambria"/>
              </a:rPr>
              <a:t>list, </a:t>
            </a:r>
            <a:r>
              <a:rPr sz="2200" spc="75" dirty="0">
                <a:latin typeface="Cambria"/>
                <a:cs typeface="Cambria"/>
              </a:rPr>
              <a:t>B-trees </a:t>
            </a:r>
            <a:r>
              <a:rPr sz="2200" spc="90" dirty="0">
                <a:latin typeface="Cambria"/>
                <a:cs typeface="Cambria"/>
              </a:rPr>
              <a:t>can </a:t>
            </a:r>
            <a:r>
              <a:rPr sz="2200" spc="20" dirty="0">
                <a:latin typeface="Cambria"/>
                <a:cs typeface="Cambria"/>
              </a:rPr>
              <a:t>be </a:t>
            </a:r>
            <a:r>
              <a:rPr sz="2200" spc="85" dirty="0">
                <a:latin typeface="Cambria"/>
                <a:cs typeface="Cambria"/>
              </a:rPr>
              <a:t>used. </a:t>
            </a:r>
            <a:r>
              <a:rPr sz="2200" spc="105" dirty="0">
                <a:latin typeface="Cambria"/>
                <a:cs typeface="Cambria"/>
              </a:rPr>
              <a:t>The </a:t>
            </a:r>
            <a:r>
              <a:rPr sz="2200" spc="60" dirty="0">
                <a:latin typeface="Cambria"/>
                <a:cs typeface="Cambria"/>
              </a:rPr>
              <a:t>inversion </a:t>
            </a:r>
            <a:r>
              <a:rPr sz="2200" spc="80" dirty="0">
                <a:latin typeface="Cambria"/>
                <a:cs typeface="Cambria"/>
              </a:rPr>
              <a:t>lists </a:t>
            </a:r>
            <a:r>
              <a:rPr sz="2200" spc="110" dirty="0">
                <a:latin typeface="Cambria"/>
                <a:cs typeface="Cambria"/>
              </a:rPr>
              <a:t>may </a:t>
            </a:r>
            <a:r>
              <a:rPr sz="2200" spc="20" dirty="0">
                <a:latin typeface="Cambria"/>
                <a:cs typeface="Cambria"/>
              </a:rPr>
              <a:t>be </a:t>
            </a:r>
            <a:r>
              <a:rPr sz="2200" spc="125" dirty="0">
                <a:latin typeface="Cambria"/>
                <a:cs typeface="Cambria"/>
              </a:rPr>
              <a:t>at </a:t>
            </a:r>
            <a:r>
              <a:rPr sz="2200" spc="85" dirty="0">
                <a:latin typeface="Cambria"/>
                <a:cs typeface="Cambria"/>
              </a:rPr>
              <a:t>the </a:t>
            </a:r>
            <a:r>
              <a:rPr sz="2200" spc="90" dirty="0">
                <a:latin typeface="Cambria"/>
                <a:cs typeface="Cambria"/>
              </a:rPr>
              <a:t> </a:t>
            </a:r>
            <a:r>
              <a:rPr sz="2200" spc="85" dirty="0">
                <a:latin typeface="Cambria"/>
                <a:cs typeface="Cambria"/>
              </a:rPr>
              <a:t>leaf</a:t>
            </a:r>
            <a:r>
              <a:rPr sz="2200" spc="110" dirty="0">
                <a:latin typeface="Cambria"/>
                <a:cs typeface="Cambria"/>
              </a:rPr>
              <a:t> </a:t>
            </a:r>
            <a:r>
              <a:rPr sz="2200" spc="65" dirty="0">
                <a:latin typeface="Cambria"/>
                <a:cs typeface="Cambria"/>
              </a:rPr>
              <a:t>level</a:t>
            </a:r>
            <a:r>
              <a:rPr sz="2200" spc="110" dirty="0">
                <a:latin typeface="Cambria"/>
                <a:cs typeface="Cambria"/>
              </a:rPr>
              <a:t> </a:t>
            </a:r>
            <a:r>
              <a:rPr sz="2200" dirty="0">
                <a:latin typeface="Cambria"/>
                <a:cs typeface="Cambria"/>
              </a:rPr>
              <a:t>or</a:t>
            </a:r>
            <a:r>
              <a:rPr sz="2200" spc="120" dirty="0">
                <a:latin typeface="Cambria"/>
                <a:cs typeface="Cambria"/>
              </a:rPr>
              <a:t> </a:t>
            </a:r>
            <a:r>
              <a:rPr sz="2200" spc="45" dirty="0">
                <a:latin typeface="Cambria"/>
                <a:cs typeface="Cambria"/>
              </a:rPr>
              <a:t>referenced</a:t>
            </a:r>
            <a:r>
              <a:rPr sz="2200" spc="110" dirty="0">
                <a:latin typeface="Cambria"/>
                <a:cs typeface="Cambria"/>
              </a:rPr>
              <a:t> </a:t>
            </a:r>
            <a:r>
              <a:rPr sz="2200" spc="95" dirty="0">
                <a:latin typeface="Cambria"/>
                <a:cs typeface="Cambria"/>
              </a:rPr>
              <a:t>in</a:t>
            </a:r>
            <a:r>
              <a:rPr sz="2200" spc="125" dirty="0">
                <a:latin typeface="Cambria"/>
                <a:cs typeface="Cambria"/>
              </a:rPr>
              <a:t> </a:t>
            </a:r>
            <a:r>
              <a:rPr sz="2200" spc="85" dirty="0">
                <a:latin typeface="Cambria"/>
                <a:cs typeface="Cambria"/>
              </a:rPr>
              <a:t>higher</a:t>
            </a:r>
            <a:r>
              <a:rPr sz="2200" spc="125" dirty="0">
                <a:latin typeface="Cambria"/>
                <a:cs typeface="Cambria"/>
              </a:rPr>
              <a:t> </a:t>
            </a:r>
            <a:r>
              <a:rPr sz="2200" spc="65" dirty="0">
                <a:latin typeface="Cambria"/>
                <a:cs typeface="Cambria"/>
              </a:rPr>
              <a:t>level</a:t>
            </a:r>
            <a:r>
              <a:rPr sz="2200" spc="110" dirty="0">
                <a:latin typeface="Cambria"/>
                <a:cs typeface="Cambria"/>
              </a:rPr>
              <a:t> </a:t>
            </a:r>
            <a:r>
              <a:rPr sz="2200" spc="55" dirty="0">
                <a:latin typeface="Cambria"/>
                <a:cs typeface="Cambria"/>
              </a:rPr>
              <a:t>pointers</a:t>
            </a:r>
            <a:endParaRPr sz="2200">
              <a:latin typeface="Cambria"/>
              <a:cs typeface="Cambria"/>
            </a:endParaRPr>
          </a:p>
        </p:txBody>
      </p:sp>
      <p:sp>
        <p:nvSpPr>
          <p:cNvPr id="10" name="object 9">
            <a:extLst>
              <a:ext uri="{FF2B5EF4-FFF2-40B4-BE49-F238E27FC236}">
                <a16:creationId xmlns:a16="http://schemas.microsoft.com/office/drawing/2014/main" xmlns="" id="{7F1798A1-F416-FFF6-FE85-0431849048E3}"/>
              </a:ext>
            </a:extLst>
          </p:cNvPr>
          <p:cNvSpPr txBox="1">
            <a:spLocks/>
          </p:cNvSpPr>
          <p:nvPr/>
        </p:nvSpPr>
        <p:spPr>
          <a:xfrm>
            <a:off x="762000" y="716419"/>
            <a:ext cx="5114290" cy="382156"/>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400" b="1" kern="0" spc="335" dirty="0">
                <a:solidFill>
                  <a:srgbClr val="002060"/>
                </a:solidFill>
                <a:latin typeface="Cambria"/>
                <a:cs typeface="Cambria"/>
              </a:rPr>
              <a:t>INVERTED</a:t>
            </a:r>
            <a:r>
              <a:rPr lang="en-US" sz="2400" b="1" kern="0" spc="315" dirty="0">
                <a:solidFill>
                  <a:srgbClr val="002060"/>
                </a:solidFill>
                <a:latin typeface="Cambria"/>
                <a:cs typeface="Cambria"/>
              </a:rPr>
              <a:t> </a:t>
            </a:r>
            <a:r>
              <a:rPr lang="en-US" sz="2400" b="1" kern="0" spc="395" dirty="0">
                <a:solidFill>
                  <a:srgbClr val="002060"/>
                </a:solidFill>
                <a:latin typeface="Cambria"/>
                <a:cs typeface="Cambria"/>
              </a:rPr>
              <a:t>FILE</a:t>
            </a:r>
            <a:r>
              <a:rPr lang="en-US" sz="2400" b="1" kern="0" spc="310" dirty="0">
                <a:solidFill>
                  <a:srgbClr val="002060"/>
                </a:solidFill>
                <a:latin typeface="Cambria"/>
                <a:cs typeface="Cambria"/>
              </a:rPr>
              <a:t> </a:t>
            </a:r>
            <a:r>
              <a:rPr lang="en-US" sz="2400" b="1" kern="0" spc="355" dirty="0">
                <a:solidFill>
                  <a:srgbClr val="002060"/>
                </a:solidFill>
                <a:latin typeface="Cambria"/>
                <a:cs typeface="Cambria"/>
              </a:rPr>
              <a:t>STRUCTURE</a:t>
            </a:r>
            <a:endParaRPr lang="en-US" sz="2400" kern="0" dirty="0">
              <a:solidFill>
                <a:srgbClr val="002060"/>
              </a:solidFill>
              <a:latin typeface="Cambria"/>
              <a:cs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rot="5400000">
            <a:off x="1123950" y="-76200"/>
            <a:ext cx="6896100" cy="9144000"/>
            <a:chOff x="-19050" y="0"/>
            <a:chExt cx="6896100" cy="9144000"/>
          </a:xfrm>
        </p:grpSpPr>
        <p:pic>
          <p:nvPicPr>
            <p:cNvPr id="3" name="object 3"/>
            <p:cNvPicPr/>
            <p:nvPr/>
          </p:nvPicPr>
          <p:blipFill>
            <a:blip r:embed="rId2" cstate="print"/>
            <a:stretch>
              <a:fillRect/>
            </a:stretch>
          </p:blipFill>
          <p:spPr>
            <a:xfrm>
              <a:off x="0" y="0"/>
              <a:ext cx="6858000" cy="9144000"/>
            </a:xfrm>
            <a:prstGeom prst="rect">
              <a:avLst/>
            </a:prstGeom>
          </p:spPr>
        </p:pic>
        <p:sp>
          <p:nvSpPr>
            <p:cNvPr id="4" name="object 4"/>
            <p:cNvSpPr/>
            <p:nvPr/>
          </p:nvSpPr>
          <p:spPr>
            <a:xfrm>
              <a:off x="0" y="381000"/>
              <a:ext cx="6858000" cy="0"/>
            </a:xfrm>
            <a:custGeom>
              <a:avLst/>
              <a:gdLst/>
              <a:ahLst/>
              <a:cxnLst/>
              <a:rect l="l" t="t" r="r" b="b"/>
              <a:pathLst>
                <a:path w="6858000">
                  <a:moveTo>
                    <a:pt x="0" y="0"/>
                  </a:moveTo>
                  <a:lnTo>
                    <a:pt x="6857999" y="0"/>
                  </a:lnTo>
                </a:path>
              </a:pathLst>
            </a:custGeom>
            <a:ln w="38100">
              <a:solidFill>
                <a:srgbClr val="FDC3AD"/>
              </a:solidFill>
            </a:ln>
          </p:spPr>
          <p:txBody>
            <a:bodyPr wrap="square" lIns="0" tIns="0" rIns="0" bIns="0" rtlCol="0"/>
            <a:lstStyle/>
            <a:p>
              <a:endParaRPr/>
            </a:p>
          </p:txBody>
        </p:sp>
        <p:sp>
          <p:nvSpPr>
            <p:cNvPr id="5" name="object 5"/>
            <p:cNvSpPr/>
            <p:nvPr/>
          </p:nvSpPr>
          <p:spPr>
            <a:xfrm>
              <a:off x="0" y="9039225"/>
              <a:ext cx="6858000" cy="57150"/>
            </a:xfrm>
            <a:custGeom>
              <a:avLst/>
              <a:gdLst/>
              <a:ahLst/>
              <a:cxnLst/>
              <a:rect l="l" t="t" r="r" b="b"/>
              <a:pathLst>
                <a:path w="6858000" h="57150">
                  <a:moveTo>
                    <a:pt x="6857987" y="45720"/>
                  </a:moveTo>
                  <a:lnTo>
                    <a:pt x="0" y="45720"/>
                  </a:lnTo>
                  <a:lnTo>
                    <a:pt x="0" y="57150"/>
                  </a:lnTo>
                  <a:lnTo>
                    <a:pt x="6857987" y="57150"/>
                  </a:lnTo>
                  <a:lnTo>
                    <a:pt x="6857987" y="45720"/>
                  </a:lnTo>
                  <a:close/>
                </a:path>
                <a:path w="6858000" h="57150">
                  <a:moveTo>
                    <a:pt x="6857987" y="0"/>
                  </a:moveTo>
                  <a:lnTo>
                    <a:pt x="0" y="0"/>
                  </a:lnTo>
                  <a:lnTo>
                    <a:pt x="0" y="34290"/>
                  </a:lnTo>
                  <a:lnTo>
                    <a:pt x="6857987" y="34290"/>
                  </a:lnTo>
                  <a:lnTo>
                    <a:pt x="6857987" y="0"/>
                  </a:lnTo>
                  <a:close/>
                </a:path>
              </a:pathLst>
            </a:custGeom>
            <a:solidFill>
              <a:srgbClr val="FDC3AD"/>
            </a:solidFill>
          </p:spPr>
          <p:txBody>
            <a:bodyPr wrap="square" lIns="0" tIns="0" rIns="0" bIns="0" rtlCol="0"/>
            <a:lstStyle/>
            <a:p>
              <a:endParaRPr/>
            </a:p>
          </p:txBody>
        </p:sp>
        <p:sp>
          <p:nvSpPr>
            <p:cNvPr id="6" name="object 6"/>
            <p:cNvSpPr/>
            <p:nvPr/>
          </p:nvSpPr>
          <p:spPr>
            <a:xfrm>
              <a:off x="0" y="0"/>
              <a:ext cx="6858000" cy="304800"/>
            </a:xfrm>
            <a:custGeom>
              <a:avLst/>
              <a:gdLst/>
              <a:ahLst/>
              <a:cxnLst/>
              <a:rect l="l" t="t" r="r" b="b"/>
              <a:pathLst>
                <a:path w="6858000" h="304800">
                  <a:moveTo>
                    <a:pt x="0" y="0"/>
                  </a:moveTo>
                  <a:lnTo>
                    <a:pt x="0" y="304800"/>
                  </a:lnTo>
                  <a:lnTo>
                    <a:pt x="6858000" y="304800"/>
                  </a:lnTo>
                  <a:lnTo>
                    <a:pt x="6858000" y="0"/>
                  </a:lnTo>
                  <a:lnTo>
                    <a:pt x="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0" y="2222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8537"/>
            </a:solidFill>
          </p:spPr>
          <p:txBody>
            <a:bodyPr wrap="square" lIns="0" tIns="0" rIns="0" bIns="0" rtlCol="0"/>
            <a:lstStyle/>
            <a:p>
              <a:endParaRPr/>
            </a:p>
          </p:txBody>
        </p:sp>
        <p:sp>
          <p:nvSpPr>
            <p:cNvPr id="8" name="object 8"/>
            <p:cNvSpPr/>
            <p:nvPr/>
          </p:nvSpPr>
          <p:spPr>
            <a:xfrm>
              <a:off x="5715000" y="438912"/>
              <a:ext cx="548640" cy="548640"/>
            </a:xfrm>
            <a:custGeom>
              <a:avLst/>
              <a:gdLst/>
              <a:ahLst/>
              <a:cxnLst/>
              <a:rect l="l" t="t" r="r" b="b"/>
              <a:pathLst>
                <a:path w="548639" h="548640">
                  <a:moveTo>
                    <a:pt x="0" y="274320"/>
                  </a:moveTo>
                  <a:lnTo>
                    <a:pt x="4419" y="323631"/>
                  </a:lnTo>
                  <a:lnTo>
                    <a:pt x="17162" y="370042"/>
                  </a:lnTo>
                  <a:lnTo>
                    <a:pt x="37453" y="412778"/>
                  </a:lnTo>
                  <a:lnTo>
                    <a:pt x="64518" y="451064"/>
                  </a:lnTo>
                  <a:lnTo>
                    <a:pt x="97580" y="484126"/>
                  </a:lnTo>
                  <a:lnTo>
                    <a:pt x="135867" y="511189"/>
                  </a:lnTo>
                  <a:lnTo>
                    <a:pt x="178602" y="531478"/>
                  </a:lnTo>
                  <a:lnTo>
                    <a:pt x="225011" y="544220"/>
                  </a:lnTo>
                  <a:lnTo>
                    <a:pt x="274319" y="548640"/>
                  </a:lnTo>
                  <a:lnTo>
                    <a:pt x="323628" y="544220"/>
                  </a:lnTo>
                  <a:lnTo>
                    <a:pt x="370037" y="531478"/>
                  </a:lnTo>
                  <a:lnTo>
                    <a:pt x="412772" y="511189"/>
                  </a:lnTo>
                  <a:lnTo>
                    <a:pt x="451059" y="484126"/>
                  </a:lnTo>
                  <a:lnTo>
                    <a:pt x="484121" y="451064"/>
                  </a:lnTo>
                  <a:lnTo>
                    <a:pt x="511186" y="412778"/>
                  </a:lnTo>
                  <a:lnTo>
                    <a:pt x="531477" y="370042"/>
                  </a:lnTo>
                  <a:lnTo>
                    <a:pt x="544220" y="323631"/>
                  </a:lnTo>
                  <a:lnTo>
                    <a:pt x="548640" y="274320"/>
                  </a:lnTo>
                  <a:lnTo>
                    <a:pt x="544220" y="225008"/>
                  </a:lnTo>
                  <a:lnTo>
                    <a:pt x="531477" y="178597"/>
                  </a:lnTo>
                  <a:lnTo>
                    <a:pt x="511186" y="135861"/>
                  </a:lnTo>
                  <a:lnTo>
                    <a:pt x="484121" y="97575"/>
                  </a:lnTo>
                  <a:lnTo>
                    <a:pt x="451059" y="64513"/>
                  </a:lnTo>
                  <a:lnTo>
                    <a:pt x="412772" y="37450"/>
                  </a:lnTo>
                  <a:lnTo>
                    <a:pt x="370037" y="17161"/>
                  </a:lnTo>
                  <a:lnTo>
                    <a:pt x="323628" y="4419"/>
                  </a:lnTo>
                  <a:lnTo>
                    <a:pt x="274319" y="0"/>
                  </a:lnTo>
                  <a:lnTo>
                    <a:pt x="225011" y="4419"/>
                  </a:lnTo>
                  <a:lnTo>
                    <a:pt x="178602" y="17161"/>
                  </a:lnTo>
                  <a:lnTo>
                    <a:pt x="135867" y="37450"/>
                  </a:lnTo>
                  <a:lnTo>
                    <a:pt x="97580" y="64513"/>
                  </a:lnTo>
                  <a:lnTo>
                    <a:pt x="64518" y="97575"/>
                  </a:lnTo>
                  <a:lnTo>
                    <a:pt x="37453" y="135861"/>
                  </a:lnTo>
                  <a:lnTo>
                    <a:pt x="17162" y="178597"/>
                  </a:lnTo>
                  <a:lnTo>
                    <a:pt x="4419" y="225008"/>
                  </a:lnTo>
                  <a:lnTo>
                    <a:pt x="0" y="27432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rot="5400000">
            <a:off x="2057400" y="1219200"/>
            <a:ext cx="5334000" cy="6553200"/>
          </a:xfrm>
          <a:prstGeom prst="rect">
            <a:avLst/>
          </a:prstGeom>
        </p:spPr>
      </p:pic>
      <p:sp>
        <p:nvSpPr>
          <p:cNvPr id="11" name="object 11"/>
          <p:cNvSpPr txBox="1"/>
          <p:nvPr/>
        </p:nvSpPr>
        <p:spPr>
          <a:xfrm rot="5400000">
            <a:off x="4574222" y="6492558"/>
            <a:ext cx="300355" cy="2402840"/>
          </a:xfrm>
          <a:prstGeom prst="rect">
            <a:avLst/>
          </a:prstGeom>
        </p:spPr>
        <p:txBody>
          <a:bodyPr vert="vert270" wrap="square" lIns="0" tIns="9525" rIns="0" bIns="0" rtlCol="0">
            <a:spAutoFit/>
          </a:bodyPr>
          <a:lstStyle/>
          <a:p>
            <a:pPr marL="12700">
              <a:lnSpc>
                <a:spcPct val="100000"/>
              </a:lnSpc>
              <a:spcBef>
                <a:spcPts val="75"/>
              </a:spcBef>
            </a:pPr>
            <a:r>
              <a:rPr sz="1800" spc="70" dirty="0">
                <a:latin typeface="Cambria"/>
                <a:cs typeface="Cambria"/>
              </a:rPr>
              <a:t>B-Tree</a:t>
            </a:r>
            <a:r>
              <a:rPr sz="1800" spc="60" dirty="0">
                <a:latin typeface="Cambria"/>
                <a:cs typeface="Cambria"/>
              </a:rPr>
              <a:t> </a:t>
            </a:r>
            <a:r>
              <a:rPr sz="1800" spc="55" dirty="0">
                <a:latin typeface="Cambria"/>
                <a:cs typeface="Cambria"/>
              </a:rPr>
              <a:t>Inversion</a:t>
            </a:r>
            <a:r>
              <a:rPr sz="1800" spc="80" dirty="0">
                <a:latin typeface="Cambria"/>
                <a:cs typeface="Cambria"/>
              </a:rPr>
              <a:t> </a:t>
            </a:r>
            <a:r>
              <a:rPr sz="1800" spc="100" dirty="0">
                <a:latin typeface="Cambria"/>
                <a:cs typeface="Cambria"/>
              </a:rPr>
              <a:t>Lists</a:t>
            </a:r>
            <a:endParaRPr sz="1800" dirty="0">
              <a:latin typeface="Cambria"/>
              <a:cs typeface="Cambria"/>
            </a:endParaRPr>
          </a:p>
        </p:txBody>
      </p:sp>
      <p:sp>
        <p:nvSpPr>
          <p:cNvPr id="9" name="object 9">
            <a:extLst>
              <a:ext uri="{FF2B5EF4-FFF2-40B4-BE49-F238E27FC236}">
                <a16:creationId xmlns:a16="http://schemas.microsoft.com/office/drawing/2014/main" xmlns="" id="{68583BE1-D063-B09C-1B87-85B20024B255}"/>
              </a:ext>
            </a:extLst>
          </p:cNvPr>
          <p:cNvSpPr txBox="1">
            <a:spLocks/>
          </p:cNvSpPr>
          <p:nvPr/>
        </p:nvSpPr>
        <p:spPr>
          <a:xfrm>
            <a:off x="685800" y="534096"/>
            <a:ext cx="5114290" cy="382156"/>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400" b="1" kern="0" spc="335" dirty="0">
                <a:solidFill>
                  <a:srgbClr val="002060"/>
                </a:solidFill>
                <a:latin typeface="Cambria"/>
                <a:cs typeface="Cambria"/>
              </a:rPr>
              <a:t>INVERTED</a:t>
            </a:r>
            <a:r>
              <a:rPr lang="en-US" sz="2400" b="1" kern="0" spc="315" dirty="0">
                <a:solidFill>
                  <a:srgbClr val="002060"/>
                </a:solidFill>
                <a:latin typeface="Cambria"/>
                <a:cs typeface="Cambria"/>
              </a:rPr>
              <a:t> </a:t>
            </a:r>
            <a:r>
              <a:rPr lang="en-US" sz="2400" b="1" kern="0" spc="395" dirty="0">
                <a:solidFill>
                  <a:srgbClr val="002060"/>
                </a:solidFill>
                <a:latin typeface="Cambria"/>
                <a:cs typeface="Cambria"/>
              </a:rPr>
              <a:t>FILE</a:t>
            </a:r>
            <a:r>
              <a:rPr lang="en-US" sz="2400" b="1" kern="0" spc="310" dirty="0">
                <a:solidFill>
                  <a:srgbClr val="002060"/>
                </a:solidFill>
                <a:latin typeface="Cambria"/>
                <a:cs typeface="Cambria"/>
              </a:rPr>
              <a:t> </a:t>
            </a:r>
            <a:r>
              <a:rPr lang="en-US" sz="2400" b="1" kern="0" spc="355" dirty="0">
                <a:solidFill>
                  <a:srgbClr val="002060"/>
                </a:solidFill>
                <a:latin typeface="Cambria"/>
                <a:cs typeface="Cambria"/>
              </a:rPr>
              <a:t>STRUCTURE</a:t>
            </a:r>
            <a:endParaRPr lang="en-US" sz="2400" kern="0" dirty="0">
              <a:solidFill>
                <a:srgbClr val="002060"/>
              </a:solidFill>
              <a:latin typeface="Cambria"/>
              <a:cs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5155565" cy="482600"/>
          </a:xfrm>
          <a:prstGeom prst="rect">
            <a:avLst/>
          </a:prstGeom>
        </p:spPr>
        <p:txBody>
          <a:bodyPr vert="horz" wrap="square" lIns="0" tIns="12700" rIns="0" bIns="0" rtlCol="0">
            <a:spAutoFit/>
          </a:bodyPr>
          <a:lstStyle/>
          <a:p>
            <a:pPr marL="12700">
              <a:lnSpc>
                <a:spcPct val="100000"/>
              </a:lnSpc>
              <a:spcBef>
                <a:spcPts val="100"/>
              </a:spcBef>
            </a:pPr>
            <a:r>
              <a:rPr sz="3000" b="1" spc="325" dirty="0">
                <a:solidFill>
                  <a:srgbClr val="002060"/>
                </a:solidFill>
                <a:latin typeface="Cambria"/>
                <a:cs typeface="Cambria"/>
              </a:rPr>
              <a:t>N-G</a:t>
            </a:r>
            <a:r>
              <a:rPr b="1" spc="325" dirty="0">
                <a:solidFill>
                  <a:srgbClr val="002060"/>
                </a:solidFill>
                <a:latin typeface="Cambria"/>
                <a:cs typeface="Cambria"/>
              </a:rPr>
              <a:t>RAM</a:t>
            </a:r>
            <a:r>
              <a:rPr b="1" spc="300" dirty="0">
                <a:solidFill>
                  <a:srgbClr val="002060"/>
                </a:solidFill>
                <a:latin typeface="Cambria"/>
                <a:cs typeface="Cambria"/>
              </a:rPr>
              <a:t> </a:t>
            </a:r>
            <a:r>
              <a:rPr sz="3000" b="1" spc="270" dirty="0">
                <a:solidFill>
                  <a:srgbClr val="002060"/>
                </a:solidFill>
                <a:latin typeface="Cambria"/>
                <a:cs typeface="Cambria"/>
              </a:rPr>
              <a:t>D</a:t>
            </a:r>
            <a:r>
              <a:rPr b="1" spc="270" dirty="0">
                <a:solidFill>
                  <a:srgbClr val="002060"/>
                </a:solidFill>
                <a:latin typeface="Cambria"/>
                <a:cs typeface="Cambria"/>
              </a:rPr>
              <a:t>ATA</a:t>
            </a:r>
            <a:r>
              <a:rPr b="1" spc="325" dirty="0">
                <a:solidFill>
                  <a:srgbClr val="002060"/>
                </a:solidFill>
                <a:latin typeface="Cambria"/>
                <a:cs typeface="Cambria"/>
              </a:rPr>
              <a:t> </a:t>
            </a:r>
            <a:r>
              <a:rPr sz="3000" b="1" spc="355" dirty="0">
                <a:solidFill>
                  <a:srgbClr val="002060"/>
                </a:solidFill>
                <a:latin typeface="Cambria"/>
                <a:cs typeface="Cambria"/>
              </a:rPr>
              <a:t>S</a:t>
            </a:r>
            <a:r>
              <a:rPr b="1" spc="355" dirty="0">
                <a:solidFill>
                  <a:srgbClr val="002060"/>
                </a:solidFill>
                <a:latin typeface="Cambria"/>
                <a:cs typeface="Cambria"/>
              </a:rPr>
              <a:t>TRUCTURES</a:t>
            </a:r>
            <a:endParaRPr sz="3000">
              <a:solidFill>
                <a:srgbClr val="002060"/>
              </a:solidFill>
              <a:latin typeface="Cambria"/>
              <a:cs typeface="Cambria"/>
            </a:endParaRPr>
          </a:p>
        </p:txBody>
      </p:sp>
      <p:sp>
        <p:nvSpPr>
          <p:cNvPr id="10" name="object 10"/>
          <p:cNvSpPr txBox="1"/>
          <p:nvPr/>
        </p:nvSpPr>
        <p:spPr>
          <a:xfrm>
            <a:off x="307340" y="1592326"/>
            <a:ext cx="8149590" cy="4646930"/>
          </a:xfrm>
          <a:prstGeom prst="rect">
            <a:avLst/>
          </a:prstGeom>
        </p:spPr>
        <p:txBody>
          <a:bodyPr vert="horz" wrap="square" lIns="0" tIns="53975" rIns="0" bIns="0" rtlCol="0">
            <a:spAutoFit/>
          </a:bodyPr>
          <a:lstStyle/>
          <a:p>
            <a:pPr marL="286385" marR="5080" indent="-274320" algn="just">
              <a:lnSpc>
                <a:spcPts val="2590"/>
              </a:lnSpc>
              <a:spcBef>
                <a:spcPts val="425"/>
              </a:spcBef>
              <a:buClr>
                <a:srgbClr val="FD8537"/>
              </a:buClr>
              <a:buSzPct val="68750"/>
              <a:buFont typeface="Wingdings"/>
              <a:buChar char=""/>
              <a:tabLst>
                <a:tab pos="287020" algn="l"/>
              </a:tabLst>
            </a:pPr>
            <a:r>
              <a:rPr sz="2400" spc="160" dirty="0">
                <a:latin typeface="Cambria"/>
                <a:cs typeface="Cambria"/>
              </a:rPr>
              <a:t>N-Grams</a:t>
            </a:r>
            <a:r>
              <a:rPr sz="2400" spc="165" dirty="0">
                <a:latin typeface="Cambria"/>
                <a:cs typeface="Cambria"/>
              </a:rPr>
              <a:t> </a:t>
            </a:r>
            <a:r>
              <a:rPr sz="2400" spc="95" dirty="0">
                <a:latin typeface="Cambria"/>
                <a:cs typeface="Cambria"/>
              </a:rPr>
              <a:t>can</a:t>
            </a:r>
            <a:r>
              <a:rPr sz="2400" spc="100" dirty="0">
                <a:latin typeface="Cambria"/>
                <a:cs typeface="Cambria"/>
              </a:rPr>
              <a:t> </a:t>
            </a:r>
            <a:r>
              <a:rPr sz="2400" spc="20" dirty="0">
                <a:latin typeface="Cambria"/>
                <a:cs typeface="Cambria"/>
              </a:rPr>
              <a:t>be</a:t>
            </a:r>
            <a:r>
              <a:rPr sz="2400" spc="25" dirty="0">
                <a:latin typeface="Cambria"/>
                <a:cs typeface="Cambria"/>
              </a:rPr>
              <a:t> </a:t>
            </a:r>
            <a:r>
              <a:rPr sz="2400" spc="40" dirty="0">
                <a:latin typeface="Cambria"/>
                <a:cs typeface="Cambria"/>
              </a:rPr>
              <a:t>viewed</a:t>
            </a:r>
            <a:r>
              <a:rPr sz="2400" spc="45" dirty="0">
                <a:latin typeface="Cambria"/>
                <a:cs typeface="Cambria"/>
              </a:rPr>
              <a:t> </a:t>
            </a:r>
            <a:r>
              <a:rPr sz="2400" spc="114" dirty="0">
                <a:latin typeface="Cambria"/>
                <a:cs typeface="Cambria"/>
              </a:rPr>
              <a:t>as</a:t>
            </a:r>
            <a:r>
              <a:rPr sz="2400" spc="120" dirty="0">
                <a:latin typeface="Cambria"/>
                <a:cs typeface="Cambria"/>
              </a:rPr>
              <a:t> </a:t>
            </a:r>
            <a:r>
              <a:rPr sz="2400" spc="160" dirty="0">
                <a:latin typeface="Cambria"/>
                <a:cs typeface="Cambria"/>
              </a:rPr>
              <a:t>a</a:t>
            </a:r>
            <a:r>
              <a:rPr sz="2400" spc="165" dirty="0">
                <a:latin typeface="Cambria"/>
                <a:cs typeface="Cambria"/>
              </a:rPr>
              <a:t> </a:t>
            </a:r>
            <a:r>
              <a:rPr sz="2400" spc="70" dirty="0">
                <a:latin typeface="Cambria"/>
                <a:cs typeface="Cambria"/>
              </a:rPr>
              <a:t>special</a:t>
            </a:r>
            <a:r>
              <a:rPr sz="2400" spc="75" dirty="0">
                <a:latin typeface="Cambria"/>
                <a:cs typeface="Cambria"/>
              </a:rPr>
              <a:t> </a:t>
            </a:r>
            <a:r>
              <a:rPr sz="2400" spc="70" dirty="0">
                <a:latin typeface="Cambria"/>
                <a:cs typeface="Cambria"/>
              </a:rPr>
              <a:t>technique</a:t>
            </a:r>
            <a:r>
              <a:rPr sz="2400" spc="75" dirty="0">
                <a:latin typeface="Cambria"/>
                <a:cs typeface="Cambria"/>
              </a:rPr>
              <a:t> </a:t>
            </a:r>
            <a:r>
              <a:rPr sz="2400" spc="20" dirty="0">
                <a:latin typeface="Cambria"/>
                <a:cs typeface="Cambria"/>
              </a:rPr>
              <a:t>for </a:t>
            </a:r>
            <a:r>
              <a:rPr sz="2400" spc="25" dirty="0">
                <a:latin typeface="Cambria"/>
                <a:cs typeface="Cambria"/>
              </a:rPr>
              <a:t> </a:t>
            </a:r>
            <a:r>
              <a:rPr sz="2400" spc="60" dirty="0">
                <a:latin typeface="Cambria"/>
                <a:cs typeface="Cambria"/>
              </a:rPr>
              <a:t>conflation  </a:t>
            </a:r>
            <a:r>
              <a:rPr sz="2400" spc="55" dirty="0">
                <a:latin typeface="Cambria"/>
                <a:cs typeface="Cambria"/>
              </a:rPr>
              <a:t>(stemming)  </a:t>
            </a:r>
            <a:r>
              <a:rPr sz="2400" spc="105" dirty="0">
                <a:latin typeface="Cambria"/>
                <a:cs typeface="Cambria"/>
              </a:rPr>
              <a:t>and </a:t>
            </a:r>
            <a:r>
              <a:rPr sz="2400" spc="114" dirty="0">
                <a:latin typeface="Cambria"/>
                <a:cs typeface="Cambria"/>
              </a:rPr>
              <a:t>as </a:t>
            </a:r>
            <a:r>
              <a:rPr sz="2400" spc="160" dirty="0">
                <a:latin typeface="Cambria"/>
                <a:cs typeface="Cambria"/>
              </a:rPr>
              <a:t>a </a:t>
            </a:r>
            <a:r>
              <a:rPr sz="2400" spc="85" dirty="0">
                <a:latin typeface="Cambria"/>
                <a:cs typeface="Cambria"/>
              </a:rPr>
              <a:t>unique </a:t>
            </a:r>
            <a:r>
              <a:rPr sz="2400" spc="114" dirty="0">
                <a:latin typeface="Cambria"/>
                <a:cs typeface="Cambria"/>
              </a:rPr>
              <a:t>data </a:t>
            </a:r>
            <a:r>
              <a:rPr sz="2400" spc="85" dirty="0">
                <a:latin typeface="Cambria"/>
                <a:cs typeface="Cambria"/>
              </a:rPr>
              <a:t>structure </a:t>
            </a:r>
            <a:r>
              <a:rPr sz="2400" spc="90" dirty="0">
                <a:latin typeface="Cambria"/>
                <a:cs typeface="Cambria"/>
              </a:rPr>
              <a:t> </a:t>
            </a:r>
            <a:r>
              <a:rPr sz="2400" spc="105" dirty="0">
                <a:latin typeface="Cambria"/>
                <a:cs typeface="Cambria"/>
              </a:rPr>
              <a:t>in</a:t>
            </a:r>
            <a:r>
              <a:rPr sz="2400" spc="110" dirty="0">
                <a:latin typeface="Cambria"/>
                <a:cs typeface="Cambria"/>
              </a:rPr>
              <a:t> </a:t>
            </a:r>
            <a:r>
              <a:rPr sz="2400" spc="75" dirty="0">
                <a:latin typeface="Cambria"/>
                <a:cs typeface="Cambria"/>
              </a:rPr>
              <a:t>information</a:t>
            </a:r>
            <a:r>
              <a:rPr sz="2400" spc="125" dirty="0">
                <a:latin typeface="Cambria"/>
                <a:cs typeface="Cambria"/>
              </a:rPr>
              <a:t> </a:t>
            </a:r>
            <a:r>
              <a:rPr sz="2400" spc="95" dirty="0">
                <a:latin typeface="Cambria"/>
                <a:cs typeface="Cambria"/>
              </a:rPr>
              <a:t>systems.</a:t>
            </a:r>
            <a:endParaRPr sz="2400">
              <a:latin typeface="Cambria"/>
              <a:cs typeface="Cambria"/>
            </a:endParaRPr>
          </a:p>
          <a:p>
            <a:pPr marL="286385" marR="6350" indent="-274320" algn="just">
              <a:lnSpc>
                <a:spcPts val="2590"/>
              </a:lnSpc>
              <a:spcBef>
                <a:spcPts val="610"/>
              </a:spcBef>
              <a:buClr>
                <a:srgbClr val="FD8537"/>
              </a:buClr>
              <a:buSzPct val="68750"/>
              <a:buFont typeface="Wingdings"/>
              <a:buChar char=""/>
              <a:tabLst>
                <a:tab pos="287020" algn="l"/>
              </a:tabLst>
            </a:pPr>
            <a:r>
              <a:rPr sz="2400" spc="160" dirty="0">
                <a:latin typeface="Cambria"/>
                <a:cs typeface="Cambria"/>
              </a:rPr>
              <a:t>N-Grams </a:t>
            </a:r>
            <a:r>
              <a:rPr sz="2400" spc="80" dirty="0">
                <a:latin typeface="Cambria"/>
                <a:cs typeface="Cambria"/>
              </a:rPr>
              <a:t>are</a:t>
            </a:r>
            <a:r>
              <a:rPr sz="2400" spc="85" dirty="0">
                <a:latin typeface="Cambria"/>
                <a:cs typeface="Cambria"/>
              </a:rPr>
              <a:t> </a:t>
            </a:r>
            <a:r>
              <a:rPr sz="2400" spc="160" dirty="0">
                <a:latin typeface="Cambria"/>
                <a:cs typeface="Cambria"/>
              </a:rPr>
              <a:t>a </a:t>
            </a:r>
            <a:r>
              <a:rPr sz="2400" spc="65" dirty="0">
                <a:latin typeface="Cambria"/>
                <a:cs typeface="Cambria"/>
              </a:rPr>
              <a:t>fixed</a:t>
            </a:r>
            <a:r>
              <a:rPr sz="2400" spc="70" dirty="0">
                <a:latin typeface="Cambria"/>
                <a:cs typeface="Cambria"/>
              </a:rPr>
              <a:t> </a:t>
            </a:r>
            <a:r>
              <a:rPr sz="2400" spc="100" dirty="0">
                <a:latin typeface="Cambria"/>
                <a:cs typeface="Cambria"/>
              </a:rPr>
              <a:t>length </a:t>
            </a:r>
            <a:r>
              <a:rPr sz="2400" spc="55" dirty="0">
                <a:latin typeface="Cambria"/>
                <a:cs typeface="Cambria"/>
              </a:rPr>
              <a:t>consecutive</a:t>
            </a:r>
            <a:r>
              <a:rPr sz="2400" spc="60" dirty="0">
                <a:latin typeface="Cambria"/>
                <a:cs typeface="Cambria"/>
              </a:rPr>
              <a:t> series</a:t>
            </a:r>
            <a:r>
              <a:rPr sz="2400" spc="65" dirty="0">
                <a:latin typeface="Cambria"/>
                <a:cs typeface="Cambria"/>
              </a:rPr>
              <a:t> </a:t>
            </a:r>
            <a:r>
              <a:rPr sz="2400" spc="-5" dirty="0">
                <a:latin typeface="Cambria"/>
                <a:cs typeface="Cambria"/>
              </a:rPr>
              <a:t>of</a:t>
            </a:r>
            <a:r>
              <a:rPr sz="2400" dirty="0">
                <a:latin typeface="Cambria"/>
                <a:cs typeface="Cambria"/>
              </a:rPr>
              <a:t> </a:t>
            </a:r>
            <a:r>
              <a:rPr sz="2400" spc="30" dirty="0">
                <a:latin typeface="Cambria"/>
                <a:cs typeface="Cambria"/>
              </a:rPr>
              <a:t>"n" </a:t>
            </a:r>
            <a:r>
              <a:rPr sz="2400" spc="35" dirty="0">
                <a:latin typeface="Cambria"/>
                <a:cs typeface="Cambria"/>
              </a:rPr>
              <a:t> </a:t>
            </a:r>
            <a:r>
              <a:rPr sz="2400" spc="90" dirty="0">
                <a:latin typeface="Cambria"/>
                <a:cs typeface="Cambria"/>
              </a:rPr>
              <a:t>characters.</a:t>
            </a:r>
            <a:endParaRPr sz="2400">
              <a:latin typeface="Cambria"/>
              <a:cs typeface="Cambria"/>
            </a:endParaRPr>
          </a:p>
          <a:p>
            <a:pPr marL="286385" marR="5080" indent="-274320" algn="just">
              <a:lnSpc>
                <a:spcPct val="90000"/>
              </a:lnSpc>
              <a:spcBef>
                <a:spcPts val="560"/>
              </a:spcBef>
              <a:buClr>
                <a:srgbClr val="FD8537"/>
              </a:buClr>
              <a:buSzPct val="68750"/>
              <a:buFont typeface="Wingdings"/>
              <a:buChar char=""/>
              <a:tabLst>
                <a:tab pos="287020" algn="l"/>
              </a:tabLst>
            </a:pPr>
            <a:r>
              <a:rPr sz="2400" spc="145" dirty="0">
                <a:latin typeface="Cambria"/>
                <a:cs typeface="Cambria"/>
              </a:rPr>
              <a:t>Unlike </a:t>
            </a:r>
            <a:r>
              <a:rPr sz="2400" spc="100" dirty="0">
                <a:latin typeface="Cambria"/>
                <a:cs typeface="Cambria"/>
              </a:rPr>
              <a:t>stemming </a:t>
            </a:r>
            <a:r>
              <a:rPr sz="2400" spc="130" dirty="0">
                <a:latin typeface="Cambria"/>
                <a:cs typeface="Cambria"/>
              </a:rPr>
              <a:t>that </a:t>
            </a:r>
            <a:r>
              <a:rPr sz="2400" spc="85" dirty="0">
                <a:latin typeface="Cambria"/>
                <a:cs typeface="Cambria"/>
              </a:rPr>
              <a:t>generally </a:t>
            </a:r>
            <a:r>
              <a:rPr sz="2400" spc="70" dirty="0">
                <a:latin typeface="Cambria"/>
                <a:cs typeface="Cambria"/>
              </a:rPr>
              <a:t>tries </a:t>
            </a:r>
            <a:r>
              <a:rPr sz="2400" spc="20" dirty="0">
                <a:latin typeface="Cambria"/>
                <a:cs typeface="Cambria"/>
              </a:rPr>
              <a:t>to </a:t>
            </a:r>
            <a:r>
              <a:rPr sz="2400" spc="70" dirty="0">
                <a:latin typeface="Cambria"/>
                <a:cs typeface="Cambria"/>
              </a:rPr>
              <a:t>determine file </a:t>
            </a:r>
            <a:r>
              <a:rPr sz="2400" spc="75" dirty="0">
                <a:latin typeface="Cambria"/>
                <a:cs typeface="Cambria"/>
              </a:rPr>
              <a:t> </a:t>
            </a:r>
            <a:r>
              <a:rPr sz="2400" spc="90" dirty="0">
                <a:latin typeface="Cambria"/>
                <a:cs typeface="Cambria"/>
              </a:rPr>
              <a:t>stem </a:t>
            </a:r>
            <a:r>
              <a:rPr sz="2400" spc="-5" dirty="0">
                <a:latin typeface="Cambria"/>
                <a:cs typeface="Cambria"/>
              </a:rPr>
              <a:t>of</a:t>
            </a:r>
            <a:r>
              <a:rPr sz="2400" spc="515" dirty="0">
                <a:latin typeface="Cambria"/>
                <a:cs typeface="Cambria"/>
              </a:rPr>
              <a:t> </a:t>
            </a:r>
            <a:r>
              <a:rPr sz="2400" spc="160" dirty="0">
                <a:latin typeface="Cambria"/>
                <a:cs typeface="Cambria"/>
              </a:rPr>
              <a:t>a </a:t>
            </a:r>
            <a:r>
              <a:rPr sz="2400" spc="10" dirty="0">
                <a:latin typeface="Cambria"/>
                <a:cs typeface="Cambria"/>
              </a:rPr>
              <a:t>word  </a:t>
            </a:r>
            <a:r>
              <a:rPr sz="2400" spc="130" dirty="0">
                <a:latin typeface="Cambria"/>
                <a:cs typeface="Cambria"/>
              </a:rPr>
              <a:t>that </a:t>
            </a:r>
            <a:r>
              <a:rPr sz="2400" spc="65" dirty="0">
                <a:latin typeface="Cambria"/>
                <a:cs typeface="Cambria"/>
              </a:rPr>
              <a:t>represents  </a:t>
            </a:r>
            <a:r>
              <a:rPr sz="2400" spc="90" dirty="0">
                <a:latin typeface="Cambria"/>
                <a:cs typeface="Cambria"/>
              </a:rPr>
              <a:t>the semantic </a:t>
            </a:r>
            <a:r>
              <a:rPr sz="2400" spc="100" dirty="0">
                <a:latin typeface="Cambria"/>
                <a:cs typeface="Cambria"/>
              </a:rPr>
              <a:t>meaning </a:t>
            </a:r>
            <a:r>
              <a:rPr sz="2400" spc="105" dirty="0">
                <a:latin typeface="Cambria"/>
                <a:cs typeface="Cambria"/>
              </a:rPr>
              <a:t> </a:t>
            </a:r>
            <a:r>
              <a:rPr sz="2400" spc="-5" dirty="0">
                <a:latin typeface="Cambria"/>
                <a:cs typeface="Cambria"/>
              </a:rPr>
              <a:t>of</a:t>
            </a:r>
            <a:r>
              <a:rPr sz="2400" spc="125" dirty="0">
                <a:latin typeface="Cambria"/>
                <a:cs typeface="Cambria"/>
              </a:rPr>
              <a:t> </a:t>
            </a:r>
            <a:r>
              <a:rPr sz="2400" spc="95" dirty="0">
                <a:latin typeface="Cambria"/>
                <a:cs typeface="Cambria"/>
              </a:rPr>
              <a:t>the</a:t>
            </a:r>
            <a:r>
              <a:rPr sz="2400" spc="125" dirty="0">
                <a:latin typeface="Cambria"/>
                <a:cs typeface="Cambria"/>
              </a:rPr>
              <a:t> </a:t>
            </a:r>
            <a:r>
              <a:rPr sz="2400" spc="45" dirty="0">
                <a:latin typeface="Cambria"/>
                <a:cs typeface="Cambria"/>
              </a:rPr>
              <a:t>word,</a:t>
            </a:r>
            <a:r>
              <a:rPr sz="2400" spc="120" dirty="0">
                <a:latin typeface="Cambria"/>
                <a:cs typeface="Cambria"/>
              </a:rPr>
              <a:t> </a:t>
            </a:r>
            <a:r>
              <a:rPr sz="2400" spc="90" dirty="0">
                <a:latin typeface="Cambria"/>
                <a:cs typeface="Cambria"/>
              </a:rPr>
              <a:t>n-grams</a:t>
            </a:r>
            <a:r>
              <a:rPr sz="2400" spc="125" dirty="0">
                <a:latin typeface="Cambria"/>
                <a:cs typeface="Cambria"/>
              </a:rPr>
              <a:t> </a:t>
            </a:r>
            <a:r>
              <a:rPr sz="2400" spc="-15" dirty="0">
                <a:latin typeface="Cambria"/>
                <a:cs typeface="Cambria"/>
              </a:rPr>
              <a:t>do</a:t>
            </a:r>
            <a:r>
              <a:rPr sz="2400" spc="130" dirty="0">
                <a:latin typeface="Cambria"/>
                <a:cs typeface="Cambria"/>
              </a:rPr>
              <a:t> </a:t>
            </a:r>
            <a:r>
              <a:rPr sz="2400" spc="55" dirty="0">
                <a:latin typeface="Cambria"/>
                <a:cs typeface="Cambria"/>
              </a:rPr>
              <a:t>not</a:t>
            </a:r>
            <a:r>
              <a:rPr sz="2400" spc="130" dirty="0">
                <a:latin typeface="Cambria"/>
                <a:cs typeface="Cambria"/>
              </a:rPr>
              <a:t> </a:t>
            </a:r>
            <a:r>
              <a:rPr sz="2400" spc="65" dirty="0">
                <a:latin typeface="Cambria"/>
                <a:cs typeface="Cambria"/>
              </a:rPr>
              <a:t>care</a:t>
            </a:r>
            <a:r>
              <a:rPr sz="2400" spc="125" dirty="0">
                <a:latin typeface="Cambria"/>
                <a:cs typeface="Cambria"/>
              </a:rPr>
              <a:t> </a:t>
            </a:r>
            <a:r>
              <a:rPr sz="2400" spc="70" dirty="0">
                <a:latin typeface="Cambria"/>
                <a:cs typeface="Cambria"/>
              </a:rPr>
              <a:t>about</a:t>
            </a:r>
            <a:r>
              <a:rPr sz="2400" spc="140" dirty="0">
                <a:latin typeface="Cambria"/>
                <a:cs typeface="Cambria"/>
              </a:rPr>
              <a:t> </a:t>
            </a:r>
            <a:r>
              <a:rPr sz="2400" spc="95" dirty="0">
                <a:latin typeface="Cambria"/>
                <a:cs typeface="Cambria"/>
              </a:rPr>
              <a:t>semantics.</a:t>
            </a:r>
            <a:endParaRPr sz="2400">
              <a:latin typeface="Cambria"/>
              <a:cs typeface="Cambria"/>
            </a:endParaRPr>
          </a:p>
          <a:p>
            <a:pPr marL="286385" marR="5715" indent="-274320" algn="just">
              <a:lnSpc>
                <a:spcPts val="2590"/>
              </a:lnSpc>
              <a:spcBef>
                <a:spcPts val="640"/>
              </a:spcBef>
              <a:buClr>
                <a:srgbClr val="FD8537"/>
              </a:buClr>
              <a:buSzPct val="68750"/>
              <a:buFont typeface="Wingdings"/>
              <a:buChar char=""/>
              <a:tabLst>
                <a:tab pos="287020" algn="l"/>
              </a:tabLst>
            </a:pPr>
            <a:r>
              <a:rPr sz="2400" spc="105" dirty="0">
                <a:latin typeface="Cambria"/>
                <a:cs typeface="Cambria"/>
              </a:rPr>
              <a:t>Instead</a:t>
            </a:r>
            <a:r>
              <a:rPr sz="2400" spc="110" dirty="0">
                <a:latin typeface="Cambria"/>
                <a:cs typeface="Cambria"/>
              </a:rPr>
              <a:t> </a:t>
            </a:r>
            <a:r>
              <a:rPr sz="2400" spc="85" dirty="0">
                <a:latin typeface="Cambria"/>
                <a:cs typeface="Cambria"/>
              </a:rPr>
              <a:t>they</a:t>
            </a:r>
            <a:r>
              <a:rPr sz="2400" spc="90" dirty="0">
                <a:latin typeface="Cambria"/>
                <a:cs typeface="Cambria"/>
              </a:rPr>
              <a:t> </a:t>
            </a:r>
            <a:r>
              <a:rPr sz="2400" spc="80" dirty="0">
                <a:latin typeface="Cambria"/>
                <a:cs typeface="Cambria"/>
              </a:rPr>
              <a:t>are</a:t>
            </a:r>
            <a:r>
              <a:rPr sz="2400" spc="85" dirty="0">
                <a:latin typeface="Cambria"/>
                <a:cs typeface="Cambria"/>
              </a:rPr>
              <a:t> algorithmically</a:t>
            </a:r>
            <a:r>
              <a:rPr sz="2400" spc="90" dirty="0">
                <a:latin typeface="Cambria"/>
                <a:cs typeface="Cambria"/>
              </a:rPr>
              <a:t> </a:t>
            </a:r>
            <a:r>
              <a:rPr sz="2400" spc="60" dirty="0">
                <a:latin typeface="Cambria"/>
                <a:cs typeface="Cambria"/>
              </a:rPr>
              <a:t>based</a:t>
            </a:r>
            <a:r>
              <a:rPr sz="2400" spc="65" dirty="0">
                <a:latin typeface="Cambria"/>
                <a:cs typeface="Cambria"/>
              </a:rPr>
              <a:t> </a:t>
            </a:r>
            <a:r>
              <a:rPr sz="2400" spc="50" dirty="0">
                <a:latin typeface="Cambria"/>
                <a:cs typeface="Cambria"/>
              </a:rPr>
              <a:t>upon</a:t>
            </a:r>
            <a:r>
              <a:rPr sz="2400" spc="55" dirty="0">
                <a:latin typeface="Cambria"/>
                <a:cs typeface="Cambria"/>
              </a:rPr>
              <a:t> </a:t>
            </a:r>
            <a:r>
              <a:rPr sz="2400" spc="160" dirty="0">
                <a:latin typeface="Cambria"/>
                <a:cs typeface="Cambria"/>
              </a:rPr>
              <a:t>a</a:t>
            </a:r>
            <a:r>
              <a:rPr sz="2400" spc="165" dirty="0">
                <a:latin typeface="Cambria"/>
                <a:cs typeface="Cambria"/>
              </a:rPr>
              <a:t> </a:t>
            </a:r>
            <a:r>
              <a:rPr sz="2400" spc="70" dirty="0">
                <a:latin typeface="Cambria"/>
                <a:cs typeface="Cambria"/>
              </a:rPr>
              <a:t>fixed </a:t>
            </a:r>
            <a:r>
              <a:rPr sz="2400" spc="75" dirty="0">
                <a:latin typeface="Cambria"/>
                <a:cs typeface="Cambria"/>
              </a:rPr>
              <a:t> </a:t>
            </a:r>
            <a:r>
              <a:rPr sz="2400" spc="85" dirty="0">
                <a:latin typeface="Cambria"/>
                <a:cs typeface="Cambria"/>
              </a:rPr>
              <a:t>number</a:t>
            </a:r>
            <a:r>
              <a:rPr sz="2400" spc="114" dirty="0">
                <a:latin typeface="Cambria"/>
                <a:cs typeface="Cambria"/>
              </a:rPr>
              <a:t> </a:t>
            </a:r>
            <a:r>
              <a:rPr sz="2400" spc="-5" dirty="0">
                <a:latin typeface="Cambria"/>
                <a:cs typeface="Cambria"/>
              </a:rPr>
              <a:t>of</a:t>
            </a:r>
            <a:r>
              <a:rPr sz="2400" spc="135" dirty="0">
                <a:latin typeface="Cambria"/>
                <a:cs typeface="Cambria"/>
              </a:rPr>
              <a:t> </a:t>
            </a:r>
            <a:r>
              <a:rPr sz="2400" spc="90" dirty="0">
                <a:latin typeface="Cambria"/>
                <a:cs typeface="Cambria"/>
              </a:rPr>
              <a:t>characters.</a:t>
            </a:r>
            <a:endParaRPr sz="2400">
              <a:latin typeface="Cambria"/>
              <a:cs typeface="Cambria"/>
            </a:endParaRPr>
          </a:p>
          <a:p>
            <a:pPr marL="286385" marR="5080" indent="-274320" algn="just">
              <a:lnSpc>
                <a:spcPts val="2590"/>
              </a:lnSpc>
              <a:spcBef>
                <a:spcPts val="605"/>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80" dirty="0">
                <a:latin typeface="Cambria"/>
                <a:cs typeface="Cambria"/>
              </a:rPr>
              <a:t>searchable</a:t>
            </a:r>
            <a:r>
              <a:rPr sz="2400" spc="85" dirty="0">
                <a:latin typeface="Cambria"/>
                <a:cs typeface="Cambria"/>
              </a:rPr>
              <a:t> </a:t>
            </a:r>
            <a:r>
              <a:rPr sz="2400" spc="114" dirty="0">
                <a:latin typeface="Cambria"/>
                <a:cs typeface="Cambria"/>
              </a:rPr>
              <a:t>data</a:t>
            </a:r>
            <a:r>
              <a:rPr sz="2400" spc="120" dirty="0">
                <a:latin typeface="Cambria"/>
                <a:cs typeface="Cambria"/>
              </a:rPr>
              <a:t> </a:t>
            </a:r>
            <a:r>
              <a:rPr sz="2400" spc="85" dirty="0">
                <a:latin typeface="Cambria"/>
                <a:cs typeface="Cambria"/>
              </a:rPr>
              <a:t>structure</a:t>
            </a:r>
            <a:r>
              <a:rPr sz="2400" spc="90" dirty="0">
                <a:latin typeface="Cambria"/>
                <a:cs typeface="Cambria"/>
              </a:rPr>
              <a:t> </a:t>
            </a:r>
            <a:r>
              <a:rPr sz="2400" spc="80" dirty="0">
                <a:latin typeface="Cambria"/>
                <a:cs typeface="Cambria"/>
              </a:rPr>
              <a:t>is</a:t>
            </a:r>
            <a:r>
              <a:rPr sz="2400" spc="85" dirty="0">
                <a:latin typeface="Cambria"/>
                <a:cs typeface="Cambria"/>
              </a:rPr>
              <a:t> </a:t>
            </a:r>
            <a:r>
              <a:rPr sz="2400" spc="70" dirty="0">
                <a:latin typeface="Cambria"/>
                <a:cs typeface="Cambria"/>
              </a:rPr>
              <a:t>transformed</a:t>
            </a:r>
            <a:r>
              <a:rPr sz="2400" spc="75" dirty="0">
                <a:latin typeface="Cambria"/>
                <a:cs typeface="Cambria"/>
              </a:rPr>
              <a:t> </a:t>
            </a:r>
            <a:r>
              <a:rPr sz="2400" spc="60" dirty="0">
                <a:latin typeface="Cambria"/>
                <a:cs typeface="Cambria"/>
              </a:rPr>
              <a:t>into </a:t>
            </a:r>
            <a:r>
              <a:rPr sz="2400" spc="65" dirty="0">
                <a:latin typeface="Cambria"/>
                <a:cs typeface="Cambria"/>
              </a:rPr>
              <a:t> overlapping </a:t>
            </a:r>
            <a:r>
              <a:rPr sz="2400" spc="100" dirty="0">
                <a:latin typeface="Cambria"/>
                <a:cs typeface="Cambria"/>
              </a:rPr>
              <a:t>n-grams, </a:t>
            </a:r>
            <a:r>
              <a:rPr sz="2400" spc="75" dirty="0">
                <a:latin typeface="Cambria"/>
                <a:cs typeface="Cambria"/>
              </a:rPr>
              <a:t>which </a:t>
            </a:r>
            <a:r>
              <a:rPr sz="2400" spc="80" dirty="0">
                <a:latin typeface="Cambria"/>
                <a:cs typeface="Cambria"/>
              </a:rPr>
              <a:t>are </a:t>
            </a:r>
            <a:r>
              <a:rPr sz="2400" spc="100" dirty="0">
                <a:latin typeface="Cambria"/>
                <a:cs typeface="Cambria"/>
              </a:rPr>
              <a:t>then </a:t>
            </a:r>
            <a:r>
              <a:rPr sz="2400" spc="70" dirty="0">
                <a:latin typeface="Cambria"/>
                <a:cs typeface="Cambria"/>
              </a:rPr>
              <a:t>used </a:t>
            </a:r>
            <a:r>
              <a:rPr sz="2400" spc="20" dirty="0">
                <a:latin typeface="Cambria"/>
                <a:cs typeface="Cambria"/>
              </a:rPr>
              <a:t>to </a:t>
            </a:r>
            <a:r>
              <a:rPr sz="2400" spc="70" dirty="0">
                <a:latin typeface="Cambria"/>
                <a:cs typeface="Cambria"/>
              </a:rPr>
              <a:t>create </a:t>
            </a:r>
            <a:r>
              <a:rPr sz="2400" spc="90" dirty="0">
                <a:latin typeface="Cambria"/>
                <a:cs typeface="Cambria"/>
              </a:rPr>
              <a:t>the </a:t>
            </a:r>
            <a:r>
              <a:rPr sz="2400" spc="95" dirty="0">
                <a:latin typeface="Cambria"/>
                <a:cs typeface="Cambria"/>
              </a:rPr>
              <a:t> </a:t>
            </a:r>
            <a:r>
              <a:rPr sz="2400" spc="80" dirty="0">
                <a:latin typeface="Cambria"/>
                <a:cs typeface="Cambria"/>
              </a:rPr>
              <a:t>searchable</a:t>
            </a:r>
            <a:r>
              <a:rPr sz="2400" spc="120" dirty="0">
                <a:latin typeface="Cambria"/>
                <a:cs typeface="Cambria"/>
              </a:rPr>
              <a:t> </a:t>
            </a:r>
            <a:r>
              <a:rPr sz="2400" spc="100" dirty="0">
                <a:latin typeface="Cambria"/>
                <a:cs typeface="Cambria"/>
              </a:rPr>
              <a:t>database.</a:t>
            </a:r>
            <a:endParaRPr sz="2400">
              <a:latin typeface="Cambria"/>
              <a:cs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a:off x="1066800" y="1600200"/>
            <a:ext cx="6553200" cy="3048000"/>
          </a:xfrm>
          <a:prstGeom prst="rect">
            <a:avLst/>
          </a:prstGeom>
        </p:spPr>
      </p:pic>
      <p:sp>
        <p:nvSpPr>
          <p:cNvPr id="11" name="object 11"/>
          <p:cNvSpPr txBox="1"/>
          <p:nvPr/>
        </p:nvSpPr>
        <p:spPr>
          <a:xfrm>
            <a:off x="1524000" y="4572000"/>
            <a:ext cx="5514340" cy="299720"/>
          </a:xfrm>
          <a:prstGeom prst="rect">
            <a:avLst/>
          </a:prstGeom>
        </p:spPr>
        <p:txBody>
          <a:bodyPr vert="horz" wrap="square" lIns="0" tIns="12700" rIns="0" bIns="0" rtlCol="0">
            <a:spAutoFit/>
          </a:bodyPr>
          <a:lstStyle/>
          <a:p>
            <a:pPr marL="12700">
              <a:lnSpc>
                <a:spcPct val="100000"/>
              </a:lnSpc>
              <a:spcBef>
                <a:spcPts val="100"/>
              </a:spcBef>
            </a:pPr>
            <a:r>
              <a:rPr sz="1800" spc="95" dirty="0">
                <a:latin typeface="Cambria"/>
                <a:cs typeface="Cambria"/>
              </a:rPr>
              <a:t>Bigrams,</a:t>
            </a:r>
            <a:r>
              <a:rPr sz="1800" spc="90" dirty="0">
                <a:latin typeface="Cambria"/>
                <a:cs typeface="Cambria"/>
              </a:rPr>
              <a:t> </a:t>
            </a:r>
            <a:r>
              <a:rPr sz="1800" spc="80" dirty="0">
                <a:latin typeface="Cambria"/>
                <a:cs typeface="Cambria"/>
              </a:rPr>
              <a:t>Trigrams</a:t>
            </a:r>
            <a:r>
              <a:rPr sz="1800" spc="100" dirty="0">
                <a:latin typeface="Cambria"/>
                <a:cs typeface="Cambria"/>
              </a:rPr>
              <a:t> </a:t>
            </a:r>
            <a:r>
              <a:rPr sz="1800" spc="80" dirty="0">
                <a:latin typeface="Cambria"/>
                <a:cs typeface="Cambria"/>
              </a:rPr>
              <a:t>and</a:t>
            </a:r>
            <a:r>
              <a:rPr sz="1800" spc="100" dirty="0">
                <a:latin typeface="Cambria"/>
                <a:cs typeface="Cambria"/>
              </a:rPr>
              <a:t> </a:t>
            </a:r>
            <a:r>
              <a:rPr sz="1800" spc="90" dirty="0">
                <a:latin typeface="Cambria"/>
                <a:cs typeface="Cambria"/>
              </a:rPr>
              <a:t>Pentagrams</a:t>
            </a:r>
            <a:r>
              <a:rPr sz="1800" spc="105" dirty="0">
                <a:latin typeface="Cambria"/>
                <a:cs typeface="Cambria"/>
              </a:rPr>
              <a:t> </a:t>
            </a:r>
            <a:r>
              <a:rPr sz="1800" spc="15" dirty="0">
                <a:latin typeface="Cambria"/>
                <a:cs typeface="Cambria"/>
              </a:rPr>
              <a:t>for</a:t>
            </a:r>
            <a:r>
              <a:rPr sz="1800" spc="100" dirty="0">
                <a:latin typeface="Cambria"/>
                <a:cs typeface="Cambria"/>
              </a:rPr>
              <a:t> </a:t>
            </a:r>
            <a:r>
              <a:rPr sz="1800" spc="45" dirty="0">
                <a:latin typeface="Cambria"/>
                <a:cs typeface="Cambria"/>
              </a:rPr>
              <a:t>"sea</a:t>
            </a:r>
            <a:r>
              <a:rPr sz="1800" spc="105" dirty="0">
                <a:latin typeface="Cambria"/>
                <a:cs typeface="Cambria"/>
              </a:rPr>
              <a:t> </a:t>
            </a:r>
            <a:r>
              <a:rPr sz="1800" spc="10" dirty="0">
                <a:latin typeface="Cambria"/>
                <a:cs typeface="Cambria"/>
              </a:rPr>
              <a:t>colony"</a:t>
            </a:r>
            <a:endParaRPr sz="1800">
              <a:latin typeface="Cambria"/>
              <a:cs typeface="Cambria"/>
            </a:endParaRPr>
          </a:p>
        </p:txBody>
      </p:sp>
      <p:pic>
        <p:nvPicPr>
          <p:cNvPr id="12" name="object 12"/>
          <p:cNvPicPr/>
          <p:nvPr/>
        </p:nvPicPr>
        <p:blipFill>
          <a:blip r:embed="rId4" cstate="print"/>
          <a:stretch>
            <a:fillRect/>
          </a:stretch>
        </p:blipFill>
        <p:spPr>
          <a:xfrm>
            <a:off x="838200" y="5105400"/>
            <a:ext cx="7239000" cy="2438400"/>
          </a:xfrm>
          <a:prstGeom prst="rect">
            <a:avLst/>
          </a:prstGeom>
        </p:spPr>
      </p:pic>
      <p:sp>
        <p:nvSpPr>
          <p:cNvPr id="13" name="object 13"/>
          <p:cNvSpPr txBox="1"/>
          <p:nvPr/>
        </p:nvSpPr>
        <p:spPr>
          <a:xfrm>
            <a:off x="2667000" y="7543800"/>
            <a:ext cx="3088005"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Cambria"/>
                <a:cs typeface="Cambria"/>
              </a:rPr>
              <a:t>Categories </a:t>
            </a:r>
            <a:r>
              <a:rPr sz="1800" spc="-5" dirty="0">
                <a:latin typeface="Cambria"/>
                <a:cs typeface="Cambria"/>
              </a:rPr>
              <a:t>of</a:t>
            </a:r>
            <a:r>
              <a:rPr sz="1800" spc="90" dirty="0">
                <a:latin typeface="Cambria"/>
                <a:cs typeface="Cambria"/>
              </a:rPr>
              <a:t> </a:t>
            </a:r>
            <a:r>
              <a:rPr sz="1800" spc="85" dirty="0">
                <a:latin typeface="Cambria"/>
                <a:cs typeface="Cambria"/>
              </a:rPr>
              <a:t>Spelling </a:t>
            </a:r>
            <a:r>
              <a:rPr sz="1800" spc="65" dirty="0">
                <a:latin typeface="Cambria"/>
                <a:cs typeface="Cambria"/>
              </a:rPr>
              <a:t>Errors</a:t>
            </a:r>
            <a:endParaRPr sz="1800">
              <a:latin typeface="Cambria"/>
              <a:cs typeface="Cambria"/>
            </a:endParaRPr>
          </a:p>
        </p:txBody>
      </p:sp>
      <p:sp>
        <p:nvSpPr>
          <p:cNvPr id="14" name="object 9"/>
          <p:cNvSpPr txBox="1">
            <a:spLocks/>
          </p:cNvSpPr>
          <p:nvPr/>
        </p:nvSpPr>
        <p:spPr>
          <a:xfrm>
            <a:off x="535940" y="895350"/>
            <a:ext cx="5155565"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325" normalizeH="0" baseline="0" noProof="0" smtClean="0">
                <a:ln>
                  <a:noFill/>
                </a:ln>
                <a:solidFill>
                  <a:srgbClr val="002060"/>
                </a:solidFill>
                <a:effectLst/>
                <a:uLnTx/>
                <a:uFillTx/>
                <a:latin typeface="Cambria"/>
                <a:ea typeface="+mj-ea"/>
                <a:cs typeface="Cambria"/>
              </a:rPr>
              <a:t>N-G</a:t>
            </a:r>
            <a:r>
              <a:rPr kumimoji="0" lang="en-US" sz="1800" b="1" i="0" u="none" strike="noStrike" kern="0" cap="none" spc="325" normalizeH="0" baseline="0" noProof="0" smtClean="0">
                <a:ln>
                  <a:noFill/>
                </a:ln>
                <a:solidFill>
                  <a:srgbClr val="002060"/>
                </a:solidFill>
                <a:effectLst/>
                <a:uLnTx/>
                <a:uFillTx/>
                <a:latin typeface="Cambria"/>
                <a:ea typeface="+mj-ea"/>
                <a:cs typeface="Cambria"/>
              </a:rPr>
              <a:t>RAM</a:t>
            </a:r>
            <a:r>
              <a:rPr kumimoji="0" lang="en-US" sz="1800" b="1" i="0" u="none" strike="noStrike" kern="0" cap="none" spc="300" normalizeH="0" baseline="0" noProof="0" smtClean="0">
                <a:ln>
                  <a:noFill/>
                </a:ln>
                <a:solidFill>
                  <a:srgbClr val="002060"/>
                </a:solidFill>
                <a:effectLst/>
                <a:uLnTx/>
                <a:uFillTx/>
                <a:latin typeface="Cambria"/>
                <a:ea typeface="+mj-ea"/>
                <a:cs typeface="Cambria"/>
              </a:rPr>
              <a:t> </a:t>
            </a:r>
            <a:r>
              <a:rPr kumimoji="0" lang="en-US" sz="3000" b="1" i="0" u="none" strike="noStrike" kern="0" cap="none" spc="270" normalizeH="0" baseline="0" noProof="0" smtClean="0">
                <a:ln>
                  <a:noFill/>
                </a:ln>
                <a:solidFill>
                  <a:srgbClr val="002060"/>
                </a:solidFill>
                <a:effectLst/>
                <a:uLnTx/>
                <a:uFillTx/>
                <a:latin typeface="Cambria"/>
                <a:ea typeface="+mj-ea"/>
                <a:cs typeface="Cambria"/>
              </a:rPr>
              <a:t>D</a:t>
            </a:r>
            <a:r>
              <a:rPr kumimoji="0" lang="en-US" sz="1800" b="1" i="0" u="none" strike="noStrike" kern="0" cap="none" spc="270" normalizeH="0" baseline="0" noProof="0" smtClean="0">
                <a:ln>
                  <a:noFill/>
                </a:ln>
                <a:solidFill>
                  <a:srgbClr val="002060"/>
                </a:solidFill>
                <a:effectLst/>
                <a:uLnTx/>
                <a:uFillTx/>
                <a:latin typeface="Cambria"/>
                <a:ea typeface="+mj-ea"/>
                <a:cs typeface="Cambria"/>
              </a:rPr>
              <a:t>ATA</a:t>
            </a:r>
            <a:r>
              <a:rPr kumimoji="0" lang="en-US" sz="1800" b="1" i="0" u="none" strike="noStrike" kern="0" cap="none" spc="325" normalizeH="0" baseline="0" noProof="0" smtClean="0">
                <a:ln>
                  <a:noFill/>
                </a:ln>
                <a:solidFill>
                  <a:srgbClr val="002060"/>
                </a:solidFill>
                <a:effectLst/>
                <a:uLnTx/>
                <a:uFillTx/>
                <a:latin typeface="Cambria"/>
                <a:ea typeface="+mj-ea"/>
                <a:cs typeface="Cambria"/>
              </a:rPr>
              <a:t> </a:t>
            </a:r>
            <a:r>
              <a:rPr kumimoji="0" lang="en-US" sz="3000" b="1" i="0" u="none" strike="noStrike" kern="0" cap="none" spc="355" normalizeH="0" baseline="0" noProof="0" smtClean="0">
                <a:ln>
                  <a:noFill/>
                </a:ln>
                <a:solidFill>
                  <a:srgbClr val="002060"/>
                </a:solidFill>
                <a:effectLst/>
                <a:uLnTx/>
                <a:uFillTx/>
                <a:latin typeface="Cambria"/>
                <a:ea typeface="+mj-ea"/>
                <a:cs typeface="Cambria"/>
              </a:rPr>
              <a:t>S</a:t>
            </a:r>
            <a:r>
              <a:rPr kumimoji="0" lang="en-US" sz="1800" b="1" i="0" u="none" strike="noStrike" kern="0" cap="none" spc="355" normalizeH="0" baseline="0" noProof="0" smtClean="0">
                <a:ln>
                  <a:noFill/>
                </a:ln>
                <a:solidFill>
                  <a:srgbClr val="002060"/>
                </a:solidFill>
                <a:effectLst/>
                <a:uLnTx/>
                <a:uFillTx/>
                <a:latin typeface="Cambria"/>
                <a:ea typeface="+mj-ea"/>
                <a:cs typeface="Cambria"/>
              </a:rPr>
              <a:t>TRUCTURES</a:t>
            </a:r>
            <a:endParaRPr kumimoji="0" lang="en-US" sz="3000" b="0" i="0" u="none" strike="noStrike" kern="0" cap="none" spc="0" normalizeH="0" baseline="0" noProof="0">
              <a:ln>
                <a:noFill/>
              </a:ln>
              <a:solidFill>
                <a:srgbClr val="002060"/>
              </a:solidFill>
              <a:effectLst/>
              <a:uLnTx/>
              <a:uFillTx/>
              <a:latin typeface="Cambria"/>
              <a:ea typeface="+mj-ea"/>
              <a:cs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0"/>
            <a:ext cx="445134" cy="6858000"/>
          </a:xfrm>
          <a:custGeom>
            <a:avLst/>
            <a:gdLst/>
            <a:ahLst/>
            <a:cxnLst/>
            <a:rect l="l" t="t" r="r" b="b"/>
            <a:pathLst>
              <a:path w="445134" h="6858000">
                <a:moveTo>
                  <a:pt x="0" y="6858000"/>
                </a:moveTo>
                <a:lnTo>
                  <a:pt x="444536" y="6858000"/>
                </a:lnTo>
                <a:lnTo>
                  <a:pt x="444536"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3" name="object 3"/>
          <p:cNvSpPr/>
          <p:nvPr/>
        </p:nvSpPr>
        <p:spPr>
          <a:xfrm>
            <a:off x="882686" y="0"/>
            <a:ext cx="3175" cy="6858000"/>
          </a:xfrm>
          <a:custGeom>
            <a:avLst/>
            <a:gdLst/>
            <a:ahLst/>
            <a:cxnLst/>
            <a:rect l="l" t="t" r="r" b="b"/>
            <a:pathLst>
              <a:path w="3175" h="6858000">
                <a:moveTo>
                  <a:pt x="0" y="6858000"/>
                </a:moveTo>
                <a:lnTo>
                  <a:pt x="3138" y="6858000"/>
                </a:lnTo>
                <a:lnTo>
                  <a:pt x="3138"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4" name="object 4"/>
          <p:cNvSpPr/>
          <p:nvPr/>
        </p:nvSpPr>
        <p:spPr>
          <a:xfrm>
            <a:off x="942975" y="0"/>
            <a:ext cx="48260" cy="6858000"/>
          </a:xfrm>
          <a:custGeom>
            <a:avLst/>
            <a:gdLst/>
            <a:ahLst/>
            <a:cxnLst/>
            <a:rect l="l" t="t" r="r" b="b"/>
            <a:pathLst>
              <a:path w="48259" h="6858000">
                <a:moveTo>
                  <a:pt x="0" y="6858000"/>
                </a:moveTo>
                <a:lnTo>
                  <a:pt x="47637" y="6858000"/>
                </a:lnTo>
                <a:lnTo>
                  <a:pt x="47637" y="0"/>
                </a:lnTo>
                <a:lnTo>
                  <a:pt x="0" y="0"/>
                </a:lnTo>
                <a:lnTo>
                  <a:pt x="0" y="6858000"/>
                </a:lnTo>
                <a:close/>
              </a:path>
            </a:pathLst>
          </a:custGeom>
          <a:solidFill>
            <a:srgbClr val="FEC3AE">
              <a:alpha val="54116"/>
            </a:srgbClr>
          </a:solidFill>
        </p:spPr>
        <p:txBody>
          <a:bodyPr wrap="square" lIns="0" tIns="0" rIns="0" bIns="0" rtlCol="0"/>
          <a:lstStyle/>
          <a:p>
            <a:endParaRPr/>
          </a:p>
        </p:txBody>
      </p:sp>
      <p:sp>
        <p:nvSpPr>
          <p:cNvPr id="5" name="object 5"/>
          <p:cNvSpPr/>
          <p:nvPr/>
        </p:nvSpPr>
        <p:spPr>
          <a:xfrm>
            <a:off x="276326" y="0"/>
            <a:ext cx="104775" cy="6858000"/>
          </a:xfrm>
          <a:custGeom>
            <a:avLst/>
            <a:gdLst/>
            <a:ahLst/>
            <a:cxnLst/>
            <a:rect l="l" t="t" r="r" b="b"/>
            <a:pathLst>
              <a:path w="104775" h="6858000">
                <a:moveTo>
                  <a:pt x="104660" y="0"/>
                </a:moveTo>
                <a:lnTo>
                  <a:pt x="0" y="0"/>
                </a:lnTo>
                <a:lnTo>
                  <a:pt x="0" y="6858000"/>
                </a:lnTo>
                <a:lnTo>
                  <a:pt x="104660" y="6858000"/>
                </a:lnTo>
                <a:lnTo>
                  <a:pt x="104660" y="0"/>
                </a:lnTo>
                <a:close/>
              </a:path>
            </a:pathLst>
          </a:custGeom>
          <a:solidFill>
            <a:srgbClr val="FFD9CE">
              <a:alpha val="36077"/>
            </a:srgbClr>
          </a:solidFill>
        </p:spPr>
        <p:txBody>
          <a:bodyPr wrap="square" lIns="0" tIns="0" rIns="0" bIns="0" rtlCol="0"/>
          <a:lstStyle/>
          <a:p>
            <a:endParaRPr/>
          </a:p>
        </p:txBody>
      </p:sp>
      <p:grpSp>
        <p:nvGrpSpPr>
          <p:cNvPr id="6" name="object 6"/>
          <p:cNvGrpSpPr/>
          <p:nvPr/>
        </p:nvGrpSpPr>
        <p:grpSpPr>
          <a:xfrm>
            <a:off x="990600" y="0"/>
            <a:ext cx="381000" cy="6858000"/>
            <a:chOff x="990600" y="0"/>
            <a:chExt cx="381000" cy="6858000"/>
          </a:xfrm>
        </p:grpSpPr>
        <p:sp>
          <p:nvSpPr>
            <p:cNvPr id="7" name="object 7"/>
            <p:cNvSpPr/>
            <p:nvPr/>
          </p:nvSpPr>
          <p:spPr>
            <a:xfrm>
              <a:off x="990600" y="0"/>
              <a:ext cx="182245" cy="6858000"/>
            </a:xfrm>
            <a:custGeom>
              <a:avLst/>
              <a:gdLst/>
              <a:ahLst/>
              <a:cxnLst/>
              <a:rect l="l" t="t" r="r" b="b"/>
              <a:pathLst>
                <a:path w="182244" h="6858000">
                  <a:moveTo>
                    <a:pt x="181863" y="0"/>
                  </a:moveTo>
                  <a:lnTo>
                    <a:pt x="0" y="0"/>
                  </a:lnTo>
                  <a:lnTo>
                    <a:pt x="0" y="6858000"/>
                  </a:lnTo>
                  <a:lnTo>
                    <a:pt x="181863" y="6858000"/>
                  </a:lnTo>
                  <a:lnTo>
                    <a:pt x="181863" y="0"/>
                  </a:lnTo>
                  <a:close/>
                </a:path>
              </a:pathLst>
            </a:custGeom>
            <a:solidFill>
              <a:srgbClr val="FFD9CE">
                <a:alpha val="70195"/>
              </a:srgbClr>
            </a:solidFill>
          </p:spPr>
          <p:txBody>
            <a:bodyPr wrap="square" lIns="0" tIns="0" rIns="0" bIns="0" rtlCol="0"/>
            <a:lstStyle/>
            <a:p>
              <a:endParaRPr/>
            </a:p>
          </p:txBody>
        </p:sp>
        <p:sp>
          <p:nvSpPr>
            <p:cNvPr id="8" name="object 8"/>
            <p:cNvSpPr/>
            <p:nvPr/>
          </p:nvSpPr>
          <p:spPr>
            <a:xfrm>
              <a:off x="1141323" y="0"/>
              <a:ext cx="230504" cy="6858000"/>
            </a:xfrm>
            <a:custGeom>
              <a:avLst/>
              <a:gdLst/>
              <a:ahLst/>
              <a:cxnLst/>
              <a:rect l="l" t="t" r="r" b="b"/>
              <a:pathLst>
                <a:path w="230505" h="6858000">
                  <a:moveTo>
                    <a:pt x="230276" y="0"/>
                  </a:moveTo>
                  <a:lnTo>
                    <a:pt x="0" y="0"/>
                  </a:lnTo>
                  <a:lnTo>
                    <a:pt x="0" y="6858000"/>
                  </a:lnTo>
                  <a:lnTo>
                    <a:pt x="230276" y="6858000"/>
                  </a:lnTo>
                  <a:lnTo>
                    <a:pt x="230276" y="0"/>
                  </a:lnTo>
                  <a:close/>
                </a:path>
              </a:pathLst>
            </a:custGeom>
            <a:solidFill>
              <a:srgbClr val="FFEDE8">
                <a:alpha val="70979"/>
              </a:srgbClr>
            </a:solidFill>
          </p:spPr>
          <p:txBody>
            <a:bodyPr wrap="square" lIns="0" tIns="0" rIns="0" bIns="0" rtlCol="0"/>
            <a:lstStyle/>
            <a:p>
              <a:endParaRPr/>
            </a:p>
          </p:txBody>
        </p:sp>
      </p:grpSp>
      <p:sp>
        <p:nvSpPr>
          <p:cNvPr id="9" name="object 9"/>
          <p:cNvSpPr/>
          <p:nvPr/>
        </p:nvSpPr>
        <p:spPr>
          <a:xfrm>
            <a:off x="106343"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nvGrpSpPr>
          <p:cNvPr id="10" name="object 10"/>
          <p:cNvGrpSpPr/>
          <p:nvPr/>
        </p:nvGrpSpPr>
        <p:grpSpPr>
          <a:xfrm>
            <a:off x="825536" y="0"/>
            <a:ext cx="117475" cy="6858000"/>
            <a:chOff x="825536" y="0"/>
            <a:chExt cx="117475" cy="6858000"/>
          </a:xfrm>
        </p:grpSpPr>
        <p:sp>
          <p:nvSpPr>
            <p:cNvPr id="11" name="object 11"/>
            <p:cNvSpPr/>
            <p:nvPr/>
          </p:nvSpPr>
          <p:spPr>
            <a:xfrm>
              <a:off x="914399" y="0"/>
              <a:ext cx="0" cy="6858000"/>
            </a:xfrm>
            <a:custGeom>
              <a:avLst/>
              <a:gdLst/>
              <a:ahLst/>
              <a:cxnLst/>
              <a:rect l="l" t="t" r="r" b="b"/>
              <a:pathLst>
                <a:path h="6858000">
                  <a:moveTo>
                    <a:pt x="0" y="0"/>
                  </a:moveTo>
                  <a:lnTo>
                    <a:pt x="0" y="6858000"/>
                  </a:lnTo>
                </a:path>
              </a:pathLst>
            </a:custGeom>
            <a:ln w="57150">
              <a:solidFill>
                <a:srgbClr val="FFEDE8"/>
              </a:solidFill>
            </a:ln>
          </p:spPr>
          <p:txBody>
            <a:bodyPr wrap="square" lIns="0" tIns="0" rIns="0" bIns="0" rtlCol="0"/>
            <a:lstStyle/>
            <a:p>
              <a:endParaRPr/>
            </a:p>
          </p:txBody>
        </p:sp>
        <p:sp>
          <p:nvSpPr>
            <p:cNvPr id="12" name="object 12"/>
            <p:cNvSpPr/>
            <p:nvPr/>
          </p:nvSpPr>
          <p:spPr>
            <a:xfrm>
              <a:off x="854111" y="0"/>
              <a:ext cx="0" cy="6858000"/>
            </a:xfrm>
            <a:custGeom>
              <a:avLst/>
              <a:gdLst/>
              <a:ahLst/>
              <a:cxnLst/>
              <a:rect l="l" t="t" r="r" b="b"/>
              <a:pathLst>
                <a:path h="6858000">
                  <a:moveTo>
                    <a:pt x="0" y="0"/>
                  </a:moveTo>
                  <a:lnTo>
                    <a:pt x="0" y="6858000"/>
                  </a:lnTo>
                </a:path>
              </a:pathLst>
            </a:custGeom>
            <a:ln w="57150">
              <a:solidFill>
                <a:srgbClr val="FEC3AE"/>
              </a:solidFill>
            </a:ln>
          </p:spPr>
          <p:txBody>
            <a:bodyPr wrap="square" lIns="0" tIns="0" rIns="0" bIns="0" rtlCol="0"/>
            <a:lstStyle/>
            <a:p>
              <a:endParaRPr/>
            </a:p>
          </p:txBody>
        </p:sp>
      </p:grpSp>
      <p:sp>
        <p:nvSpPr>
          <p:cNvPr id="13" name="object 13"/>
          <p:cNvSpPr/>
          <p:nvPr/>
        </p:nvSpPr>
        <p:spPr>
          <a:xfrm>
            <a:off x="1726639" y="0"/>
            <a:ext cx="0" cy="6858000"/>
          </a:xfrm>
          <a:custGeom>
            <a:avLst/>
            <a:gdLst/>
            <a:ahLst/>
            <a:cxnLst/>
            <a:rect l="l" t="t" r="r" b="b"/>
            <a:pathLst>
              <a:path h="6858000">
                <a:moveTo>
                  <a:pt x="0" y="0"/>
                </a:moveTo>
                <a:lnTo>
                  <a:pt x="0" y="6858000"/>
                </a:lnTo>
              </a:path>
            </a:pathLst>
          </a:custGeom>
          <a:ln w="28575">
            <a:solidFill>
              <a:srgbClr val="FEC3AE"/>
            </a:solidFill>
          </a:ln>
        </p:spPr>
        <p:txBody>
          <a:bodyPr wrap="square" lIns="0" tIns="0" rIns="0" bIns="0" rtlCol="0"/>
          <a:lstStyle/>
          <a:p>
            <a:endParaRPr/>
          </a:p>
        </p:txBody>
      </p:sp>
      <p:sp>
        <p:nvSpPr>
          <p:cNvPr id="14" name="object 14"/>
          <p:cNvSpPr/>
          <p:nvPr/>
        </p:nvSpPr>
        <p:spPr>
          <a:xfrm>
            <a:off x="1066800" y="0"/>
            <a:ext cx="0" cy="6858000"/>
          </a:xfrm>
          <a:custGeom>
            <a:avLst/>
            <a:gdLst/>
            <a:ahLst/>
            <a:cxnLst/>
            <a:rect l="l" t="t" r="r" b="b"/>
            <a:pathLst>
              <a:path h="6858000">
                <a:moveTo>
                  <a:pt x="0" y="0"/>
                </a:moveTo>
                <a:lnTo>
                  <a:pt x="0" y="6858000"/>
                </a:lnTo>
              </a:path>
            </a:pathLst>
          </a:custGeom>
          <a:ln w="9525">
            <a:solidFill>
              <a:srgbClr val="FEC3AE"/>
            </a:solidFill>
          </a:ln>
        </p:spPr>
        <p:txBody>
          <a:bodyPr wrap="square" lIns="0" tIns="0" rIns="0" bIns="0" rtlCol="0"/>
          <a:lstStyle/>
          <a:p>
            <a:endParaRPr/>
          </a:p>
        </p:txBody>
      </p:sp>
      <p:sp>
        <p:nvSpPr>
          <p:cNvPr id="15" name="object 15"/>
          <p:cNvSpPr/>
          <p:nvPr/>
        </p:nvSpPr>
        <p:spPr>
          <a:xfrm>
            <a:off x="9085288" y="0"/>
            <a:ext cx="57150" cy="6858000"/>
          </a:xfrm>
          <a:custGeom>
            <a:avLst/>
            <a:gdLst/>
            <a:ahLst/>
            <a:cxnLst/>
            <a:rect l="l" t="t" r="r" b="b"/>
            <a:pathLst>
              <a:path w="57150" h="6858000">
                <a:moveTo>
                  <a:pt x="11417" y="0"/>
                </a:moveTo>
                <a:lnTo>
                  <a:pt x="0" y="0"/>
                </a:lnTo>
                <a:lnTo>
                  <a:pt x="0" y="6858000"/>
                </a:lnTo>
                <a:lnTo>
                  <a:pt x="11417" y="6858000"/>
                </a:lnTo>
                <a:lnTo>
                  <a:pt x="11417" y="0"/>
                </a:lnTo>
                <a:close/>
              </a:path>
              <a:path w="57150" h="6858000">
                <a:moveTo>
                  <a:pt x="57150" y="0"/>
                </a:moveTo>
                <a:lnTo>
                  <a:pt x="22860" y="0"/>
                </a:lnTo>
                <a:lnTo>
                  <a:pt x="22860" y="6858000"/>
                </a:lnTo>
                <a:lnTo>
                  <a:pt x="57150" y="6858000"/>
                </a:lnTo>
                <a:lnTo>
                  <a:pt x="57150" y="0"/>
                </a:lnTo>
                <a:close/>
              </a:path>
            </a:pathLst>
          </a:custGeom>
          <a:solidFill>
            <a:srgbClr val="FEC3AE"/>
          </a:solidFill>
        </p:spPr>
        <p:txBody>
          <a:bodyPr wrap="square" lIns="0" tIns="0" rIns="0" bIns="0" rtlCol="0"/>
          <a:lstStyle/>
          <a:p>
            <a:endParaRPr/>
          </a:p>
        </p:txBody>
      </p:sp>
      <p:grpSp>
        <p:nvGrpSpPr>
          <p:cNvPr id="16" name="object 16"/>
          <p:cNvGrpSpPr/>
          <p:nvPr/>
        </p:nvGrpSpPr>
        <p:grpSpPr>
          <a:xfrm>
            <a:off x="609600" y="0"/>
            <a:ext cx="1661160" cy="6858000"/>
            <a:chOff x="609600" y="0"/>
            <a:chExt cx="1661160" cy="6858000"/>
          </a:xfrm>
        </p:grpSpPr>
        <p:sp>
          <p:nvSpPr>
            <p:cNvPr id="17" name="object 17"/>
            <p:cNvSpPr/>
            <p:nvPr/>
          </p:nvSpPr>
          <p:spPr>
            <a:xfrm>
              <a:off x="1219200" y="0"/>
              <a:ext cx="76200" cy="6858000"/>
            </a:xfrm>
            <a:custGeom>
              <a:avLst/>
              <a:gdLst/>
              <a:ahLst/>
              <a:cxnLst/>
              <a:rect l="l" t="t" r="r" b="b"/>
              <a:pathLst>
                <a:path w="76200" h="6858000">
                  <a:moveTo>
                    <a:pt x="76187" y="0"/>
                  </a:moveTo>
                  <a:lnTo>
                    <a:pt x="0" y="0"/>
                  </a:lnTo>
                  <a:lnTo>
                    <a:pt x="0" y="6858000"/>
                  </a:lnTo>
                  <a:lnTo>
                    <a:pt x="76187" y="6858000"/>
                  </a:lnTo>
                  <a:lnTo>
                    <a:pt x="76187" y="0"/>
                  </a:lnTo>
                  <a:close/>
                </a:path>
              </a:pathLst>
            </a:custGeom>
            <a:solidFill>
              <a:srgbClr val="FEC3AE">
                <a:alpha val="50979"/>
              </a:srgbClr>
            </a:solidFill>
          </p:spPr>
          <p:txBody>
            <a:bodyPr wrap="square" lIns="0" tIns="0" rIns="0" bIns="0" rtlCol="0"/>
            <a:lstStyle/>
            <a:p>
              <a:endParaRPr/>
            </a:p>
          </p:txBody>
        </p:sp>
        <p:sp>
          <p:nvSpPr>
            <p:cNvPr id="18" name="object 18"/>
            <p:cNvSpPr/>
            <p:nvPr/>
          </p:nvSpPr>
          <p:spPr>
            <a:xfrm>
              <a:off x="609600" y="3429000"/>
              <a:ext cx="1341755" cy="2079625"/>
            </a:xfrm>
            <a:custGeom>
              <a:avLst/>
              <a:gdLst/>
              <a:ahLst/>
              <a:cxnLst/>
              <a:rect l="l" t="t" r="r" b="b"/>
              <a:pathLst>
                <a:path w="1341755" h="2079625">
                  <a:moveTo>
                    <a:pt x="1295400" y="647700"/>
                  </a:moveTo>
                  <a:lnTo>
                    <a:pt x="1293622" y="599363"/>
                  </a:lnTo>
                  <a:lnTo>
                    <a:pt x="1288376" y="551992"/>
                  </a:lnTo>
                  <a:lnTo>
                    <a:pt x="1279779" y="505714"/>
                  </a:lnTo>
                  <a:lnTo>
                    <a:pt x="1267968" y="460641"/>
                  </a:lnTo>
                  <a:lnTo>
                    <a:pt x="1253070" y="416915"/>
                  </a:lnTo>
                  <a:lnTo>
                    <a:pt x="1235202" y="374650"/>
                  </a:lnTo>
                  <a:lnTo>
                    <a:pt x="1214475" y="333984"/>
                  </a:lnTo>
                  <a:lnTo>
                    <a:pt x="1191044" y="295021"/>
                  </a:lnTo>
                  <a:lnTo>
                    <a:pt x="1165021" y="257911"/>
                  </a:lnTo>
                  <a:lnTo>
                    <a:pt x="1136523" y="222770"/>
                  </a:lnTo>
                  <a:lnTo>
                    <a:pt x="1105687" y="189712"/>
                  </a:lnTo>
                  <a:lnTo>
                    <a:pt x="1072629" y="158877"/>
                  </a:lnTo>
                  <a:lnTo>
                    <a:pt x="1037488" y="130378"/>
                  </a:lnTo>
                  <a:lnTo>
                    <a:pt x="1000379" y="104355"/>
                  </a:lnTo>
                  <a:lnTo>
                    <a:pt x="961415" y="80924"/>
                  </a:lnTo>
                  <a:lnTo>
                    <a:pt x="920750" y="60198"/>
                  </a:lnTo>
                  <a:lnTo>
                    <a:pt x="878484" y="42329"/>
                  </a:lnTo>
                  <a:lnTo>
                    <a:pt x="834758" y="27432"/>
                  </a:lnTo>
                  <a:lnTo>
                    <a:pt x="789686" y="15621"/>
                  </a:lnTo>
                  <a:lnTo>
                    <a:pt x="743407" y="7023"/>
                  </a:lnTo>
                  <a:lnTo>
                    <a:pt x="696036" y="1778"/>
                  </a:lnTo>
                  <a:lnTo>
                    <a:pt x="647700" y="0"/>
                  </a:lnTo>
                  <a:lnTo>
                    <a:pt x="599351" y="1778"/>
                  </a:lnTo>
                  <a:lnTo>
                    <a:pt x="551980" y="7023"/>
                  </a:lnTo>
                  <a:lnTo>
                    <a:pt x="505701" y="15621"/>
                  </a:lnTo>
                  <a:lnTo>
                    <a:pt x="460629" y="27432"/>
                  </a:lnTo>
                  <a:lnTo>
                    <a:pt x="416902" y="42329"/>
                  </a:lnTo>
                  <a:lnTo>
                    <a:pt x="374637" y="60198"/>
                  </a:lnTo>
                  <a:lnTo>
                    <a:pt x="333971" y="80924"/>
                  </a:lnTo>
                  <a:lnTo>
                    <a:pt x="295008" y="104355"/>
                  </a:lnTo>
                  <a:lnTo>
                    <a:pt x="257898" y="130378"/>
                  </a:lnTo>
                  <a:lnTo>
                    <a:pt x="222758" y="158877"/>
                  </a:lnTo>
                  <a:lnTo>
                    <a:pt x="189699" y="189712"/>
                  </a:lnTo>
                  <a:lnTo>
                    <a:pt x="158864" y="222770"/>
                  </a:lnTo>
                  <a:lnTo>
                    <a:pt x="130365" y="257911"/>
                  </a:lnTo>
                  <a:lnTo>
                    <a:pt x="104343" y="295021"/>
                  </a:lnTo>
                  <a:lnTo>
                    <a:pt x="80911" y="333984"/>
                  </a:lnTo>
                  <a:lnTo>
                    <a:pt x="60185" y="374650"/>
                  </a:lnTo>
                  <a:lnTo>
                    <a:pt x="42316" y="416915"/>
                  </a:lnTo>
                  <a:lnTo>
                    <a:pt x="27419" y="460641"/>
                  </a:lnTo>
                  <a:lnTo>
                    <a:pt x="15608" y="505714"/>
                  </a:lnTo>
                  <a:lnTo>
                    <a:pt x="7010" y="551992"/>
                  </a:lnTo>
                  <a:lnTo>
                    <a:pt x="1765" y="599363"/>
                  </a:lnTo>
                  <a:lnTo>
                    <a:pt x="0" y="647700"/>
                  </a:lnTo>
                  <a:lnTo>
                    <a:pt x="1765" y="696048"/>
                  </a:lnTo>
                  <a:lnTo>
                    <a:pt x="7010" y="743419"/>
                  </a:lnTo>
                  <a:lnTo>
                    <a:pt x="15608" y="789698"/>
                  </a:lnTo>
                  <a:lnTo>
                    <a:pt x="27419" y="834771"/>
                  </a:lnTo>
                  <a:lnTo>
                    <a:pt x="42316" y="878497"/>
                  </a:lnTo>
                  <a:lnTo>
                    <a:pt x="60185" y="920762"/>
                  </a:lnTo>
                  <a:lnTo>
                    <a:pt x="80911" y="961428"/>
                  </a:lnTo>
                  <a:lnTo>
                    <a:pt x="104343" y="1000391"/>
                  </a:lnTo>
                  <a:lnTo>
                    <a:pt x="130365" y="1037501"/>
                  </a:lnTo>
                  <a:lnTo>
                    <a:pt x="158864" y="1072642"/>
                  </a:lnTo>
                  <a:lnTo>
                    <a:pt x="189699" y="1105700"/>
                  </a:lnTo>
                  <a:lnTo>
                    <a:pt x="222758" y="1136535"/>
                  </a:lnTo>
                  <a:lnTo>
                    <a:pt x="257898" y="1165034"/>
                  </a:lnTo>
                  <a:lnTo>
                    <a:pt x="295008" y="1191056"/>
                  </a:lnTo>
                  <a:lnTo>
                    <a:pt x="333971" y="1214488"/>
                  </a:lnTo>
                  <a:lnTo>
                    <a:pt x="374637" y="1235214"/>
                  </a:lnTo>
                  <a:lnTo>
                    <a:pt x="416902" y="1253083"/>
                  </a:lnTo>
                  <a:lnTo>
                    <a:pt x="460629" y="1267980"/>
                  </a:lnTo>
                  <a:lnTo>
                    <a:pt x="505701" y="1279791"/>
                  </a:lnTo>
                  <a:lnTo>
                    <a:pt x="551980" y="1288389"/>
                  </a:lnTo>
                  <a:lnTo>
                    <a:pt x="599351" y="1293634"/>
                  </a:lnTo>
                  <a:lnTo>
                    <a:pt x="647700" y="1295400"/>
                  </a:lnTo>
                  <a:lnTo>
                    <a:pt x="696036" y="1293634"/>
                  </a:lnTo>
                  <a:lnTo>
                    <a:pt x="743407" y="1288389"/>
                  </a:lnTo>
                  <a:lnTo>
                    <a:pt x="789686" y="1279791"/>
                  </a:lnTo>
                  <a:lnTo>
                    <a:pt x="834758" y="1267980"/>
                  </a:lnTo>
                  <a:lnTo>
                    <a:pt x="878484" y="1253083"/>
                  </a:lnTo>
                  <a:lnTo>
                    <a:pt x="920750" y="1235214"/>
                  </a:lnTo>
                  <a:lnTo>
                    <a:pt x="961415" y="1214488"/>
                  </a:lnTo>
                  <a:lnTo>
                    <a:pt x="1000379" y="1191056"/>
                  </a:lnTo>
                  <a:lnTo>
                    <a:pt x="1037488" y="1165034"/>
                  </a:lnTo>
                  <a:lnTo>
                    <a:pt x="1072629" y="1136535"/>
                  </a:lnTo>
                  <a:lnTo>
                    <a:pt x="1105687" y="1105700"/>
                  </a:lnTo>
                  <a:lnTo>
                    <a:pt x="1136523" y="1072642"/>
                  </a:lnTo>
                  <a:lnTo>
                    <a:pt x="1165021" y="1037501"/>
                  </a:lnTo>
                  <a:lnTo>
                    <a:pt x="1191044" y="1000391"/>
                  </a:lnTo>
                  <a:lnTo>
                    <a:pt x="1214475" y="961428"/>
                  </a:lnTo>
                  <a:lnTo>
                    <a:pt x="1235202" y="920762"/>
                  </a:lnTo>
                  <a:lnTo>
                    <a:pt x="1253070" y="878497"/>
                  </a:lnTo>
                  <a:lnTo>
                    <a:pt x="1267968" y="834771"/>
                  </a:lnTo>
                  <a:lnTo>
                    <a:pt x="1279779" y="789698"/>
                  </a:lnTo>
                  <a:lnTo>
                    <a:pt x="1288376" y="743419"/>
                  </a:lnTo>
                  <a:lnTo>
                    <a:pt x="1293622" y="696048"/>
                  </a:lnTo>
                  <a:lnTo>
                    <a:pt x="1295400" y="647700"/>
                  </a:lnTo>
                  <a:close/>
                </a:path>
                <a:path w="1341755" h="2079625">
                  <a:moveTo>
                    <a:pt x="1341450" y="1758467"/>
                  </a:moveTo>
                  <a:lnTo>
                    <a:pt x="1337970" y="1711071"/>
                  </a:lnTo>
                  <a:lnTo>
                    <a:pt x="1327873" y="1665846"/>
                  </a:lnTo>
                  <a:lnTo>
                    <a:pt x="1311643" y="1623263"/>
                  </a:lnTo>
                  <a:lnTo>
                    <a:pt x="1289786" y="1583842"/>
                  </a:lnTo>
                  <a:lnTo>
                    <a:pt x="1262786" y="1548053"/>
                  </a:lnTo>
                  <a:lnTo>
                    <a:pt x="1231150" y="1516418"/>
                  </a:lnTo>
                  <a:lnTo>
                    <a:pt x="1195374" y="1489430"/>
                  </a:lnTo>
                  <a:lnTo>
                    <a:pt x="1155941" y="1467561"/>
                  </a:lnTo>
                  <a:lnTo>
                    <a:pt x="1113370" y="1451330"/>
                  </a:lnTo>
                  <a:lnTo>
                    <a:pt x="1068133" y="1441234"/>
                  </a:lnTo>
                  <a:lnTo>
                    <a:pt x="1020737" y="1437754"/>
                  </a:lnTo>
                  <a:lnTo>
                    <a:pt x="973340" y="1441234"/>
                  </a:lnTo>
                  <a:lnTo>
                    <a:pt x="928116" y="1451330"/>
                  </a:lnTo>
                  <a:lnTo>
                    <a:pt x="885532" y="1467561"/>
                  </a:lnTo>
                  <a:lnTo>
                    <a:pt x="846112" y="1489430"/>
                  </a:lnTo>
                  <a:lnTo>
                    <a:pt x="810323" y="1516418"/>
                  </a:lnTo>
                  <a:lnTo>
                    <a:pt x="778687" y="1548053"/>
                  </a:lnTo>
                  <a:lnTo>
                    <a:pt x="751687" y="1583842"/>
                  </a:lnTo>
                  <a:lnTo>
                    <a:pt x="729830" y="1623263"/>
                  </a:lnTo>
                  <a:lnTo>
                    <a:pt x="713600" y="1665846"/>
                  </a:lnTo>
                  <a:lnTo>
                    <a:pt x="703503" y="1711071"/>
                  </a:lnTo>
                  <a:lnTo>
                    <a:pt x="700024" y="1758467"/>
                  </a:lnTo>
                  <a:lnTo>
                    <a:pt x="703503" y="1805863"/>
                  </a:lnTo>
                  <a:lnTo>
                    <a:pt x="713600" y="1851101"/>
                  </a:lnTo>
                  <a:lnTo>
                    <a:pt x="729830" y="1893671"/>
                  </a:lnTo>
                  <a:lnTo>
                    <a:pt x="751687" y="1933105"/>
                  </a:lnTo>
                  <a:lnTo>
                    <a:pt x="778687" y="1968881"/>
                  </a:lnTo>
                  <a:lnTo>
                    <a:pt x="810323" y="2000516"/>
                  </a:lnTo>
                  <a:lnTo>
                    <a:pt x="846112" y="2027516"/>
                  </a:lnTo>
                  <a:lnTo>
                    <a:pt x="885532" y="2049373"/>
                  </a:lnTo>
                  <a:lnTo>
                    <a:pt x="928116" y="2065604"/>
                  </a:lnTo>
                  <a:lnTo>
                    <a:pt x="973340" y="2075700"/>
                  </a:lnTo>
                  <a:lnTo>
                    <a:pt x="1020737" y="2079180"/>
                  </a:lnTo>
                  <a:lnTo>
                    <a:pt x="1068133" y="2075700"/>
                  </a:lnTo>
                  <a:lnTo>
                    <a:pt x="1113370" y="2065604"/>
                  </a:lnTo>
                  <a:lnTo>
                    <a:pt x="1155941" y="2049373"/>
                  </a:lnTo>
                  <a:lnTo>
                    <a:pt x="1195374" y="2027516"/>
                  </a:lnTo>
                  <a:lnTo>
                    <a:pt x="1231150" y="2000516"/>
                  </a:lnTo>
                  <a:lnTo>
                    <a:pt x="1262786" y="1968881"/>
                  </a:lnTo>
                  <a:lnTo>
                    <a:pt x="1289786" y="1933105"/>
                  </a:lnTo>
                  <a:lnTo>
                    <a:pt x="1311643" y="1893671"/>
                  </a:lnTo>
                  <a:lnTo>
                    <a:pt x="1327873" y="1851101"/>
                  </a:lnTo>
                  <a:lnTo>
                    <a:pt x="1337970" y="1805863"/>
                  </a:lnTo>
                  <a:lnTo>
                    <a:pt x="1341450" y="1758467"/>
                  </a:lnTo>
                  <a:close/>
                </a:path>
              </a:pathLst>
            </a:custGeom>
            <a:solidFill>
              <a:srgbClr val="FE8637"/>
            </a:solidFill>
          </p:spPr>
          <p:txBody>
            <a:bodyPr wrap="square" lIns="0" tIns="0" rIns="0" bIns="0" rtlCol="0"/>
            <a:lstStyle/>
            <a:p>
              <a:endParaRPr/>
            </a:p>
          </p:txBody>
        </p:sp>
        <p:pic>
          <p:nvPicPr>
            <p:cNvPr id="19" name="object 19"/>
            <p:cNvPicPr/>
            <p:nvPr/>
          </p:nvPicPr>
          <p:blipFill>
            <a:blip r:embed="rId3" cstate="print"/>
            <a:stretch>
              <a:fillRect/>
            </a:stretch>
          </p:blipFill>
          <p:spPr>
            <a:xfrm>
              <a:off x="1091079" y="5500631"/>
              <a:ext cx="137159" cy="137160"/>
            </a:xfrm>
            <a:prstGeom prst="rect">
              <a:avLst/>
            </a:prstGeom>
          </p:spPr>
        </p:pic>
        <p:sp>
          <p:nvSpPr>
            <p:cNvPr id="20" name="object 20"/>
            <p:cNvSpPr/>
            <p:nvPr/>
          </p:nvSpPr>
          <p:spPr>
            <a:xfrm>
              <a:off x="1664195" y="4495800"/>
              <a:ext cx="607060" cy="1567180"/>
            </a:xfrm>
            <a:custGeom>
              <a:avLst/>
              <a:gdLst/>
              <a:ahLst/>
              <a:cxnLst/>
              <a:rect l="l" t="t" r="r" b="b"/>
              <a:pathLst>
                <a:path w="607060" h="1567179">
                  <a:moveTo>
                    <a:pt x="274332" y="1429512"/>
                  </a:moveTo>
                  <a:lnTo>
                    <a:pt x="267335" y="1386166"/>
                  </a:lnTo>
                  <a:lnTo>
                    <a:pt x="247865" y="1348511"/>
                  </a:lnTo>
                  <a:lnTo>
                    <a:pt x="218173" y="1318818"/>
                  </a:lnTo>
                  <a:lnTo>
                    <a:pt x="180517" y="1299349"/>
                  </a:lnTo>
                  <a:lnTo>
                    <a:pt x="137172" y="1292352"/>
                  </a:lnTo>
                  <a:lnTo>
                    <a:pt x="93814" y="1299349"/>
                  </a:lnTo>
                  <a:lnTo>
                    <a:pt x="56159" y="1318818"/>
                  </a:lnTo>
                  <a:lnTo>
                    <a:pt x="26466" y="1348511"/>
                  </a:lnTo>
                  <a:lnTo>
                    <a:pt x="6997" y="1386166"/>
                  </a:lnTo>
                  <a:lnTo>
                    <a:pt x="0" y="1429512"/>
                  </a:lnTo>
                  <a:lnTo>
                    <a:pt x="6997" y="1472869"/>
                  </a:lnTo>
                  <a:lnTo>
                    <a:pt x="26466" y="1510525"/>
                  </a:lnTo>
                  <a:lnTo>
                    <a:pt x="56159" y="1540217"/>
                  </a:lnTo>
                  <a:lnTo>
                    <a:pt x="93814" y="1559687"/>
                  </a:lnTo>
                  <a:lnTo>
                    <a:pt x="137172" y="1566672"/>
                  </a:lnTo>
                  <a:lnTo>
                    <a:pt x="180517" y="1559687"/>
                  </a:lnTo>
                  <a:lnTo>
                    <a:pt x="218173" y="1540217"/>
                  </a:lnTo>
                  <a:lnTo>
                    <a:pt x="247865" y="1510525"/>
                  </a:lnTo>
                  <a:lnTo>
                    <a:pt x="267335" y="1472869"/>
                  </a:lnTo>
                  <a:lnTo>
                    <a:pt x="274332" y="1429512"/>
                  </a:lnTo>
                  <a:close/>
                </a:path>
                <a:path w="607060" h="1567179">
                  <a:moveTo>
                    <a:pt x="606564" y="182880"/>
                  </a:moveTo>
                  <a:lnTo>
                    <a:pt x="600024" y="134264"/>
                  </a:lnTo>
                  <a:lnTo>
                    <a:pt x="581596" y="90576"/>
                  </a:lnTo>
                  <a:lnTo>
                    <a:pt x="552996" y="53568"/>
                  </a:lnTo>
                  <a:lnTo>
                    <a:pt x="515988" y="24968"/>
                  </a:lnTo>
                  <a:lnTo>
                    <a:pt x="472300" y="6540"/>
                  </a:lnTo>
                  <a:lnTo>
                    <a:pt x="423684" y="0"/>
                  </a:lnTo>
                  <a:lnTo>
                    <a:pt x="375056" y="6540"/>
                  </a:lnTo>
                  <a:lnTo>
                    <a:pt x="331381" y="24968"/>
                  </a:lnTo>
                  <a:lnTo>
                    <a:pt x="294360" y="53568"/>
                  </a:lnTo>
                  <a:lnTo>
                    <a:pt x="265772" y="90576"/>
                  </a:lnTo>
                  <a:lnTo>
                    <a:pt x="247332" y="134264"/>
                  </a:lnTo>
                  <a:lnTo>
                    <a:pt x="240804" y="182880"/>
                  </a:lnTo>
                  <a:lnTo>
                    <a:pt x="247332" y="231508"/>
                  </a:lnTo>
                  <a:lnTo>
                    <a:pt x="265772" y="275183"/>
                  </a:lnTo>
                  <a:lnTo>
                    <a:pt x="294360" y="312204"/>
                  </a:lnTo>
                  <a:lnTo>
                    <a:pt x="331381" y="340791"/>
                  </a:lnTo>
                  <a:lnTo>
                    <a:pt x="375056" y="359232"/>
                  </a:lnTo>
                  <a:lnTo>
                    <a:pt x="423684" y="365760"/>
                  </a:lnTo>
                  <a:lnTo>
                    <a:pt x="472300" y="359232"/>
                  </a:lnTo>
                  <a:lnTo>
                    <a:pt x="515988" y="340791"/>
                  </a:lnTo>
                  <a:lnTo>
                    <a:pt x="552996" y="312204"/>
                  </a:lnTo>
                  <a:lnTo>
                    <a:pt x="581596" y="275183"/>
                  </a:lnTo>
                  <a:lnTo>
                    <a:pt x="600024" y="231508"/>
                  </a:lnTo>
                  <a:lnTo>
                    <a:pt x="606564" y="182880"/>
                  </a:lnTo>
                  <a:close/>
                </a:path>
              </a:pathLst>
            </a:custGeom>
            <a:solidFill>
              <a:srgbClr val="FE8637"/>
            </a:solidFill>
          </p:spPr>
          <p:txBody>
            <a:bodyPr wrap="square" lIns="0" tIns="0" rIns="0" bIns="0" rtlCol="0"/>
            <a:lstStyle/>
            <a:p>
              <a:endParaRPr/>
            </a:p>
          </p:txBody>
        </p:sp>
      </p:grpSp>
      <p:sp>
        <p:nvSpPr>
          <p:cNvPr id="21" name="object 21"/>
          <p:cNvSpPr txBox="1"/>
          <p:nvPr/>
        </p:nvSpPr>
        <p:spPr>
          <a:xfrm>
            <a:off x="1371601" y="2286000"/>
            <a:ext cx="6858000" cy="2520562"/>
          </a:xfrm>
          <a:prstGeom prst="rect">
            <a:avLst/>
          </a:prstGeom>
        </p:spPr>
        <p:txBody>
          <a:bodyPr vert="horz" wrap="square" lIns="0" tIns="12065" rIns="0" bIns="0" rtlCol="0">
            <a:spAutoFit/>
          </a:bodyPr>
          <a:lstStyle/>
          <a:p>
            <a:pPr marL="12700" marR="5080" algn="ctr">
              <a:lnSpc>
                <a:spcPct val="100000"/>
              </a:lnSpc>
              <a:spcBef>
                <a:spcPts val="95"/>
              </a:spcBef>
              <a:tabLst>
                <a:tab pos="2333625" algn="l"/>
                <a:tab pos="3543300" algn="l"/>
              </a:tabLst>
            </a:pPr>
            <a:r>
              <a:rPr lang="en-US" sz="4000" b="1" spc="375" dirty="0">
                <a:solidFill>
                  <a:srgbClr val="1D136B"/>
                </a:solidFill>
                <a:latin typeface="Cambria"/>
                <a:cs typeface="Cambria"/>
              </a:rPr>
              <a:t>DATA STRUCTURES</a:t>
            </a:r>
            <a:endParaRPr lang="en-US" sz="4000" b="1" spc="285" dirty="0">
              <a:solidFill>
                <a:srgbClr val="1D136B"/>
              </a:solidFill>
              <a:latin typeface="Cambria"/>
              <a:cs typeface="Cambria"/>
            </a:endParaRPr>
          </a:p>
          <a:p>
            <a:pPr marL="12700" marR="5080" algn="ctr">
              <a:lnSpc>
                <a:spcPct val="100000"/>
              </a:lnSpc>
              <a:spcBef>
                <a:spcPts val="95"/>
              </a:spcBef>
              <a:tabLst>
                <a:tab pos="2333625" algn="l"/>
                <a:tab pos="3543300" algn="l"/>
              </a:tabLst>
            </a:pPr>
            <a:endParaRPr lang="en-US" sz="4000" b="1" spc="285" dirty="0">
              <a:solidFill>
                <a:srgbClr val="1D136B"/>
              </a:solidFill>
              <a:latin typeface="Cambria"/>
              <a:cs typeface="Cambria"/>
            </a:endParaRPr>
          </a:p>
          <a:p>
            <a:pPr marL="12700" marR="5080" algn="ctr">
              <a:lnSpc>
                <a:spcPct val="100000"/>
              </a:lnSpc>
              <a:spcBef>
                <a:spcPts val="95"/>
              </a:spcBef>
              <a:tabLst>
                <a:tab pos="2333625" algn="l"/>
                <a:tab pos="3543300" algn="l"/>
              </a:tabLst>
            </a:pPr>
            <a:endParaRPr sz="4000">
              <a:latin typeface="Cambria"/>
              <a:cs typeface="Cambria"/>
            </a:endParaRPr>
          </a:p>
          <a:p>
            <a:pPr>
              <a:lnSpc>
                <a:spcPct val="100000"/>
              </a:lnSpc>
              <a:spcBef>
                <a:spcPts val="50"/>
              </a:spcBef>
            </a:pPr>
            <a:endParaRPr sz="4050">
              <a:latin typeface="Cambria"/>
              <a:cs typeface="Cambria"/>
            </a:endParaRPr>
          </a:p>
        </p:txBody>
      </p:sp>
    </p:spTree>
  </p:cSld>
  <p:clrMapOvr>
    <a:masterClrMapping/>
  </p:clrMapOvr>
  <p:transition>
    <p:split orient="vert"/>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381000" y="1828800"/>
            <a:ext cx="8072755" cy="375983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10" dirty="0">
                <a:latin typeface="Cambria"/>
                <a:cs typeface="Cambria"/>
              </a:rPr>
              <a:t>Although </a:t>
            </a:r>
            <a:r>
              <a:rPr sz="2400" spc="75" dirty="0">
                <a:latin typeface="Cambria"/>
                <a:cs typeface="Cambria"/>
              </a:rPr>
              <a:t>there </a:t>
            </a:r>
            <a:r>
              <a:rPr sz="2400" spc="80" dirty="0">
                <a:latin typeface="Cambria"/>
                <a:cs typeface="Cambria"/>
              </a:rPr>
              <a:t>is </a:t>
            </a:r>
            <a:r>
              <a:rPr sz="2400" spc="160" dirty="0">
                <a:latin typeface="Cambria"/>
                <a:cs typeface="Cambria"/>
              </a:rPr>
              <a:t>a </a:t>
            </a:r>
            <a:r>
              <a:rPr sz="2400" spc="100" dirty="0">
                <a:latin typeface="Cambria"/>
                <a:cs typeface="Cambria"/>
              </a:rPr>
              <a:t>savings in </a:t>
            </a:r>
            <a:r>
              <a:rPr sz="2400" spc="90" dirty="0">
                <a:latin typeface="Cambria"/>
                <a:cs typeface="Cambria"/>
              </a:rPr>
              <a:t>the </a:t>
            </a:r>
            <a:r>
              <a:rPr sz="2400" spc="85" dirty="0">
                <a:latin typeface="Cambria"/>
                <a:cs typeface="Cambria"/>
              </a:rPr>
              <a:t>number </a:t>
            </a:r>
            <a:r>
              <a:rPr sz="2400" spc="-5" dirty="0">
                <a:latin typeface="Cambria"/>
                <a:cs typeface="Cambria"/>
              </a:rPr>
              <a:t>of</a:t>
            </a:r>
            <a:r>
              <a:rPr sz="2400" dirty="0">
                <a:latin typeface="Cambria"/>
                <a:cs typeface="Cambria"/>
              </a:rPr>
              <a:t> </a:t>
            </a:r>
            <a:r>
              <a:rPr sz="2400" spc="85" dirty="0">
                <a:latin typeface="Cambria"/>
                <a:cs typeface="Cambria"/>
              </a:rPr>
              <a:t>unique </a:t>
            </a:r>
            <a:r>
              <a:rPr sz="2400" spc="90" dirty="0">
                <a:latin typeface="Cambria"/>
                <a:cs typeface="Cambria"/>
              </a:rPr>
              <a:t> </a:t>
            </a:r>
            <a:r>
              <a:rPr sz="2400" spc="50" dirty="0">
                <a:latin typeface="Cambria"/>
                <a:cs typeface="Cambria"/>
              </a:rPr>
              <a:t>processing</a:t>
            </a:r>
            <a:r>
              <a:rPr sz="2400" spc="55" dirty="0">
                <a:latin typeface="Cambria"/>
                <a:cs typeface="Cambria"/>
              </a:rPr>
              <a:t> </a:t>
            </a:r>
            <a:r>
              <a:rPr sz="2400" spc="70" dirty="0">
                <a:latin typeface="Cambria"/>
                <a:cs typeface="Cambria"/>
              </a:rPr>
              <a:t>tokens</a:t>
            </a:r>
            <a:r>
              <a:rPr sz="2400" spc="75" dirty="0">
                <a:latin typeface="Cambria"/>
                <a:cs typeface="Cambria"/>
              </a:rPr>
              <a:t> </a:t>
            </a:r>
            <a:r>
              <a:rPr sz="2400" spc="105" dirty="0">
                <a:latin typeface="Cambria"/>
                <a:cs typeface="Cambria"/>
              </a:rPr>
              <a:t>and</a:t>
            </a:r>
            <a:r>
              <a:rPr sz="2400" spc="110" dirty="0">
                <a:latin typeface="Cambria"/>
                <a:cs typeface="Cambria"/>
              </a:rPr>
              <a:t> </a:t>
            </a:r>
            <a:r>
              <a:rPr sz="2400" spc="85" dirty="0">
                <a:latin typeface="Cambria"/>
                <a:cs typeface="Cambria"/>
              </a:rPr>
              <a:t>implementation</a:t>
            </a:r>
            <a:r>
              <a:rPr sz="2400" spc="700" dirty="0">
                <a:latin typeface="Cambria"/>
                <a:cs typeface="Cambria"/>
              </a:rPr>
              <a:t> </a:t>
            </a:r>
            <a:r>
              <a:rPr sz="2400" spc="70" dirty="0">
                <a:latin typeface="Cambria"/>
                <a:cs typeface="Cambria"/>
              </a:rPr>
              <a:t>techniques </a:t>
            </a:r>
            <a:r>
              <a:rPr sz="2400" spc="75" dirty="0">
                <a:latin typeface="Cambria"/>
                <a:cs typeface="Cambria"/>
              </a:rPr>
              <a:t> </a:t>
            </a:r>
            <a:r>
              <a:rPr sz="2400" spc="55" dirty="0">
                <a:latin typeface="Cambria"/>
                <a:cs typeface="Cambria"/>
              </a:rPr>
              <a:t>allow </a:t>
            </a:r>
            <a:r>
              <a:rPr sz="2400" spc="20" dirty="0">
                <a:latin typeface="Cambria"/>
                <a:cs typeface="Cambria"/>
              </a:rPr>
              <a:t>for </a:t>
            </a:r>
            <a:r>
              <a:rPr sz="2400" spc="105" dirty="0">
                <a:latin typeface="Cambria"/>
                <a:cs typeface="Cambria"/>
              </a:rPr>
              <a:t>fast </a:t>
            </a:r>
            <a:r>
              <a:rPr sz="2400" spc="50" dirty="0">
                <a:latin typeface="Cambria"/>
                <a:cs typeface="Cambria"/>
              </a:rPr>
              <a:t>processing </a:t>
            </a:r>
            <a:r>
              <a:rPr sz="2400" spc="25" dirty="0">
                <a:latin typeface="Cambria"/>
                <a:cs typeface="Cambria"/>
              </a:rPr>
              <a:t>on </a:t>
            </a:r>
            <a:r>
              <a:rPr sz="2400" spc="105" dirty="0">
                <a:latin typeface="Cambria"/>
                <a:cs typeface="Cambria"/>
              </a:rPr>
              <a:t>minimally </a:t>
            </a:r>
            <a:r>
              <a:rPr sz="2400" spc="55" dirty="0">
                <a:latin typeface="Cambria"/>
                <a:cs typeface="Cambria"/>
              </a:rPr>
              <a:t>sized </a:t>
            </a:r>
            <a:r>
              <a:rPr sz="2400" spc="100" dirty="0">
                <a:latin typeface="Cambria"/>
                <a:cs typeface="Cambria"/>
              </a:rPr>
              <a:t>machines, </a:t>
            </a:r>
            <a:r>
              <a:rPr sz="2400" spc="105" dirty="0">
                <a:latin typeface="Cambria"/>
                <a:cs typeface="Cambria"/>
              </a:rPr>
              <a:t> </a:t>
            </a:r>
            <a:r>
              <a:rPr sz="2400" spc="85" dirty="0">
                <a:latin typeface="Cambria"/>
                <a:cs typeface="Cambria"/>
              </a:rPr>
              <a:t>false</a:t>
            </a:r>
            <a:r>
              <a:rPr sz="2400" spc="125" dirty="0">
                <a:latin typeface="Cambria"/>
                <a:cs typeface="Cambria"/>
              </a:rPr>
              <a:t> </a:t>
            </a:r>
            <a:r>
              <a:rPr sz="2400" spc="105" dirty="0">
                <a:latin typeface="Cambria"/>
                <a:cs typeface="Cambria"/>
              </a:rPr>
              <a:t>hits</a:t>
            </a:r>
            <a:r>
              <a:rPr sz="2400" spc="130" dirty="0">
                <a:latin typeface="Cambria"/>
                <a:cs typeface="Cambria"/>
              </a:rPr>
              <a:t> </a:t>
            </a:r>
            <a:r>
              <a:rPr sz="2400" spc="95" dirty="0">
                <a:latin typeface="Cambria"/>
                <a:cs typeface="Cambria"/>
              </a:rPr>
              <a:t>can</a:t>
            </a:r>
            <a:r>
              <a:rPr sz="2400" spc="125" dirty="0">
                <a:latin typeface="Cambria"/>
                <a:cs typeface="Cambria"/>
              </a:rPr>
              <a:t> </a:t>
            </a:r>
            <a:r>
              <a:rPr sz="2400" spc="30" dirty="0">
                <a:latin typeface="Cambria"/>
                <a:cs typeface="Cambria"/>
              </a:rPr>
              <a:t>occur</a:t>
            </a:r>
            <a:r>
              <a:rPr sz="2400" spc="125" dirty="0">
                <a:latin typeface="Cambria"/>
                <a:cs typeface="Cambria"/>
              </a:rPr>
              <a:t> </a:t>
            </a:r>
            <a:r>
              <a:rPr sz="2400" spc="80" dirty="0">
                <a:latin typeface="Cambria"/>
                <a:cs typeface="Cambria"/>
              </a:rPr>
              <a:t>under</a:t>
            </a:r>
            <a:r>
              <a:rPr sz="2400" spc="114" dirty="0">
                <a:latin typeface="Cambria"/>
                <a:cs typeface="Cambria"/>
              </a:rPr>
              <a:t> </a:t>
            </a:r>
            <a:r>
              <a:rPr sz="2400" spc="40" dirty="0">
                <a:latin typeface="Cambria"/>
                <a:cs typeface="Cambria"/>
              </a:rPr>
              <a:t>some</a:t>
            </a:r>
            <a:r>
              <a:rPr sz="2400" spc="135" dirty="0">
                <a:latin typeface="Cambria"/>
                <a:cs typeface="Cambria"/>
              </a:rPr>
              <a:t> </a:t>
            </a:r>
            <a:r>
              <a:rPr sz="2400" spc="85" dirty="0">
                <a:latin typeface="Cambria"/>
                <a:cs typeface="Cambria"/>
              </a:rPr>
              <a:t>architectures.</a:t>
            </a:r>
            <a:endParaRPr sz="2400">
              <a:latin typeface="Cambria"/>
              <a:cs typeface="Cambria"/>
            </a:endParaRPr>
          </a:p>
          <a:p>
            <a:pPr marL="286385" marR="5080" indent="-21590" algn="just">
              <a:lnSpc>
                <a:spcPct val="100000"/>
              </a:lnSpc>
              <a:spcBef>
                <a:spcPts val="600"/>
              </a:spcBef>
            </a:pPr>
            <a:r>
              <a:rPr sz="2400" spc="114" dirty="0">
                <a:solidFill>
                  <a:srgbClr val="FF0000"/>
                </a:solidFill>
                <a:latin typeface="Cambria"/>
                <a:cs typeface="Cambria"/>
              </a:rPr>
              <a:t>Example: </a:t>
            </a:r>
            <a:r>
              <a:rPr sz="2400" spc="235" dirty="0">
                <a:latin typeface="Cambria"/>
                <a:cs typeface="Cambria"/>
              </a:rPr>
              <a:t>A </a:t>
            </a:r>
            <a:r>
              <a:rPr sz="2400" spc="85" dirty="0">
                <a:latin typeface="Cambria"/>
                <a:cs typeface="Cambria"/>
              </a:rPr>
              <a:t>system </a:t>
            </a:r>
            <a:r>
              <a:rPr sz="2400" spc="130" dirty="0">
                <a:latin typeface="Cambria"/>
                <a:cs typeface="Cambria"/>
              </a:rPr>
              <a:t>that </a:t>
            </a:r>
            <a:r>
              <a:rPr sz="2400" spc="80" dirty="0">
                <a:latin typeface="Cambria"/>
                <a:cs typeface="Cambria"/>
              </a:rPr>
              <a:t>uses</a:t>
            </a:r>
            <a:r>
              <a:rPr sz="2400" spc="85" dirty="0">
                <a:latin typeface="Cambria"/>
                <a:cs typeface="Cambria"/>
              </a:rPr>
              <a:t> </a:t>
            </a:r>
            <a:r>
              <a:rPr sz="2400" spc="100" dirty="0">
                <a:latin typeface="Cambria"/>
                <a:cs typeface="Cambria"/>
              </a:rPr>
              <a:t>trigrams </a:t>
            </a:r>
            <a:r>
              <a:rPr sz="2400" spc="105" dirty="0">
                <a:latin typeface="Cambria"/>
                <a:cs typeface="Cambria"/>
              </a:rPr>
              <a:t>and </a:t>
            </a:r>
            <a:r>
              <a:rPr sz="2400" spc="15" dirty="0">
                <a:latin typeface="Cambria"/>
                <a:cs typeface="Cambria"/>
              </a:rPr>
              <a:t>does</a:t>
            </a:r>
            <a:r>
              <a:rPr sz="2400" spc="20" dirty="0">
                <a:latin typeface="Cambria"/>
                <a:cs typeface="Cambria"/>
              </a:rPr>
              <a:t> </a:t>
            </a:r>
            <a:r>
              <a:rPr sz="2400" spc="55" dirty="0">
                <a:latin typeface="Cambria"/>
                <a:cs typeface="Cambria"/>
              </a:rPr>
              <a:t>not </a:t>
            </a:r>
            <a:r>
              <a:rPr sz="2400" spc="60" dirty="0">
                <a:latin typeface="Cambria"/>
                <a:cs typeface="Cambria"/>
              </a:rPr>
              <a:t> </a:t>
            </a:r>
            <a:r>
              <a:rPr sz="2400" spc="70" dirty="0">
                <a:latin typeface="Cambria"/>
                <a:cs typeface="Cambria"/>
              </a:rPr>
              <a:t>include </a:t>
            </a:r>
            <a:r>
              <a:rPr sz="2400" spc="80" dirty="0">
                <a:latin typeface="Cambria"/>
                <a:cs typeface="Cambria"/>
              </a:rPr>
              <a:t>inter </a:t>
            </a:r>
            <a:r>
              <a:rPr sz="2400" spc="10" dirty="0">
                <a:latin typeface="Cambria"/>
                <a:cs typeface="Cambria"/>
              </a:rPr>
              <a:t>word </a:t>
            </a:r>
            <a:r>
              <a:rPr sz="2400" spc="60" dirty="0">
                <a:latin typeface="Cambria"/>
                <a:cs typeface="Cambria"/>
              </a:rPr>
              <a:t>symbols </a:t>
            </a:r>
            <a:r>
              <a:rPr sz="2400" spc="-10" dirty="0">
                <a:latin typeface="Cambria"/>
                <a:cs typeface="Cambria"/>
              </a:rPr>
              <a:t>or </a:t>
            </a:r>
            <a:r>
              <a:rPr sz="2400" spc="90" dirty="0">
                <a:latin typeface="Cambria"/>
                <a:cs typeface="Cambria"/>
              </a:rPr>
              <a:t>the </a:t>
            </a:r>
            <a:r>
              <a:rPr sz="2400" spc="80" dirty="0">
                <a:latin typeface="Cambria"/>
                <a:cs typeface="Cambria"/>
              </a:rPr>
              <a:t>character </a:t>
            </a:r>
            <a:r>
              <a:rPr sz="2400" spc="45" dirty="0">
                <a:latin typeface="Cambria"/>
                <a:cs typeface="Cambria"/>
              </a:rPr>
              <a:t>position </a:t>
            </a:r>
            <a:r>
              <a:rPr sz="2400" spc="-15" dirty="0">
                <a:latin typeface="Cambria"/>
                <a:cs typeface="Cambria"/>
              </a:rPr>
              <a:t>of </a:t>
            </a:r>
            <a:r>
              <a:rPr sz="2400" spc="-10" dirty="0">
                <a:latin typeface="Cambria"/>
                <a:cs typeface="Cambria"/>
              </a:rPr>
              <a:t> </a:t>
            </a:r>
            <a:r>
              <a:rPr sz="2400" spc="90" dirty="0">
                <a:latin typeface="Cambria"/>
                <a:cs typeface="Cambria"/>
              </a:rPr>
              <a:t>the </a:t>
            </a:r>
            <a:r>
              <a:rPr sz="2400" spc="95" dirty="0">
                <a:latin typeface="Cambria"/>
                <a:cs typeface="Cambria"/>
              </a:rPr>
              <a:t>n-gram </a:t>
            </a:r>
            <a:r>
              <a:rPr sz="2400" spc="105" dirty="0">
                <a:latin typeface="Cambria"/>
                <a:cs typeface="Cambria"/>
              </a:rPr>
              <a:t>in </a:t>
            </a:r>
            <a:r>
              <a:rPr sz="2400" spc="140" dirty="0">
                <a:latin typeface="Cambria"/>
                <a:cs typeface="Cambria"/>
              </a:rPr>
              <a:t>an </a:t>
            </a:r>
            <a:r>
              <a:rPr sz="2400" spc="90" dirty="0">
                <a:latin typeface="Cambria"/>
                <a:cs typeface="Cambria"/>
              </a:rPr>
              <a:t>item </a:t>
            </a:r>
            <a:r>
              <a:rPr sz="2400" spc="80" dirty="0">
                <a:latin typeface="Cambria"/>
                <a:cs typeface="Cambria"/>
              </a:rPr>
              <a:t>finds </a:t>
            </a:r>
            <a:r>
              <a:rPr sz="2400" spc="140" dirty="0">
                <a:latin typeface="Cambria"/>
                <a:cs typeface="Cambria"/>
              </a:rPr>
              <a:t>an </a:t>
            </a:r>
            <a:r>
              <a:rPr sz="2400" spc="90" dirty="0">
                <a:latin typeface="Cambria"/>
                <a:cs typeface="Cambria"/>
              </a:rPr>
              <a:t>item </a:t>
            </a:r>
            <a:r>
              <a:rPr sz="2400" spc="85" dirty="0">
                <a:latin typeface="Cambria"/>
                <a:cs typeface="Cambria"/>
              </a:rPr>
              <a:t>containing </a:t>
            </a:r>
            <a:r>
              <a:rPr sz="2400" spc="75" dirty="0">
                <a:latin typeface="Cambria"/>
                <a:cs typeface="Cambria"/>
              </a:rPr>
              <a:t>"retain </a:t>
            </a:r>
            <a:r>
              <a:rPr sz="2400" spc="80" dirty="0">
                <a:latin typeface="Cambria"/>
                <a:cs typeface="Cambria"/>
              </a:rPr>
              <a:t> </a:t>
            </a:r>
            <a:r>
              <a:rPr sz="2400" spc="70" dirty="0">
                <a:latin typeface="Cambria"/>
                <a:cs typeface="Cambria"/>
              </a:rPr>
              <a:t>detail"</a:t>
            </a:r>
            <a:r>
              <a:rPr sz="2400" spc="75" dirty="0">
                <a:latin typeface="Cambria"/>
                <a:cs typeface="Cambria"/>
              </a:rPr>
              <a:t> </a:t>
            </a:r>
            <a:r>
              <a:rPr sz="2400" spc="70" dirty="0">
                <a:latin typeface="Cambria"/>
                <a:cs typeface="Cambria"/>
              </a:rPr>
              <a:t>when</a:t>
            </a:r>
            <a:r>
              <a:rPr sz="2400" spc="75" dirty="0">
                <a:latin typeface="Cambria"/>
                <a:cs typeface="Cambria"/>
              </a:rPr>
              <a:t> </a:t>
            </a:r>
            <a:r>
              <a:rPr sz="2400" spc="85" dirty="0">
                <a:latin typeface="Cambria"/>
                <a:cs typeface="Cambria"/>
              </a:rPr>
              <a:t>searching</a:t>
            </a:r>
            <a:r>
              <a:rPr sz="2400" spc="90" dirty="0">
                <a:latin typeface="Cambria"/>
                <a:cs typeface="Cambria"/>
              </a:rPr>
              <a:t> </a:t>
            </a:r>
            <a:r>
              <a:rPr sz="2400" spc="20" dirty="0">
                <a:latin typeface="Cambria"/>
                <a:cs typeface="Cambria"/>
              </a:rPr>
              <a:t>for</a:t>
            </a:r>
            <a:r>
              <a:rPr sz="2400" spc="25" dirty="0">
                <a:latin typeface="Cambria"/>
                <a:cs typeface="Cambria"/>
              </a:rPr>
              <a:t> </a:t>
            </a:r>
            <a:r>
              <a:rPr sz="2400" spc="65" dirty="0">
                <a:latin typeface="Cambria"/>
                <a:cs typeface="Cambria"/>
              </a:rPr>
              <a:t>"retail"</a:t>
            </a:r>
            <a:r>
              <a:rPr sz="2400" spc="70" dirty="0">
                <a:latin typeface="Cambria"/>
                <a:cs typeface="Cambria"/>
              </a:rPr>
              <a:t> </a:t>
            </a:r>
            <a:r>
              <a:rPr sz="2400" spc="80" dirty="0">
                <a:latin typeface="Cambria"/>
                <a:cs typeface="Cambria"/>
              </a:rPr>
              <a:t>(i.e.,</a:t>
            </a:r>
            <a:r>
              <a:rPr sz="2400" spc="85" dirty="0">
                <a:latin typeface="Cambria"/>
                <a:cs typeface="Cambria"/>
              </a:rPr>
              <a:t> </a:t>
            </a:r>
            <a:r>
              <a:rPr sz="2400" spc="114" dirty="0">
                <a:latin typeface="Cambria"/>
                <a:cs typeface="Cambria"/>
              </a:rPr>
              <a:t>all</a:t>
            </a:r>
            <a:r>
              <a:rPr sz="2400" spc="120"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the </a:t>
            </a:r>
            <a:r>
              <a:rPr sz="2400" spc="95" dirty="0">
                <a:latin typeface="Cambria"/>
                <a:cs typeface="Cambria"/>
              </a:rPr>
              <a:t> trigrams</a:t>
            </a:r>
            <a:r>
              <a:rPr sz="2400" spc="100" dirty="0">
                <a:latin typeface="Cambria"/>
                <a:cs typeface="Cambria"/>
              </a:rPr>
              <a:t> </a:t>
            </a:r>
            <a:r>
              <a:rPr sz="2400" spc="65" dirty="0">
                <a:latin typeface="Cambria"/>
                <a:cs typeface="Cambria"/>
              </a:rPr>
              <a:t>associated</a:t>
            </a:r>
            <a:r>
              <a:rPr sz="2400" spc="70" dirty="0">
                <a:latin typeface="Cambria"/>
                <a:cs typeface="Cambria"/>
              </a:rPr>
              <a:t> </a:t>
            </a:r>
            <a:r>
              <a:rPr sz="2400" spc="85" dirty="0">
                <a:latin typeface="Cambria"/>
                <a:cs typeface="Cambria"/>
              </a:rPr>
              <a:t>with</a:t>
            </a:r>
            <a:r>
              <a:rPr sz="2400" spc="90" dirty="0">
                <a:latin typeface="Cambria"/>
                <a:cs typeface="Cambria"/>
              </a:rPr>
              <a:t> </a:t>
            </a:r>
            <a:r>
              <a:rPr sz="2400" spc="65" dirty="0">
                <a:latin typeface="Cambria"/>
                <a:cs typeface="Cambria"/>
              </a:rPr>
              <a:t>"retail"</a:t>
            </a:r>
            <a:r>
              <a:rPr sz="2400" spc="70" dirty="0">
                <a:latin typeface="Cambria"/>
                <a:cs typeface="Cambria"/>
              </a:rPr>
              <a:t> </a:t>
            </a:r>
            <a:r>
              <a:rPr sz="2400" spc="80" dirty="0">
                <a:latin typeface="Cambria"/>
                <a:cs typeface="Cambria"/>
              </a:rPr>
              <a:t>are</a:t>
            </a:r>
            <a:r>
              <a:rPr sz="2400" spc="85" dirty="0">
                <a:latin typeface="Cambria"/>
                <a:cs typeface="Cambria"/>
              </a:rPr>
              <a:t> </a:t>
            </a:r>
            <a:r>
              <a:rPr sz="2400" spc="65" dirty="0">
                <a:latin typeface="Cambria"/>
                <a:cs typeface="Cambria"/>
              </a:rPr>
              <a:t>created</a:t>
            </a:r>
            <a:r>
              <a:rPr sz="2400" spc="70" dirty="0">
                <a:latin typeface="Cambria"/>
                <a:cs typeface="Cambria"/>
              </a:rPr>
              <a:t> </a:t>
            </a:r>
            <a:r>
              <a:rPr sz="2400" spc="105" dirty="0">
                <a:latin typeface="Cambria"/>
                <a:cs typeface="Cambria"/>
              </a:rPr>
              <a:t>in</a:t>
            </a:r>
            <a:r>
              <a:rPr sz="2400" spc="110" dirty="0">
                <a:latin typeface="Cambria"/>
                <a:cs typeface="Cambria"/>
              </a:rPr>
              <a:t> </a:t>
            </a:r>
            <a:r>
              <a:rPr sz="2400" spc="90" dirty="0">
                <a:latin typeface="Cambria"/>
                <a:cs typeface="Cambria"/>
              </a:rPr>
              <a:t>the </a:t>
            </a:r>
            <a:r>
              <a:rPr sz="2400" spc="95" dirty="0">
                <a:latin typeface="Cambria"/>
                <a:cs typeface="Cambria"/>
              </a:rPr>
              <a:t> </a:t>
            </a:r>
            <a:r>
              <a:rPr sz="2400" spc="50" dirty="0">
                <a:latin typeface="Cambria"/>
                <a:cs typeface="Cambria"/>
              </a:rPr>
              <a:t>processing</a:t>
            </a:r>
            <a:r>
              <a:rPr sz="2400" spc="105" dirty="0">
                <a:latin typeface="Cambria"/>
                <a:cs typeface="Cambria"/>
              </a:rPr>
              <a:t> </a:t>
            </a:r>
            <a:r>
              <a:rPr sz="2400" spc="-5" dirty="0">
                <a:latin typeface="Cambria"/>
                <a:cs typeface="Cambria"/>
              </a:rPr>
              <a:t>of</a:t>
            </a:r>
            <a:r>
              <a:rPr sz="2400" spc="135" dirty="0">
                <a:latin typeface="Cambria"/>
                <a:cs typeface="Cambria"/>
              </a:rPr>
              <a:t> </a:t>
            </a:r>
            <a:r>
              <a:rPr sz="2400" spc="80" dirty="0">
                <a:latin typeface="Cambria"/>
                <a:cs typeface="Cambria"/>
              </a:rPr>
              <a:t>"retain</a:t>
            </a:r>
            <a:r>
              <a:rPr sz="2400" spc="125" dirty="0">
                <a:latin typeface="Cambria"/>
                <a:cs typeface="Cambria"/>
              </a:rPr>
              <a:t> </a:t>
            </a:r>
            <a:r>
              <a:rPr sz="2400" spc="60" dirty="0">
                <a:latin typeface="Cambria"/>
                <a:cs typeface="Cambria"/>
              </a:rPr>
              <a:t>detail").</a:t>
            </a:r>
            <a:endParaRPr sz="2400">
              <a:latin typeface="Cambria"/>
              <a:cs typeface="Cambria"/>
            </a:endParaRPr>
          </a:p>
        </p:txBody>
      </p:sp>
      <p:sp>
        <p:nvSpPr>
          <p:cNvPr id="10" name="object 9"/>
          <p:cNvSpPr txBox="1">
            <a:spLocks/>
          </p:cNvSpPr>
          <p:nvPr/>
        </p:nvSpPr>
        <p:spPr>
          <a:xfrm>
            <a:off x="535940" y="895350"/>
            <a:ext cx="5155565"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325" normalizeH="0" baseline="0" noProof="0" dirty="0" smtClean="0">
                <a:ln>
                  <a:noFill/>
                </a:ln>
                <a:solidFill>
                  <a:srgbClr val="002060"/>
                </a:solidFill>
                <a:effectLst/>
                <a:uLnTx/>
                <a:uFillTx/>
                <a:latin typeface="Cambria"/>
                <a:ea typeface="+mj-ea"/>
                <a:cs typeface="Cambria"/>
              </a:rPr>
              <a:t>N-G</a:t>
            </a:r>
            <a:r>
              <a:rPr kumimoji="0" lang="en-US" sz="1800" b="1" i="0" u="none" strike="noStrike" kern="0" cap="none" spc="325" normalizeH="0" baseline="0" noProof="0" dirty="0" smtClean="0">
                <a:ln>
                  <a:noFill/>
                </a:ln>
                <a:solidFill>
                  <a:srgbClr val="002060"/>
                </a:solidFill>
                <a:effectLst/>
                <a:uLnTx/>
                <a:uFillTx/>
                <a:latin typeface="Cambria"/>
                <a:ea typeface="+mj-ea"/>
                <a:cs typeface="Cambria"/>
              </a:rPr>
              <a:t>RAM</a:t>
            </a:r>
            <a:r>
              <a:rPr kumimoji="0" lang="en-US" sz="1800" b="1" i="0" u="none" strike="noStrike" kern="0" cap="none" spc="300" normalizeH="0" baseline="0" noProof="0" dirty="0" smtClean="0">
                <a:ln>
                  <a:noFill/>
                </a:ln>
                <a:solidFill>
                  <a:srgbClr val="002060"/>
                </a:solidFill>
                <a:effectLst/>
                <a:uLnTx/>
                <a:uFillTx/>
                <a:latin typeface="Cambria"/>
                <a:ea typeface="+mj-ea"/>
                <a:cs typeface="Cambria"/>
              </a:rPr>
              <a:t> </a:t>
            </a:r>
            <a:r>
              <a:rPr kumimoji="0" lang="en-US" sz="3000" b="1" i="0" u="none" strike="noStrike" kern="0" cap="none" spc="270" normalizeH="0" baseline="0" noProof="0" dirty="0" smtClean="0">
                <a:ln>
                  <a:noFill/>
                </a:ln>
                <a:solidFill>
                  <a:srgbClr val="002060"/>
                </a:solidFill>
                <a:effectLst/>
                <a:uLnTx/>
                <a:uFillTx/>
                <a:latin typeface="Cambria"/>
                <a:ea typeface="+mj-ea"/>
                <a:cs typeface="Cambria"/>
              </a:rPr>
              <a:t>D</a:t>
            </a:r>
            <a:r>
              <a:rPr kumimoji="0" lang="en-US" sz="1800" b="1" i="0" u="none" strike="noStrike" kern="0" cap="none" spc="270" normalizeH="0" baseline="0" noProof="0" dirty="0" smtClean="0">
                <a:ln>
                  <a:noFill/>
                </a:ln>
                <a:solidFill>
                  <a:srgbClr val="002060"/>
                </a:solidFill>
                <a:effectLst/>
                <a:uLnTx/>
                <a:uFillTx/>
                <a:latin typeface="Cambria"/>
                <a:ea typeface="+mj-ea"/>
                <a:cs typeface="Cambria"/>
              </a:rPr>
              <a:t>ATA</a:t>
            </a:r>
            <a:r>
              <a:rPr kumimoji="0" lang="en-US" sz="1800" b="1" i="0" u="none" strike="noStrike" kern="0" cap="none" spc="325" normalizeH="0" baseline="0" noProof="0" dirty="0" smtClean="0">
                <a:ln>
                  <a:noFill/>
                </a:ln>
                <a:solidFill>
                  <a:srgbClr val="002060"/>
                </a:solidFill>
                <a:effectLst/>
                <a:uLnTx/>
                <a:uFillTx/>
                <a:latin typeface="Cambria"/>
                <a:ea typeface="+mj-ea"/>
                <a:cs typeface="Cambria"/>
              </a:rPr>
              <a:t> </a:t>
            </a:r>
            <a:r>
              <a:rPr kumimoji="0" lang="en-US" sz="3000" b="1" i="0" u="none" strike="noStrike" kern="0" cap="none" spc="355" normalizeH="0" baseline="0" noProof="0" dirty="0" smtClean="0">
                <a:ln>
                  <a:noFill/>
                </a:ln>
                <a:solidFill>
                  <a:srgbClr val="002060"/>
                </a:solidFill>
                <a:effectLst/>
                <a:uLnTx/>
                <a:uFillTx/>
                <a:latin typeface="Cambria"/>
                <a:ea typeface="+mj-ea"/>
                <a:cs typeface="Cambria"/>
              </a:rPr>
              <a:t>S</a:t>
            </a:r>
            <a:r>
              <a:rPr kumimoji="0" lang="en-US" sz="1800" b="1" i="0" u="none" strike="noStrike" kern="0" cap="none" spc="355" normalizeH="0" baseline="0" noProof="0" dirty="0" smtClean="0">
                <a:ln>
                  <a:noFill/>
                </a:ln>
                <a:solidFill>
                  <a:srgbClr val="002060"/>
                </a:solidFill>
                <a:effectLst/>
                <a:uLnTx/>
                <a:uFillTx/>
                <a:latin typeface="Cambria"/>
                <a:ea typeface="+mj-ea"/>
                <a:cs typeface="Cambria"/>
              </a:rPr>
              <a:t>TRUCTURES</a:t>
            </a:r>
            <a:endParaRPr kumimoji="0" lang="en-US" sz="3000" b="0" i="0" u="none" strike="noStrike" kern="0" cap="none" spc="0" normalizeH="0" baseline="0" noProof="0" dirty="0">
              <a:ln>
                <a:noFill/>
              </a:ln>
              <a:solidFill>
                <a:srgbClr val="002060"/>
              </a:solidFill>
              <a:effectLst/>
              <a:uLnTx/>
              <a:uFillTx/>
              <a:latin typeface="Cambria"/>
              <a:ea typeface="+mj-ea"/>
              <a:cs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4265295" cy="482600"/>
          </a:xfrm>
          <a:prstGeom prst="rect">
            <a:avLst/>
          </a:prstGeom>
        </p:spPr>
        <p:txBody>
          <a:bodyPr vert="horz" wrap="square" lIns="0" tIns="12700" rIns="0" bIns="0" rtlCol="0">
            <a:spAutoFit/>
          </a:bodyPr>
          <a:lstStyle/>
          <a:p>
            <a:pPr marL="12700">
              <a:lnSpc>
                <a:spcPct val="100000"/>
              </a:lnSpc>
              <a:spcBef>
                <a:spcPts val="100"/>
              </a:spcBef>
            </a:pPr>
            <a:r>
              <a:rPr sz="3000" b="1" spc="335" dirty="0">
                <a:solidFill>
                  <a:srgbClr val="002060"/>
                </a:solidFill>
                <a:latin typeface="Cambria"/>
                <a:cs typeface="Cambria"/>
              </a:rPr>
              <a:t>PAT</a:t>
            </a:r>
            <a:r>
              <a:rPr sz="3000" b="1" spc="165" dirty="0">
                <a:solidFill>
                  <a:srgbClr val="002060"/>
                </a:solidFill>
                <a:latin typeface="Cambria"/>
                <a:cs typeface="Cambria"/>
              </a:rPr>
              <a:t> </a:t>
            </a:r>
            <a:r>
              <a:rPr sz="3000" b="1" spc="270" dirty="0">
                <a:solidFill>
                  <a:srgbClr val="002060"/>
                </a:solidFill>
                <a:latin typeface="Cambria"/>
                <a:cs typeface="Cambria"/>
              </a:rPr>
              <a:t>D</a:t>
            </a:r>
            <a:r>
              <a:rPr b="1" spc="270" dirty="0">
                <a:solidFill>
                  <a:srgbClr val="002060"/>
                </a:solidFill>
                <a:latin typeface="Cambria"/>
                <a:cs typeface="Cambria"/>
              </a:rPr>
              <a:t>ATA</a:t>
            </a:r>
            <a:r>
              <a:rPr b="1" spc="310" dirty="0">
                <a:solidFill>
                  <a:srgbClr val="002060"/>
                </a:solidFill>
                <a:latin typeface="Cambria"/>
                <a:cs typeface="Cambria"/>
              </a:rPr>
              <a:t> </a:t>
            </a:r>
            <a:r>
              <a:rPr sz="3000" b="1" spc="355" dirty="0">
                <a:solidFill>
                  <a:srgbClr val="002060"/>
                </a:solidFill>
                <a:latin typeface="Cambria"/>
                <a:cs typeface="Cambria"/>
              </a:rPr>
              <a:t>S</a:t>
            </a:r>
            <a:r>
              <a:rPr b="1" spc="355" dirty="0">
                <a:solidFill>
                  <a:srgbClr val="002060"/>
                </a:solidFill>
                <a:latin typeface="Cambria"/>
                <a:cs typeface="Cambria"/>
              </a:rPr>
              <a:t>TRUCTURE</a:t>
            </a:r>
            <a:endParaRPr sz="3000">
              <a:solidFill>
                <a:srgbClr val="002060"/>
              </a:solidFill>
              <a:latin typeface="Cambria"/>
              <a:cs typeface="Cambria"/>
            </a:endParaRPr>
          </a:p>
        </p:txBody>
      </p:sp>
      <p:sp>
        <p:nvSpPr>
          <p:cNvPr id="10" name="object 10"/>
          <p:cNvSpPr txBox="1"/>
          <p:nvPr/>
        </p:nvSpPr>
        <p:spPr>
          <a:xfrm>
            <a:off x="535940" y="1628902"/>
            <a:ext cx="7920990" cy="4277995"/>
          </a:xfrm>
          <a:prstGeom prst="rect">
            <a:avLst/>
          </a:prstGeom>
        </p:spPr>
        <p:txBody>
          <a:bodyPr vert="horz" wrap="square" lIns="0" tIns="12700" rIns="0" bIns="0" rtlCol="0">
            <a:spAutoFit/>
          </a:bodyPr>
          <a:lstStyle/>
          <a:p>
            <a:pPr marL="286385" marR="6350" indent="-274320" algn="just">
              <a:lnSpc>
                <a:spcPct val="100000"/>
              </a:lnSpc>
              <a:spcBef>
                <a:spcPts val="100"/>
              </a:spcBef>
              <a:buClr>
                <a:srgbClr val="FD8537"/>
              </a:buClr>
              <a:buSzPct val="68750"/>
              <a:buFont typeface="Wingdings"/>
              <a:buChar char=""/>
              <a:tabLst>
                <a:tab pos="287020" algn="l"/>
              </a:tabLst>
            </a:pPr>
            <a:r>
              <a:rPr sz="2400" spc="235" dirty="0">
                <a:latin typeface="Cambria"/>
                <a:cs typeface="Cambria"/>
              </a:rPr>
              <a:t>A </a:t>
            </a:r>
            <a:r>
              <a:rPr sz="2400" spc="65" dirty="0">
                <a:latin typeface="Cambria"/>
                <a:cs typeface="Cambria"/>
              </a:rPr>
              <a:t>different </a:t>
            </a:r>
            <a:r>
              <a:rPr sz="2400" spc="45" dirty="0">
                <a:latin typeface="Cambria"/>
                <a:cs typeface="Cambria"/>
              </a:rPr>
              <a:t>view </a:t>
            </a:r>
            <a:r>
              <a:rPr sz="2400" spc="-5" dirty="0">
                <a:latin typeface="Cambria"/>
                <a:cs typeface="Cambria"/>
              </a:rPr>
              <a:t>of </a:t>
            </a:r>
            <a:r>
              <a:rPr sz="2400" spc="80" dirty="0">
                <a:latin typeface="Cambria"/>
                <a:cs typeface="Cambria"/>
              </a:rPr>
              <a:t>addressing </a:t>
            </a:r>
            <a:r>
              <a:rPr sz="2400" spc="160" dirty="0">
                <a:latin typeface="Cambria"/>
                <a:cs typeface="Cambria"/>
              </a:rPr>
              <a:t>a </a:t>
            </a:r>
            <a:r>
              <a:rPr sz="2400" spc="65" dirty="0">
                <a:latin typeface="Cambria"/>
                <a:cs typeface="Cambria"/>
              </a:rPr>
              <a:t>continuous </a:t>
            </a:r>
            <a:r>
              <a:rPr sz="2400" spc="95" dirty="0">
                <a:latin typeface="Cambria"/>
                <a:cs typeface="Cambria"/>
              </a:rPr>
              <a:t>text input </a:t>
            </a:r>
            <a:r>
              <a:rPr sz="2400" spc="100" dirty="0">
                <a:latin typeface="Cambria"/>
                <a:cs typeface="Cambria"/>
              </a:rPr>
              <a:t> </a:t>
            </a:r>
            <a:r>
              <a:rPr sz="2400" spc="114" dirty="0">
                <a:latin typeface="Cambria"/>
                <a:cs typeface="Cambria"/>
              </a:rPr>
              <a:t>data</a:t>
            </a:r>
            <a:r>
              <a:rPr sz="2400" spc="135" dirty="0">
                <a:latin typeface="Cambria"/>
                <a:cs typeface="Cambria"/>
              </a:rPr>
              <a:t> </a:t>
            </a:r>
            <a:r>
              <a:rPr sz="2400" spc="85" dirty="0">
                <a:latin typeface="Cambria"/>
                <a:cs typeface="Cambria"/>
              </a:rPr>
              <a:t>structure</a:t>
            </a:r>
            <a:r>
              <a:rPr sz="2400" spc="125" dirty="0">
                <a:latin typeface="Cambria"/>
                <a:cs typeface="Cambria"/>
              </a:rPr>
              <a:t> </a:t>
            </a:r>
            <a:r>
              <a:rPr sz="2400" spc="35" dirty="0">
                <a:latin typeface="Cambria"/>
                <a:cs typeface="Cambria"/>
              </a:rPr>
              <a:t>comes</a:t>
            </a:r>
            <a:r>
              <a:rPr sz="2400" spc="130" dirty="0">
                <a:latin typeface="Cambria"/>
                <a:cs typeface="Cambria"/>
              </a:rPr>
              <a:t> </a:t>
            </a:r>
            <a:r>
              <a:rPr sz="2400" spc="50" dirty="0">
                <a:latin typeface="Cambria"/>
                <a:cs typeface="Cambria"/>
              </a:rPr>
              <a:t>from</a:t>
            </a:r>
            <a:r>
              <a:rPr sz="2400" spc="135" dirty="0">
                <a:latin typeface="Cambria"/>
                <a:cs typeface="Cambria"/>
              </a:rPr>
              <a:t> </a:t>
            </a:r>
            <a:r>
              <a:rPr sz="2400" spc="215" dirty="0">
                <a:latin typeface="Cambria"/>
                <a:cs typeface="Cambria"/>
              </a:rPr>
              <a:t>PAT</a:t>
            </a:r>
            <a:r>
              <a:rPr sz="2400" spc="130" dirty="0">
                <a:latin typeface="Cambria"/>
                <a:cs typeface="Cambria"/>
              </a:rPr>
              <a:t> </a:t>
            </a:r>
            <a:r>
              <a:rPr sz="2400" spc="60" dirty="0">
                <a:latin typeface="Cambria"/>
                <a:cs typeface="Cambria"/>
              </a:rPr>
              <a:t>trees</a:t>
            </a:r>
            <a:r>
              <a:rPr sz="2400" spc="140" dirty="0">
                <a:latin typeface="Cambria"/>
                <a:cs typeface="Cambria"/>
              </a:rPr>
              <a:t> </a:t>
            </a:r>
            <a:r>
              <a:rPr sz="2400" spc="105" dirty="0">
                <a:latin typeface="Cambria"/>
                <a:cs typeface="Cambria"/>
              </a:rPr>
              <a:t>and</a:t>
            </a:r>
            <a:r>
              <a:rPr sz="2400" spc="130" dirty="0">
                <a:latin typeface="Cambria"/>
                <a:cs typeface="Cambria"/>
              </a:rPr>
              <a:t> </a:t>
            </a:r>
            <a:r>
              <a:rPr sz="2400" spc="215" dirty="0">
                <a:latin typeface="Cambria"/>
                <a:cs typeface="Cambria"/>
              </a:rPr>
              <a:t>PAT</a:t>
            </a:r>
            <a:r>
              <a:rPr sz="2400" spc="135" dirty="0">
                <a:latin typeface="Cambria"/>
                <a:cs typeface="Cambria"/>
              </a:rPr>
              <a:t> </a:t>
            </a:r>
            <a:r>
              <a:rPr sz="2400" spc="110" dirty="0">
                <a:latin typeface="Cambria"/>
                <a:cs typeface="Cambria"/>
              </a:rPr>
              <a:t>arrays.</a:t>
            </a:r>
            <a:endParaRPr sz="2400">
              <a:latin typeface="Cambria"/>
              <a:cs typeface="Cambria"/>
            </a:endParaRPr>
          </a:p>
          <a:p>
            <a:pPr marL="286385" marR="635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100" dirty="0">
                <a:latin typeface="Cambria"/>
                <a:cs typeface="Cambria"/>
              </a:rPr>
              <a:t>input</a:t>
            </a:r>
            <a:r>
              <a:rPr sz="2400" spc="105" dirty="0">
                <a:latin typeface="Cambria"/>
                <a:cs typeface="Cambria"/>
              </a:rPr>
              <a:t> </a:t>
            </a:r>
            <a:r>
              <a:rPr sz="2400" spc="100" dirty="0">
                <a:latin typeface="Cambria"/>
                <a:cs typeface="Cambria"/>
              </a:rPr>
              <a:t>stream</a:t>
            </a:r>
            <a:r>
              <a:rPr sz="2400" spc="105" dirty="0">
                <a:latin typeface="Cambria"/>
                <a:cs typeface="Cambria"/>
              </a:rPr>
              <a:t> </a:t>
            </a:r>
            <a:r>
              <a:rPr sz="2400" spc="80" dirty="0">
                <a:latin typeface="Cambria"/>
                <a:cs typeface="Cambria"/>
              </a:rPr>
              <a:t>is</a:t>
            </a:r>
            <a:r>
              <a:rPr sz="2400" spc="85" dirty="0">
                <a:latin typeface="Cambria"/>
                <a:cs typeface="Cambria"/>
              </a:rPr>
              <a:t> </a:t>
            </a:r>
            <a:r>
              <a:rPr sz="2400" spc="70" dirty="0">
                <a:latin typeface="Cambria"/>
                <a:cs typeface="Cambria"/>
              </a:rPr>
              <a:t>transformed</a:t>
            </a:r>
            <a:r>
              <a:rPr sz="2400" spc="75" dirty="0">
                <a:latin typeface="Cambria"/>
                <a:cs typeface="Cambria"/>
              </a:rPr>
              <a:t> </a:t>
            </a:r>
            <a:r>
              <a:rPr sz="2400" spc="65" dirty="0">
                <a:latin typeface="Cambria"/>
                <a:cs typeface="Cambria"/>
              </a:rPr>
              <a:t>into</a:t>
            </a:r>
            <a:r>
              <a:rPr sz="2400" spc="70" dirty="0">
                <a:latin typeface="Cambria"/>
                <a:cs typeface="Cambria"/>
              </a:rPr>
              <a:t> </a:t>
            </a:r>
            <a:r>
              <a:rPr sz="2400" spc="160">
                <a:latin typeface="Cambria"/>
                <a:cs typeface="Cambria"/>
              </a:rPr>
              <a:t>a </a:t>
            </a:r>
            <a:r>
              <a:rPr sz="2400" spc="75">
                <a:latin typeface="Cambria"/>
                <a:cs typeface="Cambria"/>
              </a:rPr>
              <a:t>searchable </a:t>
            </a:r>
            <a:r>
              <a:rPr sz="2400" spc="80">
                <a:latin typeface="Cambria"/>
                <a:cs typeface="Cambria"/>
              </a:rPr>
              <a:t> </a:t>
            </a:r>
            <a:r>
              <a:rPr sz="2400" spc="114" dirty="0">
                <a:latin typeface="Cambria"/>
                <a:cs typeface="Cambria"/>
              </a:rPr>
              <a:t>data</a:t>
            </a:r>
            <a:r>
              <a:rPr sz="2400" spc="135" dirty="0">
                <a:latin typeface="Cambria"/>
                <a:cs typeface="Cambria"/>
              </a:rPr>
              <a:t> </a:t>
            </a:r>
            <a:r>
              <a:rPr sz="2400" spc="85" dirty="0">
                <a:latin typeface="Cambria"/>
                <a:cs typeface="Cambria"/>
              </a:rPr>
              <a:t>structure</a:t>
            </a:r>
            <a:r>
              <a:rPr sz="2400" spc="125" dirty="0">
                <a:latin typeface="Cambria"/>
                <a:cs typeface="Cambria"/>
              </a:rPr>
              <a:t> </a:t>
            </a:r>
            <a:r>
              <a:rPr sz="2400" spc="70" dirty="0">
                <a:latin typeface="Cambria"/>
                <a:cs typeface="Cambria"/>
              </a:rPr>
              <a:t>consisting</a:t>
            </a:r>
            <a:r>
              <a:rPr sz="2400" spc="110" dirty="0">
                <a:latin typeface="Cambria"/>
                <a:cs typeface="Cambria"/>
              </a:rPr>
              <a:t> </a:t>
            </a:r>
            <a:r>
              <a:rPr sz="2400" spc="-5" dirty="0">
                <a:latin typeface="Cambria"/>
                <a:cs typeface="Cambria"/>
              </a:rPr>
              <a:t>of</a:t>
            </a:r>
            <a:r>
              <a:rPr sz="2400" spc="135" dirty="0">
                <a:latin typeface="Cambria"/>
                <a:cs typeface="Cambria"/>
              </a:rPr>
              <a:t> </a:t>
            </a:r>
            <a:r>
              <a:rPr sz="2400" spc="95" dirty="0">
                <a:latin typeface="Cambria"/>
                <a:cs typeface="Cambria"/>
              </a:rPr>
              <a:t>substrings.</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80" dirty="0">
                <a:latin typeface="Cambria"/>
                <a:cs typeface="Cambria"/>
              </a:rPr>
              <a:t>original</a:t>
            </a:r>
            <a:r>
              <a:rPr sz="2400" spc="85" dirty="0">
                <a:latin typeface="Cambria"/>
                <a:cs typeface="Cambria"/>
              </a:rPr>
              <a:t> </a:t>
            </a:r>
            <a:r>
              <a:rPr sz="2400" spc="40" dirty="0">
                <a:latin typeface="Cambria"/>
                <a:cs typeface="Cambria"/>
              </a:rPr>
              <a:t>concepts</a:t>
            </a:r>
            <a:r>
              <a:rPr sz="2400" spc="45" dirty="0">
                <a:latin typeface="Cambria"/>
                <a:cs typeface="Cambria"/>
              </a:rPr>
              <a:t> </a:t>
            </a:r>
            <a:r>
              <a:rPr sz="2400" spc="-10" dirty="0">
                <a:latin typeface="Cambria"/>
                <a:cs typeface="Cambria"/>
              </a:rPr>
              <a:t>of</a:t>
            </a:r>
            <a:r>
              <a:rPr sz="2400" spc="-5" dirty="0">
                <a:latin typeface="Cambria"/>
                <a:cs typeface="Cambria"/>
              </a:rPr>
              <a:t> </a:t>
            </a:r>
            <a:r>
              <a:rPr sz="2400" spc="215" dirty="0">
                <a:latin typeface="Cambria"/>
                <a:cs typeface="Cambria"/>
              </a:rPr>
              <a:t>PAT </a:t>
            </a:r>
            <a:r>
              <a:rPr sz="2400" spc="55" dirty="0">
                <a:latin typeface="Cambria"/>
                <a:cs typeface="Cambria"/>
              </a:rPr>
              <a:t>tree</a:t>
            </a:r>
            <a:r>
              <a:rPr sz="2400" spc="60" dirty="0">
                <a:latin typeface="Cambria"/>
                <a:cs typeface="Cambria"/>
              </a:rPr>
              <a:t> </a:t>
            </a:r>
            <a:r>
              <a:rPr sz="2400" spc="114" dirty="0">
                <a:latin typeface="Cambria"/>
                <a:cs typeface="Cambria"/>
              </a:rPr>
              <a:t>data  </a:t>
            </a:r>
            <a:r>
              <a:rPr sz="2400" spc="85" dirty="0">
                <a:latin typeface="Cambria"/>
                <a:cs typeface="Cambria"/>
              </a:rPr>
              <a:t>structures </a:t>
            </a:r>
            <a:r>
              <a:rPr sz="2400" spc="90" dirty="0">
                <a:latin typeface="Cambria"/>
                <a:cs typeface="Cambria"/>
              </a:rPr>
              <a:t> </a:t>
            </a:r>
            <a:r>
              <a:rPr sz="2400" spc="30" dirty="0">
                <a:latin typeface="Cambria"/>
                <a:cs typeface="Cambria"/>
              </a:rPr>
              <a:t>were </a:t>
            </a:r>
            <a:r>
              <a:rPr sz="2400" spc="40" dirty="0">
                <a:latin typeface="Cambria"/>
                <a:cs typeface="Cambria"/>
              </a:rPr>
              <a:t>described </a:t>
            </a:r>
            <a:r>
              <a:rPr sz="2400" spc="114" dirty="0">
                <a:latin typeface="Cambria"/>
                <a:cs typeface="Cambria"/>
              </a:rPr>
              <a:t>as </a:t>
            </a:r>
            <a:r>
              <a:rPr sz="2400" spc="110" dirty="0">
                <a:latin typeface="Cambria"/>
                <a:cs typeface="Cambria"/>
              </a:rPr>
              <a:t>Patricia </a:t>
            </a:r>
            <a:r>
              <a:rPr sz="2400" spc="60" dirty="0">
                <a:latin typeface="Cambria"/>
                <a:cs typeface="Cambria"/>
              </a:rPr>
              <a:t>trees </a:t>
            </a:r>
            <a:r>
              <a:rPr sz="2400" spc="105" dirty="0">
                <a:latin typeface="Cambria"/>
                <a:cs typeface="Cambria"/>
              </a:rPr>
              <a:t>and </a:t>
            </a:r>
            <a:r>
              <a:rPr sz="2400" spc="100" dirty="0">
                <a:latin typeface="Cambria"/>
                <a:cs typeface="Cambria"/>
              </a:rPr>
              <a:t>have </a:t>
            </a:r>
            <a:r>
              <a:rPr sz="2400" spc="85" dirty="0">
                <a:latin typeface="Cambria"/>
                <a:cs typeface="Cambria"/>
              </a:rPr>
              <a:t>gained </a:t>
            </a:r>
            <a:r>
              <a:rPr sz="2400" spc="50" dirty="0">
                <a:latin typeface="Cambria"/>
                <a:cs typeface="Cambria"/>
              </a:rPr>
              <a:t>new </a:t>
            </a:r>
            <a:r>
              <a:rPr sz="2400" spc="55" dirty="0">
                <a:latin typeface="Cambria"/>
                <a:cs typeface="Cambria"/>
              </a:rPr>
              <a:t> </a:t>
            </a:r>
            <a:r>
              <a:rPr sz="2400" spc="90" dirty="0">
                <a:latin typeface="Cambria"/>
                <a:cs typeface="Cambria"/>
              </a:rPr>
              <a:t>momentum </a:t>
            </a:r>
            <a:r>
              <a:rPr sz="2400" spc="114" dirty="0">
                <a:latin typeface="Cambria"/>
                <a:cs typeface="Cambria"/>
              </a:rPr>
              <a:t>as </a:t>
            </a:r>
            <a:r>
              <a:rPr sz="2400" spc="160" dirty="0">
                <a:latin typeface="Cambria"/>
                <a:cs typeface="Cambria"/>
              </a:rPr>
              <a:t>a </a:t>
            </a:r>
            <a:r>
              <a:rPr sz="2400" spc="45" dirty="0">
                <a:latin typeface="Cambria"/>
                <a:cs typeface="Cambria"/>
              </a:rPr>
              <a:t>possible </a:t>
            </a:r>
            <a:r>
              <a:rPr sz="2400" spc="85" dirty="0">
                <a:latin typeface="Cambria"/>
                <a:cs typeface="Cambria"/>
              </a:rPr>
              <a:t>structure </a:t>
            </a:r>
            <a:r>
              <a:rPr sz="2400" spc="20" dirty="0">
                <a:latin typeface="Cambria"/>
                <a:cs typeface="Cambria"/>
              </a:rPr>
              <a:t>for </a:t>
            </a:r>
            <a:r>
              <a:rPr sz="2400" spc="85" dirty="0">
                <a:latin typeface="Cambria"/>
                <a:cs typeface="Cambria"/>
              </a:rPr>
              <a:t>searching </a:t>
            </a:r>
            <a:r>
              <a:rPr sz="2400" spc="95" dirty="0">
                <a:latin typeface="Cambria"/>
                <a:cs typeface="Cambria"/>
              </a:rPr>
              <a:t>text </a:t>
            </a:r>
            <a:r>
              <a:rPr sz="2400" spc="100" dirty="0">
                <a:latin typeface="Cambria"/>
                <a:cs typeface="Cambria"/>
              </a:rPr>
              <a:t> </a:t>
            </a:r>
            <a:r>
              <a:rPr sz="2400" spc="105" dirty="0">
                <a:latin typeface="Cambria"/>
                <a:cs typeface="Cambria"/>
              </a:rPr>
              <a:t>and</a:t>
            </a:r>
            <a:r>
              <a:rPr sz="2400" spc="120" dirty="0">
                <a:latin typeface="Cambria"/>
                <a:cs typeface="Cambria"/>
              </a:rPr>
              <a:t> </a:t>
            </a:r>
            <a:r>
              <a:rPr sz="2400" spc="100" dirty="0">
                <a:latin typeface="Cambria"/>
                <a:cs typeface="Cambria"/>
              </a:rPr>
              <a:t>images</a:t>
            </a:r>
            <a:r>
              <a:rPr sz="2400" spc="135" dirty="0">
                <a:latin typeface="Cambria"/>
                <a:cs typeface="Cambria"/>
              </a:rPr>
              <a:t> </a:t>
            </a:r>
            <a:r>
              <a:rPr sz="2400" spc="105" dirty="0">
                <a:latin typeface="Cambria"/>
                <a:cs typeface="Cambria"/>
              </a:rPr>
              <a:t>and</a:t>
            </a:r>
            <a:r>
              <a:rPr sz="2400" spc="130" dirty="0">
                <a:latin typeface="Cambria"/>
                <a:cs typeface="Cambria"/>
              </a:rPr>
              <a:t> </a:t>
            </a:r>
            <a:r>
              <a:rPr sz="2400" spc="75" dirty="0">
                <a:latin typeface="Cambria"/>
                <a:cs typeface="Cambria"/>
              </a:rPr>
              <a:t>applications</a:t>
            </a:r>
            <a:r>
              <a:rPr sz="2400" spc="114" dirty="0">
                <a:latin typeface="Cambria"/>
                <a:cs typeface="Cambria"/>
              </a:rPr>
              <a:t> </a:t>
            </a:r>
            <a:r>
              <a:rPr sz="2400" spc="105" dirty="0">
                <a:latin typeface="Cambria"/>
                <a:cs typeface="Cambria"/>
              </a:rPr>
              <a:t>in</a:t>
            </a:r>
            <a:r>
              <a:rPr sz="2400" spc="120" dirty="0">
                <a:latin typeface="Cambria"/>
                <a:cs typeface="Cambria"/>
              </a:rPr>
              <a:t> </a:t>
            </a:r>
            <a:r>
              <a:rPr sz="2400" spc="65" dirty="0">
                <a:latin typeface="Cambria"/>
                <a:cs typeface="Cambria"/>
              </a:rPr>
              <a:t>genetic</a:t>
            </a:r>
            <a:r>
              <a:rPr sz="2400" spc="125" dirty="0">
                <a:latin typeface="Cambria"/>
                <a:cs typeface="Cambria"/>
              </a:rPr>
              <a:t> </a:t>
            </a:r>
            <a:r>
              <a:rPr sz="2400" spc="95" dirty="0">
                <a:latin typeface="Cambria"/>
                <a:cs typeface="Cambria"/>
              </a:rPr>
              <a:t>databases.</a:t>
            </a:r>
            <a:endParaRPr sz="2400">
              <a:latin typeface="Cambria"/>
              <a:cs typeface="Cambria"/>
            </a:endParaRPr>
          </a:p>
          <a:p>
            <a:pPr marL="286385" marR="5715" indent="-274320" algn="just">
              <a:lnSpc>
                <a:spcPct val="100000"/>
              </a:lnSpc>
              <a:spcBef>
                <a:spcPts val="600"/>
              </a:spcBef>
              <a:buClr>
                <a:srgbClr val="FD8537"/>
              </a:buClr>
              <a:buSzPct val="68750"/>
              <a:buFont typeface="Wingdings"/>
              <a:buChar char=""/>
              <a:tabLst>
                <a:tab pos="287020" algn="l"/>
              </a:tabLst>
            </a:pPr>
            <a:r>
              <a:rPr sz="2400" spc="215" dirty="0">
                <a:latin typeface="Cambria"/>
                <a:cs typeface="Cambria"/>
              </a:rPr>
              <a:t>PAT </a:t>
            </a:r>
            <a:r>
              <a:rPr sz="2400" spc="80" dirty="0">
                <a:latin typeface="Cambria"/>
                <a:cs typeface="Cambria"/>
              </a:rPr>
              <a:t>is </a:t>
            </a:r>
            <a:r>
              <a:rPr sz="2400" spc="65" dirty="0">
                <a:latin typeface="Cambria"/>
                <a:cs typeface="Cambria"/>
              </a:rPr>
              <a:t>short </a:t>
            </a:r>
            <a:r>
              <a:rPr sz="2400" spc="20" dirty="0">
                <a:latin typeface="Cambria"/>
                <a:cs typeface="Cambria"/>
              </a:rPr>
              <a:t>for </a:t>
            </a:r>
            <a:r>
              <a:rPr sz="2400" spc="114" dirty="0">
                <a:latin typeface="Cambria"/>
                <a:cs typeface="Cambria"/>
              </a:rPr>
              <a:t>Patricia </a:t>
            </a:r>
            <a:r>
              <a:rPr sz="2400" spc="75" dirty="0">
                <a:latin typeface="Cambria"/>
                <a:cs typeface="Cambria"/>
              </a:rPr>
              <a:t>Trees </a:t>
            </a:r>
            <a:r>
              <a:rPr sz="2400" spc="195" dirty="0">
                <a:latin typeface="Cambria"/>
                <a:cs typeface="Cambria"/>
              </a:rPr>
              <a:t>(PATRICIA </a:t>
            </a:r>
            <a:r>
              <a:rPr sz="2400" spc="100" dirty="0">
                <a:latin typeface="Cambria"/>
                <a:cs typeface="Cambria"/>
              </a:rPr>
              <a:t>stands </a:t>
            </a:r>
            <a:r>
              <a:rPr sz="2400" spc="20" dirty="0">
                <a:latin typeface="Cambria"/>
                <a:cs typeface="Cambria"/>
              </a:rPr>
              <a:t>for </a:t>
            </a:r>
            <a:r>
              <a:rPr sz="2400" spc="25" dirty="0">
                <a:latin typeface="Cambria"/>
                <a:cs typeface="Cambria"/>
              </a:rPr>
              <a:t> </a:t>
            </a:r>
            <a:r>
              <a:rPr sz="2400" spc="105" dirty="0">
                <a:latin typeface="Cambria"/>
                <a:cs typeface="Cambria"/>
              </a:rPr>
              <a:t>Practical</a:t>
            </a:r>
            <a:r>
              <a:rPr sz="2400" spc="110" dirty="0">
                <a:latin typeface="Cambria"/>
                <a:cs typeface="Cambria"/>
              </a:rPr>
              <a:t> </a:t>
            </a:r>
            <a:r>
              <a:rPr sz="2400" spc="100" dirty="0">
                <a:latin typeface="Cambria"/>
                <a:cs typeface="Cambria"/>
              </a:rPr>
              <a:t>Algorithm</a:t>
            </a:r>
            <a:r>
              <a:rPr sz="2400" spc="105" dirty="0">
                <a:latin typeface="Cambria"/>
                <a:cs typeface="Cambria"/>
              </a:rPr>
              <a:t> </a:t>
            </a:r>
            <a:r>
              <a:rPr sz="2400" spc="50" dirty="0">
                <a:latin typeface="Cambria"/>
                <a:cs typeface="Cambria"/>
              </a:rPr>
              <a:t>To</a:t>
            </a:r>
            <a:r>
              <a:rPr sz="2400" spc="55" dirty="0">
                <a:latin typeface="Cambria"/>
                <a:cs typeface="Cambria"/>
              </a:rPr>
              <a:t> </a:t>
            </a:r>
            <a:r>
              <a:rPr sz="2400" spc="80" dirty="0">
                <a:latin typeface="Cambria"/>
                <a:cs typeface="Cambria"/>
              </a:rPr>
              <a:t>Retrieve  </a:t>
            </a:r>
            <a:r>
              <a:rPr sz="2400" spc="85" dirty="0">
                <a:latin typeface="Cambria"/>
                <a:cs typeface="Cambria"/>
              </a:rPr>
              <a:t>Information  </a:t>
            </a:r>
            <a:r>
              <a:rPr sz="2400" spc="80" dirty="0">
                <a:latin typeface="Cambria"/>
                <a:cs typeface="Cambria"/>
              </a:rPr>
              <a:t>Coded </a:t>
            </a:r>
            <a:r>
              <a:rPr sz="2400" spc="-515" dirty="0">
                <a:latin typeface="Cambria"/>
                <a:cs typeface="Cambria"/>
              </a:rPr>
              <a:t> </a:t>
            </a:r>
            <a:r>
              <a:rPr sz="2400" spc="160" dirty="0">
                <a:latin typeface="Cambria"/>
                <a:cs typeface="Cambria"/>
              </a:rPr>
              <a:t>In</a:t>
            </a:r>
            <a:r>
              <a:rPr sz="2400" spc="114" dirty="0">
                <a:latin typeface="Cambria"/>
                <a:cs typeface="Cambria"/>
              </a:rPr>
              <a:t> </a:t>
            </a:r>
            <a:r>
              <a:rPr sz="2400" spc="90" dirty="0">
                <a:latin typeface="Cambria"/>
                <a:cs typeface="Cambria"/>
              </a:rPr>
              <a:t>Alphanumerics.)</a:t>
            </a:r>
            <a:endParaRPr sz="2400">
              <a:latin typeface="Cambria"/>
              <a:cs typeface="Cambr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844155" cy="391223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60" dirty="0">
                <a:latin typeface="Cambria"/>
                <a:cs typeface="Cambria"/>
              </a:rPr>
              <a:t>In </a:t>
            </a:r>
            <a:r>
              <a:rPr sz="2400" spc="65" dirty="0">
                <a:latin typeface="Cambria"/>
                <a:cs typeface="Cambria"/>
              </a:rPr>
              <a:t>creation </a:t>
            </a:r>
            <a:r>
              <a:rPr sz="2400" spc="-5" dirty="0">
                <a:latin typeface="Cambria"/>
                <a:cs typeface="Cambria"/>
              </a:rPr>
              <a:t>of</a:t>
            </a:r>
            <a:r>
              <a:rPr sz="2400" dirty="0">
                <a:latin typeface="Cambria"/>
                <a:cs typeface="Cambria"/>
              </a:rPr>
              <a:t> </a:t>
            </a:r>
            <a:r>
              <a:rPr sz="2400" spc="215" dirty="0">
                <a:latin typeface="Cambria"/>
                <a:cs typeface="Cambria"/>
              </a:rPr>
              <a:t>PAT </a:t>
            </a:r>
            <a:r>
              <a:rPr sz="2400" spc="60" dirty="0">
                <a:latin typeface="Cambria"/>
                <a:cs typeface="Cambria"/>
              </a:rPr>
              <a:t>trees </a:t>
            </a:r>
            <a:r>
              <a:rPr sz="2400" spc="85" dirty="0">
                <a:latin typeface="Cambria"/>
                <a:cs typeface="Cambria"/>
              </a:rPr>
              <a:t>each </a:t>
            </a:r>
            <a:r>
              <a:rPr sz="2400" spc="40" dirty="0">
                <a:latin typeface="Cambria"/>
                <a:cs typeface="Cambria"/>
              </a:rPr>
              <a:t>position </a:t>
            </a:r>
            <a:r>
              <a:rPr sz="2400" spc="105" dirty="0">
                <a:latin typeface="Cambria"/>
                <a:cs typeface="Cambria"/>
              </a:rPr>
              <a:t>in </a:t>
            </a:r>
            <a:r>
              <a:rPr sz="2400" spc="90" dirty="0">
                <a:latin typeface="Cambria"/>
                <a:cs typeface="Cambria"/>
              </a:rPr>
              <a:t>the </a:t>
            </a:r>
            <a:r>
              <a:rPr sz="2400" spc="95" dirty="0">
                <a:latin typeface="Cambria"/>
                <a:cs typeface="Cambria"/>
              </a:rPr>
              <a:t>input </a:t>
            </a:r>
            <a:r>
              <a:rPr sz="2400" spc="100" dirty="0">
                <a:latin typeface="Cambria"/>
                <a:cs typeface="Cambria"/>
              </a:rPr>
              <a:t> </a:t>
            </a:r>
            <a:r>
              <a:rPr sz="2400" spc="95" dirty="0">
                <a:latin typeface="Cambria"/>
                <a:cs typeface="Cambria"/>
              </a:rPr>
              <a:t>string </a:t>
            </a:r>
            <a:r>
              <a:rPr sz="2400" spc="80" dirty="0">
                <a:latin typeface="Cambria"/>
                <a:cs typeface="Cambria"/>
              </a:rPr>
              <a:t>is </a:t>
            </a:r>
            <a:r>
              <a:rPr sz="2400" spc="90" dirty="0">
                <a:latin typeface="Cambria"/>
                <a:cs typeface="Cambria"/>
              </a:rPr>
              <a:t>the </a:t>
            </a:r>
            <a:r>
              <a:rPr sz="2400" spc="65" dirty="0">
                <a:latin typeface="Cambria"/>
                <a:cs typeface="Cambria"/>
              </a:rPr>
              <a:t>anchor </a:t>
            </a:r>
            <a:r>
              <a:rPr sz="2400" spc="55" dirty="0">
                <a:latin typeface="Cambria"/>
                <a:cs typeface="Cambria"/>
              </a:rPr>
              <a:t>point </a:t>
            </a:r>
            <a:r>
              <a:rPr sz="2400" spc="20" dirty="0">
                <a:latin typeface="Cambria"/>
                <a:cs typeface="Cambria"/>
              </a:rPr>
              <a:t>for </a:t>
            </a:r>
            <a:r>
              <a:rPr sz="2400" spc="160" dirty="0">
                <a:latin typeface="Cambria"/>
                <a:cs typeface="Cambria"/>
              </a:rPr>
              <a:t>a </a:t>
            </a:r>
            <a:r>
              <a:rPr sz="2400" spc="80" dirty="0">
                <a:latin typeface="Cambria"/>
                <a:cs typeface="Cambria"/>
              </a:rPr>
              <a:t>sub-string </a:t>
            </a:r>
            <a:r>
              <a:rPr sz="2400" spc="130" dirty="0">
                <a:latin typeface="Cambria"/>
                <a:cs typeface="Cambria"/>
              </a:rPr>
              <a:t>that </a:t>
            </a:r>
            <a:r>
              <a:rPr sz="2400" spc="100" dirty="0">
                <a:latin typeface="Cambria"/>
                <a:cs typeface="Cambria"/>
              </a:rPr>
              <a:t>starts </a:t>
            </a:r>
            <a:r>
              <a:rPr sz="2400" spc="105" dirty="0">
                <a:latin typeface="Cambria"/>
                <a:cs typeface="Cambria"/>
              </a:rPr>
              <a:t> </a:t>
            </a:r>
            <a:r>
              <a:rPr sz="2400" spc="135" dirty="0">
                <a:latin typeface="Cambria"/>
                <a:cs typeface="Cambria"/>
              </a:rPr>
              <a:t>at </a:t>
            </a:r>
            <a:r>
              <a:rPr sz="2400" spc="130" dirty="0">
                <a:latin typeface="Cambria"/>
                <a:cs typeface="Cambria"/>
              </a:rPr>
              <a:t>that </a:t>
            </a:r>
            <a:r>
              <a:rPr sz="2400" spc="55" dirty="0">
                <a:latin typeface="Cambria"/>
                <a:cs typeface="Cambria"/>
              </a:rPr>
              <a:t>point </a:t>
            </a:r>
            <a:r>
              <a:rPr sz="2400" spc="105" dirty="0">
                <a:latin typeface="Cambria"/>
                <a:cs typeface="Cambria"/>
              </a:rPr>
              <a:t>and </a:t>
            </a:r>
            <a:r>
              <a:rPr sz="2400" spc="70" dirty="0">
                <a:latin typeface="Cambria"/>
                <a:cs typeface="Cambria"/>
              </a:rPr>
              <a:t>includes </a:t>
            </a:r>
            <a:r>
              <a:rPr sz="2400" spc="120" dirty="0">
                <a:latin typeface="Cambria"/>
                <a:cs typeface="Cambria"/>
              </a:rPr>
              <a:t>all </a:t>
            </a:r>
            <a:r>
              <a:rPr sz="2400" spc="50" dirty="0">
                <a:latin typeface="Cambria"/>
                <a:cs typeface="Cambria"/>
              </a:rPr>
              <a:t>new </a:t>
            </a:r>
            <a:r>
              <a:rPr sz="2400" spc="95" dirty="0">
                <a:latin typeface="Cambria"/>
                <a:cs typeface="Cambria"/>
              </a:rPr>
              <a:t>text </a:t>
            </a:r>
            <a:r>
              <a:rPr sz="2400" spc="85" dirty="0">
                <a:latin typeface="Cambria"/>
                <a:cs typeface="Cambria"/>
              </a:rPr>
              <a:t>up </a:t>
            </a:r>
            <a:r>
              <a:rPr sz="2400" spc="20" dirty="0">
                <a:latin typeface="Cambria"/>
                <a:cs typeface="Cambria"/>
              </a:rPr>
              <a:t>to  </a:t>
            </a:r>
            <a:r>
              <a:rPr sz="2400" spc="90" dirty="0">
                <a:latin typeface="Cambria"/>
                <a:cs typeface="Cambria"/>
              </a:rPr>
              <a:t>the </a:t>
            </a:r>
            <a:r>
              <a:rPr sz="2400" spc="60" dirty="0">
                <a:latin typeface="Cambria"/>
                <a:cs typeface="Cambria"/>
              </a:rPr>
              <a:t>end </a:t>
            </a:r>
            <a:r>
              <a:rPr sz="2400" spc="65" dirty="0">
                <a:latin typeface="Cambria"/>
                <a:cs typeface="Cambria"/>
              </a:rPr>
              <a:t> </a:t>
            </a:r>
            <a:r>
              <a:rPr sz="2400" spc="-5" dirty="0">
                <a:latin typeface="Cambria"/>
                <a:cs typeface="Cambria"/>
              </a:rPr>
              <a:t>of</a:t>
            </a:r>
            <a:r>
              <a:rPr sz="2400" spc="125" dirty="0">
                <a:latin typeface="Cambria"/>
                <a:cs typeface="Cambria"/>
              </a:rPr>
              <a:t> </a:t>
            </a:r>
            <a:r>
              <a:rPr sz="2400" spc="90" dirty="0">
                <a:latin typeface="Cambria"/>
                <a:cs typeface="Cambria"/>
              </a:rPr>
              <a:t>the</a:t>
            </a:r>
            <a:r>
              <a:rPr sz="2400" spc="130" dirty="0">
                <a:latin typeface="Cambria"/>
                <a:cs typeface="Cambria"/>
              </a:rPr>
              <a:t> </a:t>
            </a:r>
            <a:r>
              <a:rPr sz="2400" spc="114" dirty="0">
                <a:latin typeface="Cambria"/>
                <a:cs typeface="Cambria"/>
              </a:rPr>
              <a:t>input.</a:t>
            </a:r>
            <a:endParaRPr sz="2400">
              <a:latin typeface="Cambria"/>
              <a:cs typeface="Cambria"/>
            </a:endParaRPr>
          </a:p>
          <a:p>
            <a:pPr marL="287020" indent="-274320" algn="just">
              <a:lnSpc>
                <a:spcPct val="100000"/>
              </a:lnSpc>
              <a:spcBef>
                <a:spcPts val="600"/>
              </a:spcBef>
              <a:buClr>
                <a:srgbClr val="FD8537"/>
              </a:buClr>
              <a:buSzPct val="68750"/>
              <a:buFont typeface="Wingdings"/>
              <a:buChar char=""/>
              <a:tabLst>
                <a:tab pos="287020" algn="l"/>
              </a:tabLst>
            </a:pPr>
            <a:r>
              <a:rPr sz="2400" spc="145" dirty="0">
                <a:latin typeface="Cambria"/>
                <a:cs typeface="Cambria"/>
              </a:rPr>
              <a:t>All</a:t>
            </a:r>
            <a:r>
              <a:rPr sz="2400" spc="110" dirty="0">
                <a:latin typeface="Cambria"/>
                <a:cs typeface="Cambria"/>
              </a:rPr>
              <a:t> </a:t>
            </a:r>
            <a:r>
              <a:rPr sz="2400" spc="85" dirty="0">
                <a:latin typeface="Cambria"/>
                <a:cs typeface="Cambria"/>
              </a:rPr>
              <a:t>substrings</a:t>
            </a:r>
            <a:r>
              <a:rPr sz="2400" spc="130" dirty="0">
                <a:latin typeface="Cambria"/>
                <a:cs typeface="Cambria"/>
              </a:rPr>
              <a:t> </a:t>
            </a:r>
            <a:r>
              <a:rPr sz="2400" spc="80" dirty="0">
                <a:latin typeface="Cambria"/>
                <a:cs typeface="Cambria"/>
              </a:rPr>
              <a:t>are</a:t>
            </a:r>
            <a:r>
              <a:rPr sz="2400" spc="125" dirty="0">
                <a:latin typeface="Cambria"/>
                <a:cs typeface="Cambria"/>
              </a:rPr>
              <a:t> </a:t>
            </a:r>
            <a:r>
              <a:rPr sz="2400" spc="85" dirty="0">
                <a:latin typeface="Cambria"/>
                <a:cs typeface="Cambria"/>
              </a:rPr>
              <a:t>unique</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235" dirty="0">
                <a:latin typeface="Cambria"/>
                <a:cs typeface="Cambria"/>
              </a:rPr>
              <a:t>A </a:t>
            </a:r>
            <a:r>
              <a:rPr sz="2400" spc="90" dirty="0">
                <a:latin typeface="Cambria"/>
                <a:cs typeface="Cambria"/>
              </a:rPr>
              <a:t>substring </a:t>
            </a:r>
            <a:r>
              <a:rPr sz="2400" spc="95" dirty="0">
                <a:latin typeface="Cambria"/>
                <a:cs typeface="Cambria"/>
              </a:rPr>
              <a:t>can </a:t>
            </a:r>
            <a:r>
              <a:rPr sz="2400" spc="110" dirty="0">
                <a:latin typeface="Cambria"/>
                <a:cs typeface="Cambria"/>
              </a:rPr>
              <a:t>start </a:t>
            </a:r>
            <a:r>
              <a:rPr sz="2400" spc="135" dirty="0">
                <a:latin typeface="Cambria"/>
                <a:cs typeface="Cambria"/>
              </a:rPr>
              <a:t>at </a:t>
            </a:r>
            <a:r>
              <a:rPr sz="2400" spc="114" dirty="0">
                <a:latin typeface="Cambria"/>
                <a:cs typeface="Cambria"/>
              </a:rPr>
              <a:t>any </a:t>
            </a:r>
            <a:r>
              <a:rPr sz="2400" spc="55" dirty="0">
                <a:latin typeface="Cambria"/>
                <a:cs typeface="Cambria"/>
              </a:rPr>
              <a:t>point </a:t>
            </a:r>
            <a:r>
              <a:rPr sz="2400" spc="105" dirty="0">
                <a:latin typeface="Cambria"/>
                <a:cs typeface="Cambria"/>
              </a:rPr>
              <a:t>in </a:t>
            </a:r>
            <a:r>
              <a:rPr sz="2400" spc="90" dirty="0">
                <a:latin typeface="Cambria"/>
                <a:cs typeface="Cambria"/>
              </a:rPr>
              <a:t>the </a:t>
            </a:r>
            <a:r>
              <a:rPr sz="2400" spc="95" dirty="0">
                <a:latin typeface="Cambria"/>
                <a:cs typeface="Cambria"/>
              </a:rPr>
              <a:t>text </a:t>
            </a:r>
            <a:r>
              <a:rPr sz="2400" spc="105" dirty="0">
                <a:latin typeface="Cambria"/>
                <a:cs typeface="Cambria"/>
              </a:rPr>
              <a:t>and </a:t>
            </a:r>
            <a:r>
              <a:rPr sz="2400" spc="95" dirty="0">
                <a:latin typeface="Cambria"/>
                <a:cs typeface="Cambria"/>
              </a:rPr>
              <a:t>can </a:t>
            </a:r>
            <a:r>
              <a:rPr sz="2400" spc="100" dirty="0">
                <a:latin typeface="Cambria"/>
                <a:cs typeface="Cambria"/>
              </a:rPr>
              <a:t> </a:t>
            </a:r>
            <a:r>
              <a:rPr sz="2400" spc="20" dirty="0">
                <a:latin typeface="Cambria"/>
                <a:cs typeface="Cambria"/>
              </a:rPr>
              <a:t>be</a:t>
            </a:r>
            <a:r>
              <a:rPr sz="2400" spc="25" dirty="0">
                <a:latin typeface="Cambria"/>
                <a:cs typeface="Cambria"/>
              </a:rPr>
              <a:t> </a:t>
            </a:r>
            <a:r>
              <a:rPr sz="2400" spc="85" dirty="0">
                <a:latin typeface="Cambria"/>
                <a:cs typeface="Cambria"/>
              </a:rPr>
              <a:t>uniquely</a:t>
            </a:r>
            <a:r>
              <a:rPr sz="2400" spc="90" dirty="0">
                <a:latin typeface="Cambria"/>
                <a:cs typeface="Cambria"/>
              </a:rPr>
              <a:t> </a:t>
            </a:r>
            <a:r>
              <a:rPr sz="2400" spc="65" dirty="0">
                <a:latin typeface="Cambria"/>
                <a:cs typeface="Cambria"/>
              </a:rPr>
              <a:t>indexed</a:t>
            </a:r>
            <a:r>
              <a:rPr sz="2400" spc="70" dirty="0">
                <a:latin typeface="Cambria"/>
                <a:cs typeface="Cambria"/>
              </a:rPr>
              <a:t> </a:t>
            </a:r>
            <a:r>
              <a:rPr sz="2400" spc="45" dirty="0">
                <a:latin typeface="Cambria"/>
                <a:cs typeface="Cambria"/>
              </a:rPr>
              <a:t>by</a:t>
            </a:r>
            <a:r>
              <a:rPr sz="2400" spc="50" dirty="0">
                <a:latin typeface="Cambria"/>
                <a:cs typeface="Cambria"/>
              </a:rPr>
              <a:t> </a:t>
            </a:r>
            <a:r>
              <a:rPr sz="2400" spc="95" dirty="0">
                <a:latin typeface="Cambria"/>
                <a:cs typeface="Cambria"/>
              </a:rPr>
              <a:t>its</a:t>
            </a:r>
            <a:r>
              <a:rPr sz="2400" spc="100" dirty="0">
                <a:latin typeface="Cambria"/>
                <a:cs typeface="Cambria"/>
              </a:rPr>
              <a:t> </a:t>
            </a:r>
            <a:r>
              <a:rPr sz="2400" spc="110" dirty="0">
                <a:latin typeface="Cambria"/>
                <a:cs typeface="Cambria"/>
              </a:rPr>
              <a:t>starting</a:t>
            </a:r>
            <a:r>
              <a:rPr sz="2400" spc="114" dirty="0">
                <a:latin typeface="Cambria"/>
                <a:cs typeface="Cambria"/>
              </a:rPr>
              <a:t> </a:t>
            </a:r>
            <a:r>
              <a:rPr sz="2400" spc="55" dirty="0">
                <a:latin typeface="Cambria"/>
                <a:cs typeface="Cambria"/>
              </a:rPr>
              <a:t>location</a:t>
            </a:r>
            <a:r>
              <a:rPr sz="2400" spc="60" dirty="0">
                <a:latin typeface="Cambria"/>
                <a:cs typeface="Cambria"/>
              </a:rPr>
              <a:t> </a:t>
            </a:r>
            <a:r>
              <a:rPr sz="2400" spc="105" dirty="0">
                <a:latin typeface="Cambria"/>
                <a:cs typeface="Cambria"/>
              </a:rPr>
              <a:t>and </a:t>
            </a:r>
            <a:r>
              <a:rPr sz="2400" spc="110" dirty="0">
                <a:latin typeface="Cambria"/>
                <a:cs typeface="Cambria"/>
              </a:rPr>
              <a:t> length.</a:t>
            </a:r>
            <a:endParaRPr sz="2400">
              <a:latin typeface="Cambria"/>
              <a:cs typeface="Cambria"/>
            </a:endParaRPr>
          </a:p>
          <a:p>
            <a:pPr marL="286385" marR="5715" indent="-274320" algn="just">
              <a:lnSpc>
                <a:spcPct val="100000"/>
              </a:lnSpc>
              <a:spcBef>
                <a:spcPts val="600"/>
              </a:spcBef>
              <a:buClr>
                <a:srgbClr val="FD8537"/>
              </a:buClr>
              <a:buSzPct val="68750"/>
              <a:buFont typeface="Wingdings"/>
              <a:buChar char=""/>
              <a:tabLst>
                <a:tab pos="287020" algn="l"/>
              </a:tabLst>
            </a:pPr>
            <a:r>
              <a:rPr sz="2400" spc="90" dirty="0">
                <a:latin typeface="Cambria"/>
                <a:cs typeface="Cambria"/>
              </a:rPr>
              <a:t>These</a:t>
            </a:r>
            <a:r>
              <a:rPr sz="2400" spc="95" dirty="0">
                <a:latin typeface="Cambria"/>
                <a:cs typeface="Cambria"/>
              </a:rPr>
              <a:t> </a:t>
            </a:r>
            <a:r>
              <a:rPr sz="2400" spc="85" dirty="0">
                <a:latin typeface="Cambria"/>
                <a:cs typeface="Cambria"/>
              </a:rPr>
              <a:t>substrings</a:t>
            </a:r>
            <a:r>
              <a:rPr sz="2400" spc="90" dirty="0">
                <a:latin typeface="Cambria"/>
                <a:cs typeface="Cambria"/>
              </a:rPr>
              <a:t> </a:t>
            </a:r>
            <a:r>
              <a:rPr sz="2400" spc="80" dirty="0">
                <a:latin typeface="Cambria"/>
                <a:cs typeface="Cambria"/>
              </a:rPr>
              <a:t>are</a:t>
            </a:r>
            <a:r>
              <a:rPr sz="2400" spc="85" dirty="0">
                <a:latin typeface="Cambria"/>
                <a:cs typeface="Cambria"/>
              </a:rPr>
              <a:t> </a:t>
            </a:r>
            <a:r>
              <a:rPr sz="2400" spc="70" dirty="0">
                <a:latin typeface="Cambria"/>
                <a:cs typeface="Cambria"/>
              </a:rPr>
              <a:t>called</a:t>
            </a:r>
            <a:r>
              <a:rPr sz="2400" spc="75" dirty="0">
                <a:latin typeface="Cambria"/>
                <a:cs typeface="Cambria"/>
              </a:rPr>
              <a:t> </a:t>
            </a:r>
            <a:r>
              <a:rPr sz="2400" spc="90" dirty="0">
                <a:solidFill>
                  <a:srgbClr val="FF0000"/>
                </a:solidFill>
                <a:latin typeface="Cambria"/>
                <a:cs typeface="Cambria"/>
              </a:rPr>
              <a:t>sistring</a:t>
            </a:r>
            <a:r>
              <a:rPr sz="2400" spc="95" dirty="0">
                <a:solidFill>
                  <a:srgbClr val="FF0000"/>
                </a:solidFill>
                <a:latin typeface="Cambria"/>
                <a:cs typeface="Cambria"/>
              </a:rPr>
              <a:t> </a:t>
            </a:r>
            <a:r>
              <a:rPr sz="2400" spc="65" dirty="0">
                <a:solidFill>
                  <a:srgbClr val="FF0000"/>
                </a:solidFill>
                <a:latin typeface="Cambria"/>
                <a:cs typeface="Cambria"/>
              </a:rPr>
              <a:t>(semi-infinite </a:t>
            </a:r>
            <a:r>
              <a:rPr sz="2400" spc="70" dirty="0">
                <a:solidFill>
                  <a:srgbClr val="FF0000"/>
                </a:solidFill>
                <a:latin typeface="Cambria"/>
                <a:cs typeface="Cambria"/>
              </a:rPr>
              <a:t> </a:t>
            </a:r>
            <a:r>
              <a:rPr sz="2400" spc="80" dirty="0">
                <a:solidFill>
                  <a:srgbClr val="FF0000"/>
                </a:solidFill>
                <a:latin typeface="Cambria"/>
                <a:cs typeface="Cambria"/>
              </a:rPr>
              <a:t>string).</a:t>
            </a:r>
            <a:endParaRPr sz="2400">
              <a:latin typeface="Cambria"/>
              <a:cs typeface="Cambria"/>
            </a:endParaRPr>
          </a:p>
        </p:txBody>
      </p:sp>
      <p:sp>
        <p:nvSpPr>
          <p:cNvPr id="10" name="object 9"/>
          <p:cNvSpPr txBox="1">
            <a:spLocks/>
          </p:cNvSpPr>
          <p:nvPr/>
        </p:nvSpPr>
        <p:spPr>
          <a:xfrm>
            <a:off x="535940" y="895350"/>
            <a:ext cx="4265295"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335" normalizeH="0" baseline="0" noProof="0" dirty="0" smtClean="0">
                <a:ln>
                  <a:noFill/>
                </a:ln>
                <a:solidFill>
                  <a:srgbClr val="002060"/>
                </a:solidFill>
                <a:effectLst/>
                <a:uLnTx/>
                <a:uFillTx/>
                <a:latin typeface="Cambria"/>
                <a:ea typeface="+mj-ea"/>
                <a:cs typeface="Cambria"/>
              </a:rPr>
              <a:t>PAT</a:t>
            </a:r>
            <a:r>
              <a:rPr kumimoji="0" lang="en-US" sz="3000" b="1" i="0" u="none" strike="noStrike" kern="0" cap="none" spc="165" normalizeH="0" baseline="0" noProof="0" dirty="0" smtClean="0">
                <a:ln>
                  <a:noFill/>
                </a:ln>
                <a:solidFill>
                  <a:srgbClr val="002060"/>
                </a:solidFill>
                <a:effectLst/>
                <a:uLnTx/>
                <a:uFillTx/>
                <a:latin typeface="Cambria"/>
                <a:ea typeface="+mj-ea"/>
                <a:cs typeface="Cambria"/>
              </a:rPr>
              <a:t> </a:t>
            </a:r>
            <a:r>
              <a:rPr kumimoji="0" lang="en-US" sz="3000" b="1" i="0" u="none" strike="noStrike" kern="0" cap="none" spc="270" normalizeH="0" baseline="0" noProof="0" dirty="0" smtClean="0">
                <a:ln>
                  <a:noFill/>
                </a:ln>
                <a:solidFill>
                  <a:srgbClr val="002060"/>
                </a:solidFill>
                <a:effectLst/>
                <a:uLnTx/>
                <a:uFillTx/>
                <a:latin typeface="Cambria"/>
                <a:ea typeface="+mj-ea"/>
                <a:cs typeface="Cambria"/>
              </a:rPr>
              <a:t>D</a:t>
            </a:r>
            <a:r>
              <a:rPr kumimoji="0" lang="en-US" sz="1800" b="1" i="0" u="none" strike="noStrike" kern="0" cap="none" spc="270" normalizeH="0" baseline="0" noProof="0" dirty="0" smtClean="0">
                <a:ln>
                  <a:noFill/>
                </a:ln>
                <a:solidFill>
                  <a:srgbClr val="002060"/>
                </a:solidFill>
                <a:effectLst/>
                <a:uLnTx/>
                <a:uFillTx/>
                <a:latin typeface="Cambria"/>
                <a:ea typeface="+mj-ea"/>
                <a:cs typeface="Cambria"/>
              </a:rPr>
              <a:t>ATA</a:t>
            </a:r>
            <a:r>
              <a:rPr kumimoji="0" lang="en-US" sz="1800" b="1" i="0" u="none" strike="noStrike" kern="0" cap="none" spc="310" normalizeH="0" baseline="0" noProof="0" dirty="0" smtClean="0">
                <a:ln>
                  <a:noFill/>
                </a:ln>
                <a:solidFill>
                  <a:srgbClr val="002060"/>
                </a:solidFill>
                <a:effectLst/>
                <a:uLnTx/>
                <a:uFillTx/>
                <a:latin typeface="Cambria"/>
                <a:ea typeface="+mj-ea"/>
                <a:cs typeface="Cambria"/>
              </a:rPr>
              <a:t> </a:t>
            </a:r>
            <a:r>
              <a:rPr kumimoji="0" lang="en-US" sz="3000" b="1" i="0" u="none" strike="noStrike" kern="0" cap="none" spc="355" normalizeH="0" baseline="0" noProof="0" dirty="0" smtClean="0">
                <a:ln>
                  <a:noFill/>
                </a:ln>
                <a:solidFill>
                  <a:srgbClr val="002060"/>
                </a:solidFill>
                <a:effectLst/>
                <a:uLnTx/>
                <a:uFillTx/>
                <a:latin typeface="Cambria"/>
                <a:ea typeface="+mj-ea"/>
                <a:cs typeface="Cambria"/>
              </a:rPr>
              <a:t>S</a:t>
            </a:r>
            <a:r>
              <a:rPr kumimoji="0" lang="en-US" sz="1800" b="1" i="0" u="none" strike="noStrike" kern="0" cap="none" spc="355" normalizeH="0" baseline="0" noProof="0" dirty="0" smtClean="0">
                <a:ln>
                  <a:noFill/>
                </a:ln>
                <a:solidFill>
                  <a:srgbClr val="002060"/>
                </a:solidFill>
                <a:effectLst/>
                <a:uLnTx/>
                <a:uFillTx/>
                <a:latin typeface="Cambria"/>
                <a:ea typeface="+mj-ea"/>
                <a:cs typeface="Cambria"/>
              </a:rPr>
              <a:t>TRUCTURE</a:t>
            </a:r>
            <a:endParaRPr kumimoji="0" lang="en-US" sz="3000" b="0" i="0" u="none" strike="noStrike" kern="0" cap="none" spc="0" normalizeH="0" baseline="0" noProof="0" dirty="0">
              <a:ln>
                <a:noFill/>
              </a:ln>
              <a:solidFill>
                <a:srgbClr val="002060"/>
              </a:solidFill>
              <a:effectLst/>
              <a:uLnTx/>
              <a:uFillTx/>
              <a:latin typeface="Cambria"/>
              <a:ea typeface="+mj-ea"/>
              <a:cs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71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920355" cy="4201795"/>
          </a:xfrm>
          <a:prstGeom prst="rect">
            <a:avLst/>
          </a:prstGeom>
        </p:spPr>
        <p:txBody>
          <a:bodyPr vert="horz" wrap="square" lIns="0" tIns="12700" rIns="0" bIns="0" rtlCol="0">
            <a:spAutoFit/>
          </a:bodyPr>
          <a:lstStyle/>
          <a:p>
            <a:pPr marL="286385" marR="5715" indent="-274320" algn="just">
              <a:lnSpc>
                <a:spcPct val="100000"/>
              </a:lnSpc>
              <a:spcBef>
                <a:spcPts val="100"/>
              </a:spcBef>
              <a:buClr>
                <a:srgbClr val="FD8537"/>
              </a:buClr>
              <a:buSzPct val="68750"/>
              <a:buFont typeface="Wingdings"/>
              <a:buChar char=""/>
              <a:tabLst>
                <a:tab pos="287020" algn="l"/>
              </a:tabLst>
            </a:pPr>
            <a:r>
              <a:rPr sz="2400" spc="235" dirty="0">
                <a:latin typeface="Cambria"/>
                <a:cs typeface="Cambria"/>
              </a:rPr>
              <a:t>A</a:t>
            </a:r>
            <a:r>
              <a:rPr sz="2400" spc="240" dirty="0">
                <a:latin typeface="Cambria"/>
                <a:cs typeface="Cambria"/>
              </a:rPr>
              <a:t> </a:t>
            </a:r>
            <a:r>
              <a:rPr sz="2400" spc="215" dirty="0">
                <a:latin typeface="Cambria"/>
                <a:cs typeface="Cambria"/>
              </a:rPr>
              <a:t>PAT</a:t>
            </a:r>
            <a:r>
              <a:rPr sz="2400" spc="220" dirty="0">
                <a:latin typeface="Cambria"/>
                <a:cs typeface="Cambria"/>
              </a:rPr>
              <a:t> </a:t>
            </a:r>
            <a:r>
              <a:rPr sz="2400" spc="55" dirty="0">
                <a:latin typeface="Cambria"/>
                <a:cs typeface="Cambria"/>
              </a:rPr>
              <a:t>tree</a:t>
            </a:r>
            <a:r>
              <a:rPr sz="2400" spc="60" dirty="0">
                <a:latin typeface="Cambria"/>
                <a:cs typeface="Cambria"/>
              </a:rPr>
              <a:t> </a:t>
            </a:r>
            <a:r>
              <a:rPr sz="2400" spc="75" dirty="0">
                <a:latin typeface="Cambria"/>
                <a:cs typeface="Cambria"/>
              </a:rPr>
              <a:t>is</a:t>
            </a:r>
            <a:r>
              <a:rPr sz="2400" spc="80" dirty="0">
                <a:latin typeface="Cambria"/>
                <a:cs typeface="Cambria"/>
              </a:rPr>
              <a:t> </a:t>
            </a:r>
            <a:r>
              <a:rPr sz="2400" spc="140" dirty="0">
                <a:latin typeface="Cambria"/>
                <a:cs typeface="Cambria"/>
              </a:rPr>
              <a:t>an</a:t>
            </a:r>
            <a:r>
              <a:rPr sz="2400" spc="145" dirty="0">
                <a:latin typeface="Cambria"/>
                <a:cs typeface="Cambria"/>
              </a:rPr>
              <a:t> </a:t>
            </a:r>
            <a:r>
              <a:rPr sz="2400" spc="95" dirty="0">
                <a:latin typeface="Cambria"/>
                <a:cs typeface="Cambria"/>
              </a:rPr>
              <a:t>unbalanced,</a:t>
            </a:r>
            <a:r>
              <a:rPr sz="2400" spc="100" dirty="0">
                <a:latin typeface="Cambria"/>
                <a:cs typeface="Cambria"/>
              </a:rPr>
              <a:t> </a:t>
            </a:r>
            <a:r>
              <a:rPr sz="2400" spc="85" dirty="0">
                <a:latin typeface="Cambria"/>
                <a:cs typeface="Cambria"/>
              </a:rPr>
              <a:t>binary</a:t>
            </a:r>
            <a:r>
              <a:rPr sz="2400" spc="90" dirty="0">
                <a:latin typeface="Cambria"/>
                <a:cs typeface="Cambria"/>
              </a:rPr>
              <a:t> </a:t>
            </a:r>
            <a:r>
              <a:rPr sz="2400" spc="95" dirty="0">
                <a:latin typeface="Cambria"/>
                <a:cs typeface="Cambria"/>
              </a:rPr>
              <a:t>digital</a:t>
            </a:r>
            <a:r>
              <a:rPr sz="2400" spc="100" dirty="0">
                <a:latin typeface="Cambria"/>
                <a:cs typeface="Cambria"/>
              </a:rPr>
              <a:t> </a:t>
            </a:r>
            <a:r>
              <a:rPr sz="2400" spc="55" dirty="0">
                <a:latin typeface="Cambria"/>
                <a:cs typeface="Cambria"/>
              </a:rPr>
              <a:t>tree </a:t>
            </a:r>
            <a:r>
              <a:rPr sz="2400" spc="60" dirty="0">
                <a:latin typeface="Cambria"/>
                <a:cs typeface="Cambria"/>
              </a:rPr>
              <a:t> </a:t>
            </a:r>
            <a:r>
              <a:rPr sz="2400" spc="55" dirty="0">
                <a:latin typeface="Cambria"/>
                <a:cs typeface="Cambria"/>
              </a:rPr>
              <a:t>defined</a:t>
            </a:r>
            <a:r>
              <a:rPr sz="2400" spc="110" dirty="0">
                <a:latin typeface="Cambria"/>
                <a:cs typeface="Cambria"/>
              </a:rPr>
              <a:t> </a:t>
            </a:r>
            <a:r>
              <a:rPr sz="2400" spc="45" dirty="0">
                <a:latin typeface="Cambria"/>
                <a:cs typeface="Cambria"/>
              </a:rPr>
              <a:t>by</a:t>
            </a:r>
            <a:r>
              <a:rPr sz="2400" spc="135" dirty="0">
                <a:latin typeface="Cambria"/>
                <a:cs typeface="Cambria"/>
              </a:rPr>
              <a:t> </a:t>
            </a:r>
            <a:r>
              <a:rPr sz="2400" spc="90" dirty="0">
                <a:latin typeface="Cambria"/>
                <a:cs typeface="Cambria"/>
              </a:rPr>
              <a:t>the</a:t>
            </a:r>
            <a:r>
              <a:rPr sz="2400" spc="130" dirty="0">
                <a:latin typeface="Cambria"/>
                <a:cs typeface="Cambria"/>
              </a:rPr>
              <a:t> </a:t>
            </a:r>
            <a:r>
              <a:rPr sz="2400" spc="100" dirty="0">
                <a:latin typeface="Cambria"/>
                <a:cs typeface="Cambria"/>
              </a:rPr>
              <a:t>sistrings.</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90" dirty="0">
                <a:latin typeface="Cambria"/>
                <a:cs typeface="Cambria"/>
              </a:rPr>
              <a:t>individual</a:t>
            </a:r>
            <a:r>
              <a:rPr sz="2400" spc="95" dirty="0">
                <a:latin typeface="Cambria"/>
                <a:cs typeface="Cambria"/>
              </a:rPr>
              <a:t> </a:t>
            </a:r>
            <a:r>
              <a:rPr sz="2400" spc="70" dirty="0">
                <a:latin typeface="Cambria"/>
                <a:cs typeface="Cambria"/>
              </a:rPr>
              <a:t>bits</a:t>
            </a:r>
            <a:r>
              <a:rPr sz="2400" spc="75" dirty="0">
                <a:latin typeface="Cambria"/>
                <a:cs typeface="Cambria"/>
              </a:rPr>
              <a:t> </a:t>
            </a:r>
            <a:r>
              <a:rPr sz="2400" spc="-10" dirty="0">
                <a:latin typeface="Cambria"/>
                <a:cs typeface="Cambria"/>
              </a:rPr>
              <a:t>of</a:t>
            </a:r>
            <a:r>
              <a:rPr sz="2400" spc="-5" dirty="0">
                <a:latin typeface="Cambria"/>
                <a:cs typeface="Cambria"/>
              </a:rPr>
              <a:t> </a:t>
            </a:r>
            <a:r>
              <a:rPr sz="2400" spc="90" dirty="0">
                <a:latin typeface="Cambria"/>
                <a:cs typeface="Cambria"/>
              </a:rPr>
              <a:t>the</a:t>
            </a:r>
            <a:r>
              <a:rPr sz="2400" spc="95" dirty="0">
                <a:latin typeface="Cambria"/>
                <a:cs typeface="Cambria"/>
              </a:rPr>
              <a:t> </a:t>
            </a:r>
            <a:r>
              <a:rPr sz="2400" spc="90" dirty="0">
                <a:latin typeface="Cambria"/>
                <a:cs typeface="Cambria"/>
              </a:rPr>
              <a:t>sistrings</a:t>
            </a:r>
            <a:r>
              <a:rPr sz="2400" spc="95" dirty="0">
                <a:latin typeface="Cambria"/>
                <a:cs typeface="Cambria"/>
              </a:rPr>
              <a:t> </a:t>
            </a:r>
            <a:r>
              <a:rPr sz="2400" spc="35" dirty="0">
                <a:latin typeface="Cambria"/>
                <a:cs typeface="Cambria"/>
              </a:rPr>
              <a:t>decide</a:t>
            </a:r>
            <a:r>
              <a:rPr sz="2400" spc="600" dirty="0">
                <a:latin typeface="Cambria"/>
                <a:cs typeface="Cambria"/>
              </a:rPr>
              <a:t> </a:t>
            </a:r>
            <a:r>
              <a:rPr sz="2400" spc="90" dirty="0">
                <a:latin typeface="Cambria"/>
                <a:cs typeface="Cambria"/>
              </a:rPr>
              <a:t>the </a:t>
            </a:r>
            <a:r>
              <a:rPr sz="2400" spc="95" dirty="0">
                <a:latin typeface="Cambria"/>
                <a:cs typeface="Cambria"/>
              </a:rPr>
              <a:t> </a:t>
            </a:r>
            <a:r>
              <a:rPr sz="2400" spc="85" dirty="0">
                <a:latin typeface="Cambria"/>
                <a:cs typeface="Cambria"/>
              </a:rPr>
              <a:t>branching</a:t>
            </a:r>
            <a:r>
              <a:rPr sz="2400" spc="90" dirty="0">
                <a:latin typeface="Cambria"/>
                <a:cs typeface="Cambria"/>
              </a:rPr>
              <a:t> patterns</a:t>
            </a:r>
            <a:r>
              <a:rPr sz="2400" spc="95" dirty="0">
                <a:latin typeface="Cambria"/>
                <a:cs typeface="Cambria"/>
              </a:rPr>
              <a:t> </a:t>
            </a:r>
            <a:r>
              <a:rPr sz="2400" spc="85" dirty="0">
                <a:latin typeface="Cambria"/>
                <a:cs typeface="Cambria"/>
              </a:rPr>
              <a:t>with</a:t>
            </a:r>
            <a:r>
              <a:rPr sz="2400" spc="90" dirty="0">
                <a:latin typeface="Cambria"/>
                <a:cs typeface="Cambria"/>
              </a:rPr>
              <a:t> </a:t>
            </a:r>
            <a:r>
              <a:rPr sz="2400" spc="30" dirty="0">
                <a:latin typeface="Cambria"/>
                <a:cs typeface="Cambria"/>
              </a:rPr>
              <a:t>zeros</a:t>
            </a:r>
            <a:r>
              <a:rPr sz="2400" spc="35" dirty="0">
                <a:latin typeface="Cambria"/>
                <a:cs typeface="Cambria"/>
              </a:rPr>
              <a:t> </a:t>
            </a:r>
            <a:r>
              <a:rPr sz="2400" spc="85" dirty="0">
                <a:latin typeface="Cambria"/>
                <a:cs typeface="Cambria"/>
              </a:rPr>
              <a:t>branching  </a:t>
            </a:r>
            <a:r>
              <a:rPr sz="2400" spc="80" dirty="0">
                <a:latin typeface="Cambria"/>
                <a:cs typeface="Cambria"/>
              </a:rPr>
              <a:t>left  </a:t>
            </a:r>
            <a:r>
              <a:rPr sz="2400" spc="100" dirty="0">
                <a:latin typeface="Cambria"/>
                <a:cs typeface="Cambria"/>
              </a:rPr>
              <a:t>and </a:t>
            </a:r>
            <a:r>
              <a:rPr sz="2400" spc="105" dirty="0">
                <a:latin typeface="Cambria"/>
                <a:cs typeface="Cambria"/>
              </a:rPr>
              <a:t> </a:t>
            </a:r>
            <a:r>
              <a:rPr sz="2400" spc="40" dirty="0">
                <a:latin typeface="Cambria"/>
                <a:cs typeface="Cambria"/>
              </a:rPr>
              <a:t>ones </a:t>
            </a:r>
            <a:r>
              <a:rPr sz="2400" spc="85" dirty="0">
                <a:latin typeface="Cambria"/>
                <a:cs typeface="Cambria"/>
              </a:rPr>
              <a:t>branching </a:t>
            </a:r>
            <a:r>
              <a:rPr sz="2400" spc="110" dirty="0">
                <a:latin typeface="Cambria"/>
                <a:cs typeface="Cambria"/>
              </a:rPr>
              <a:t>right. </a:t>
            </a:r>
            <a:r>
              <a:rPr sz="2400" spc="215" dirty="0">
                <a:latin typeface="Cambria"/>
                <a:cs typeface="Cambria"/>
              </a:rPr>
              <a:t>PAT </a:t>
            </a:r>
            <a:r>
              <a:rPr sz="2400" spc="60" dirty="0">
                <a:latin typeface="Cambria"/>
                <a:cs typeface="Cambria"/>
              </a:rPr>
              <a:t>trees also </a:t>
            </a:r>
            <a:r>
              <a:rPr sz="2400" spc="55" dirty="0">
                <a:latin typeface="Cambria"/>
                <a:cs typeface="Cambria"/>
              </a:rPr>
              <a:t>allow </a:t>
            </a:r>
            <a:r>
              <a:rPr sz="2400" spc="80" dirty="0">
                <a:latin typeface="Cambria"/>
                <a:cs typeface="Cambria"/>
              </a:rPr>
              <a:t>each </a:t>
            </a:r>
            <a:r>
              <a:rPr sz="2400" spc="30" dirty="0">
                <a:latin typeface="Cambria"/>
                <a:cs typeface="Cambria"/>
              </a:rPr>
              <a:t>node </a:t>
            </a:r>
            <a:r>
              <a:rPr sz="2400" spc="35" dirty="0">
                <a:latin typeface="Cambria"/>
                <a:cs typeface="Cambria"/>
              </a:rPr>
              <a:t> </a:t>
            </a:r>
            <a:r>
              <a:rPr sz="2400" spc="105" dirty="0">
                <a:latin typeface="Cambria"/>
                <a:cs typeface="Cambria"/>
              </a:rPr>
              <a:t>in </a:t>
            </a:r>
            <a:r>
              <a:rPr sz="2400" spc="90" dirty="0">
                <a:latin typeface="Cambria"/>
                <a:cs typeface="Cambria"/>
              </a:rPr>
              <a:t>the </a:t>
            </a:r>
            <a:r>
              <a:rPr sz="2400" spc="55" dirty="0">
                <a:latin typeface="Cambria"/>
                <a:cs typeface="Cambria"/>
              </a:rPr>
              <a:t>tree </a:t>
            </a:r>
            <a:r>
              <a:rPr sz="2400" spc="20" dirty="0">
                <a:latin typeface="Cambria"/>
                <a:cs typeface="Cambria"/>
              </a:rPr>
              <a:t>to  </a:t>
            </a:r>
            <a:r>
              <a:rPr sz="2400" spc="55" dirty="0">
                <a:latin typeface="Cambria"/>
                <a:cs typeface="Cambria"/>
              </a:rPr>
              <a:t>specify </a:t>
            </a:r>
            <a:r>
              <a:rPr sz="2400" spc="75" dirty="0">
                <a:latin typeface="Cambria"/>
                <a:cs typeface="Cambria"/>
              </a:rPr>
              <a:t>which </a:t>
            </a:r>
            <a:r>
              <a:rPr sz="2400" spc="70" dirty="0">
                <a:latin typeface="Cambria"/>
                <a:cs typeface="Cambria"/>
              </a:rPr>
              <a:t>bit </a:t>
            </a:r>
            <a:r>
              <a:rPr sz="2400" spc="80" dirty="0">
                <a:latin typeface="Cambria"/>
                <a:cs typeface="Cambria"/>
              </a:rPr>
              <a:t>is </a:t>
            </a:r>
            <a:r>
              <a:rPr sz="2400" spc="70" dirty="0">
                <a:latin typeface="Cambria"/>
                <a:cs typeface="Cambria"/>
              </a:rPr>
              <a:t>used </a:t>
            </a:r>
            <a:r>
              <a:rPr sz="2400" spc="20" dirty="0">
                <a:latin typeface="Cambria"/>
                <a:cs typeface="Cambria"/>
              </a:rPr>
              <a:t>to  </a:t>
            </a:r>
            <a:r>
              <a:rPr sz="2400" spc="70" dirty="0">
                <a:latin typeface="Cambria"/>
                <a:cs typeface="Cambria"/>
              </a:rPr>
              <a:t>determine </a:t>
            </a:r>
            <a:r>
              <a:rPr sz="2400" spc="75" dirty="0">
                <a:latin typeface="Cambria"/>
                <a:cs typeface="Cambria"/>
              </a:rPr>
              <a:t> </a:t>
            </a:r>
            <a:r>
              <a:rPr sz="2400" spc="90" dirty="0">
                <a:latin typeface="Cambria"/>
                <a:cs typeface="Cambria"/>
              </a:rPr>
              <a:t>the </a:t>
            </a:r>
            <a:r>
              <a:rPr sz="2400" spc="85" dirty="0">
                <a:latin typeface="Cambria"/>
                <a:cs typeface="Cambria"/>
              </a:rPr>
              <a:t>branching </a:t>
            </a:r>
            <a:r>
              <a:rPr sz="2400" spc="105" dirty="0">
                <a:latin typeface="Cambria"/>
                <a:cs typeface="Cambria"/>
              </a:rPr>
              <a:t>via </a:t>
            </a:r>
            <a:r>
              <a:rPr sz="2400" spc="70" dirty="0">
                <a:latin typeface="Cambria"/>
                <a:cs typeface="Cambria"/>
              </a:rPr>
              <a:t>bit </a:t>
            </a:r>
            <a:r>
              <a:rPr sz="2400" spc="45" dirty="0">
                <a:latin typeface="Cambria"/>
                <a:cs typeface="Cambria"/>
              </a:rPr>
              <a:t>position </a:t>
            </a:r>
            <a:r>
              <a:rPr sz="2400" spc="-5" dirty="0">
                <a:latin typeface="Cambria"/>
                <a:cs typeface="Cambria"/>
              </a:rPr>
              <a:t>or </a:t>
            </a:r>
            <a:r>
              <a:rPr sz="2400" spc="90" dirty="0">
                <a:latin typeface="Cambria"/>
                <a:cs typeface="Cambria"/>
              </a:rPr>
              <a:t>the </a:t>
            </a:r>
            <a:r>
              <a:rPr sz="2400" spc="80" dirty="0">
                <a:latin typeface="Cambria"/>
                <a:cs typeface="Cambria"/>
              </a:rPr>
              <a:t>number </a:t>
            </a:r>
            <a:r>
              <a:rPr sz="2400" spc="-5" dirty="0">
                <a:latin typeface="Cambria"/>
                <a:cs typeface="Cambria"/>
              </a:rPr>
              <a:t>of </a:t>
            </a:r>
            <a:r>
              <a:rPr sz="2400" spc="70" dirty="0">
                <a:latin typeface="Cambria"/>
                <a:cs typeface="Cambria"/>
              </a:rPr>
              <a:t>bits </a:t>
            </a:r>
            <a:r>
              <a:rPr sz="2400" spc="20" dirty="0">
                <a:latin typeface="Cambria"/>
                <a:cs typeface="Cambria"/>
              </a:rPr>
              <a:t>to </a:t>
            </a:r>
            <a:r>
              <a:rPr sz="2400" spc="25" dirty="0">
                <a:latin typeface="Cambria"/>
                <a:cs typeface="Cambria"/>
              </a:rPr>
              <a:t> </a:t>
            </a:r>
            <a:r>
              <a:rPr sz="2400" spc="90" dirty="0">
                <a:latin typeface="Cambria"/>
                <a:cs typeface="Cambria"/>
              </a:rPr>
              <a:t>skip </a:t>
            </a:r>
            <a:r>
              <a:rPr sz="2400" spc="50" dirty="0">
                <a:latin typeface="Cambria"/>
                <a:cs typeface="Cambria"/>
              </a:rPr>
              <a:t>from </a:t>
            </a:r>
            <a:r>
              <a:rPr sz="2400" spc="90" dirty="0">
                <a:latin typeface="Cambria"/>
                <a:cs typeface="Cambria"/>
              </a:rPr>
              <a:t>the </a:t>
            </a:r>
            <a:r>
              <a:rPr sz="2400" spc="85" dirty="0">
                <a:latin typeface="Cambria"/>
                <a:cs typeface="Cambria"/>
              </a:rPr>
              <a:t>parent </a:t>
            </a:r>
            <a:r>
              <a:rPr sz="2400" spc="55" dirty="0">
                <a:latin typeface="Cambria"/>
                <a:cs typeface="Cambria"/>
              </a:rPr>
              <a:t>node. </a:t>
            </a:r>
            <a:r>
              <a:rPr sz="2400" spc="114" dirty="0">
                <a:latin typeface="Cambria"/>
                <a:cs typeface="Cambria"/>
              </a:rPr>
              <a:t>This </a:t>
            </a:r>
            <a:r>
              <a:rPr sz="2400" spc="80" dirty="0">
                <a:latin typeface="Cambria"/>
                <a:cs typeface="Cambria"/>
              </a:rPr>
              <a:t>is </a:t>
            </a:r>
            <a:r>
              <a:rPr sz="2400" spc="90" dirty="0">
                <a:latin typeface="Cambria"/>
                <a:cs typeface="Cambria"/>
              </a:rPr>
              <a:t>useful </a:t>
            </a:r>
            <a:r>
              <a:rPr sz="2400" spc="105" dirty="0">
                <a:latin typeface="Cambria"/>
                <a:cs typeface="Cambria"/>
              </a:rPr>
              <a:t>in </a:t>
            </a:r>
            <a:r>
              <a:rPr sz="2400" spc="85" dirty="0">
                <a:latin typeface="Cambria"/>
                <a:cs typeface="Cambria"/>
              </a:rPr>
              <a:t>skipping </a:t>
            </a:r>
            <a:r>
              <a:rPr sz="2400" spc="90" dirty="0">
                <a:latin typeface="Cambria"/>
                <a:cs typeface="Cambria"/>
              </a:rPr>
              <a:t> </a:t>
            </a:r>
            <a:r>
              <a:rPr sz="2400" spc="25" dirty="0">
                <a:latin typeface="Cambria"/>
                <a:cs typeface="Cambria"/>
              </a:rPr>
              <a:t>over</a:t>
            </a:r>
            <a:r>
              <a:rPr sz="2400" spc="114" dirty="0">
                <a:latin typeface="Cambria"/>
                <a:cs typeface="Cambria"/>
              </a:rPr>
              <a:t> </a:t>
            </a:r>
            <a:r>
              <a:rPr sz="2400" spc="70" dirty="0">
                <a:latin typeface="Cambria"/>
                <a:cs typeface="Cambria"/>
              </a:rPr>
              <a:t>levels</a:t>
            </a:r>
            <a:r>
              <a:rPr sz="2400" spc="125" dirty="0">
                <a:latin typeface="Cambria"/>
                <a:cs typeface="Cambria"/>
              </a:rPr>
              <a:t> </a:t>
            </a:r>
            <a:r>
              <a:rPr sz="2400" spc="130" dirty="0">
                <a:latin typeface="Cambria"/>
                <a:cs typeface="Cambria"/>
              </a:rPr>
              <a:t>that</a:t>
            </a:r>
            <a:r>
              <a:rPr sz="2400" spc="135" dirty="0">
                <a:latin typeface="Cambria"/>
                <a:cs typeface="Cambria"/>
              </a:rPr>
              <a:t> </a:t>
            </a:r>
            <a:r>
              <a:rPr sz="2400" spc="-15" dirty="0">
                <a:latin typeface="Cambria"/>
                <a:cs typeface="Cambria"/>
              </a:rPr>
              <a:t>do</a:t>
            </a:r>
            <a:r>
              <a:rPr sz="2400" spc="130" dirty="0">
                <a:latin typeface="Cambria"/>
                <a:cs typeface="Cambria"/>
              </a:rPr>
              <a:t> </a:t>
            </a:r>
            <a:r>
              <a:rPr sz="2400" spc="55" dirty="0">
                <a:latin typeface="Cambria"/>
                <a:cs typeface="Cambria"/>
              </a:rPr>
              <a:t>not</a:t>
            </a:r>
            <a:r>
              <a:rPr sz="2400" spc="130" dirty="0">
                <a:latin typeface="Cambria"/>
                <a:cs typeface="Cambria"/>
              </a:rPr>
              <a:t> </a:t>
            </a:r>
            <a:r>
              <a:rPr sz="2400" spc="65" dirty="0">
                <a:latin typeface="Cambria"/>
                <a:cs typeface="Cambria"/>
              </a:rPr>
              <a:t>require</a:t>
            </a:r>
            <a:r>
              <a:rPr sz="2400" spc="114" dirty="0">
                <a:latin typeface="Cambria"/>
                <a:cs typeface="Cambria"/>
              </a:rPr>
              <a:t> </a:t>
            </a:r>
            <a:r>
              <a:rPr sz="2400" spc="95" dirty="0">
                <a:latin typeface="Cambria"/>
                <a:cs typeface="Cambria"/>
              </a:rPr>
              <a:t>branching.</a:t>
            </a:r>
            <a:endParaRPr sz="2400">
              <a:latin typeface="Cambria"/>
              <a:cs typeface="Cambria"/>
            </a:endParaRPr>
          </a:p>
          <a:p>
            <a:pPr marL="286385" marR="43307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 </a:t>
            </a:r>
            <a:r>
              <a:rPr sz="2400" spc="90" dirty="0">
                <a:latin typeface="Cambria"/>
                <a:cs typeface="Cambria"/>
              </a:rPr>
              <a:t>key </a:t>
            </a:r>
            <a:r>
              <a:rPr sz="2400" spc="95" dirty="0">
                <a:latin typeface="Cambria"/>
                <a:cs typeface="Cambria"/>
              </a:rPr>
              <a:t>values </a:t>
            </a:r>
            <a:r>
              <a:rPr sz="2400" spc="80" dirty="0">
                <a:latin typeface="Cambria"/>
                <a:cs typeface="Cambria"/>
              </a:rPr>
              <a:t>are </a:t>
            </a:r>
            <a:r>
              <a:rPr sz="2400" spc="45" dirty="0">
                <a:latin typeface="Cambria"/>
                <a:cs typeface="Cambria"/>
              </a:rPr>
              <a:t>stored </a:t>
            </a:r>
            <a:r>
              <a:rPr sz="2400" spc="135" dirty="0">
                <a:latin typeface="Cambria"/>
                <a:cs typeface="Cambria"/>
              </a:rPr>
              <a:t>at </a:t>
            </a:r>
            <a:r>
              <a:rPr sz="2400" spc="95" dirty="0">
                <a:latin typeface="Cambria"/>
                <a:cs typeface="Cambria"/>
              </a:rPr>
              <a:t>the </a:t>
            </a:r>
            <a:r>
              <a:rPr sz="2400" spc="90" dirty="0">
                <a:latin typeface="Cambria"/>
                <a:cs typeface="Cambria"/>
              </a:rPr>
              <a:t>leaf </a:t>
            </a:r>
            <a:r>
              <a:rPr sz="2400" spc="40" dirty="0">
                <a:latin typeface="Cambria"/>
                <a:cs typeface="Cambria"/>
              </a:rPr>
              <a:t>nodes </a:t>
            </a:r>
            <a:r>
              <a:rPr sz="2400" spc="15" dirty="0">
                <a:latin typeface="Cambria"/>
                <a:cs typeface="Cambria"/>
              </a:rPr>
              <a:t>(bottom </a:t>
            </a:r>
            <a:r>
              <a:rPr sz="2400" spc="-515" dirty="0">
                <a:latin typeface="Cambria"/>
                <a:cs typeface="Cambria"/>
              </a:rPr>
              <a:t> </a:t>
            </a:r>
            <a:r>
              <a:rPr sz="2400" spc="15" dirty="0">
                <a:latin typeface="Cambria"/>
                <a:cs typeface="Cambria"/>
              </a:rPr>
              <a:t>nodes)</a:t>
            </a:r>
            <a:r>
              <a:rPr sz="2400" spc="120" dirty="0">
                <a:latin typeface="Cambria"/>
                <a:cs typeface="Cambria"/>
              </a:rPr>
              <a:t> </a:t>
            </a:r>
            <a:r>
              <a:rPr sz="2400" spc="105" dirty="0">
                <a:latin typeface="Cambria"/>
                <a:cs typeface="Cambria"/>
              </a:rPr>
              <a:t>in</a:t>
            </a:r>
            <a:r>
              <a:rPr sz="2400" spc="120" dirty="0">
                <a:latin typeface="Cambria"/>
                <a:cs typeface="Cambria"/>
              </a:rPr>
              <a:t> </a:t>
            </a:r>
            <a:r>
              <a:rPr sz="2400" spc="90" dirty="0">
                <a:latin typeface="Cambria"/>
                <a:cs typeface="Cambria"/>
              </a:rPr>
              <a:t>the</a:t>
            </a:r>
            <a:r>
              <a:rPr sz="2400" spc="135" dirty="0">
                <a:latin typeface="Cambria"/>
                <a:cs typeface="Cambria"/>
              </a:rPr>
              <a:t> </a:t>
            </a:r>
            <a:r>
              <a:rPr sz="2400" spc="215" dirty="0">
                <a:latin typeface="Cambria"/>
                <a:cs typeface="Cambria"/>
              </a:rPr>
              <a:t>PAT</a:t>
            </a:r>
            <a:r>
              <a:rPr sz="2400" spc="135" dirty="0">
                <a:latin typeface="Cambria"/>
                <a:cs typeface="Cambria"/>
              </a:rPr>
              <a:t> </a:t>
            </a:r>
            <a:r>
              <a:rPr sz="2400" spc="95" dirty="0">
                <a:latin typeface="Cambria"/>
                <a:cs typeface="Cambria"/>
              </a:rPr>
              <a:t>Tree.</a:t>
            </a:r>
            <a:endParaRPr sz="2400">
              <a:latin typeface="Cambria"/>
              <a:cs typeface="Cambria"/>
            </a:endParaRPr>
          </a:p>
        </p:txBody>
      </p:sp>
      <p:sp>
        <p:nvSpPr>
          <p:cNvPr id="10" name="object 9"/>
          <p:cNvSpPr txBox="1">
            <a:spLocks/>
          </p:cNvSpPr>
          <p:nvPr/>
        </p:nvSpPr>
        <p:spPr>
          <a:xfrm>
            <a:off x="535940" y="895350"/>
            <a:ext cx="4265295"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335" normalizeH="0" baseline="0" noProof="0" smtClean="0">
                <a:ln>
                  <a:noFill/>
                </a:ln>
                <a:solidFill>
                  <a:srgbClr val="002060"/>
                </a:solidFill>
                <a:effectLst/>
                <a:uLnTx/>
                <a:uFillTx/>
                <a:latin typeface="Cambria"/>
                <a:ea typeface="+mj-ea"/>
                <a:cs typeface="Cambria"/>
              </a:rPr>
              <a:t>PAT</a:t>
            </a:r>
            <a:r>
              <a:rPr kumimoji="0" lang="en-US" sz="3000" b="1" i="0" u="none" strike="noStrike" kern="0" cap="none" spc="165" normalizeH="0" baseline="0" noProof="0" smtClean="0">
                <a:ln>
                  <a:noFill/>
                </a:ln>
                <a:solidFill>
                  <a:srgbClr val="002060"/>
                </a:solidFill>
                <a:effectLst/>
                <a:uLnTx/>
                <a:uFillTx/>
                <a:latin typeface="Cambria"/>
                <a:ea typeface="+mj-ea"/>
                <a:cs typeface="Cambria"/>
              </a:rPr>
              <a:t> </a:t>
            </a:r>
            <a:r>
              <a:rPr kumimoji="0" lang="en-US" sz="3000" b="1" i="0" u="none" strike="noStrike" kern="0" cap="none" spc="270" normalizeH="0" baseline="0" noProof="0" smtClean="0">
                <a:ln>
                  <a:noFill/>
                </a:ln>
                <a:solidFill>
                  <a:srgbClr val="002060"/>
                </a:solidFill>
                <a:effectLst/>
                <a:uLnTx/>
                <a:uFillTx/>
                <a:latin typeface="Cambria"/>
                <a:ea typeface="+mj-ea"/>
                <a:cs typeface="Cambria"/>
              </a:rPr>
              <a:t>D</a:t>
            </a:r>
            <a:r>
              <a:rPr kumimoji="0" lang="en-US" sz="1800" b="1" i="0" u="none" strike="noStrike" kern="0" cap="none" spc="270" normalizeH="0" baseline="0" noProof="0" smtClean="0">
                <a:ln>
                  <a:noFill/>
                </a:ln>
                <a:solidFill>
                  <a:srgbClr val="002060"/>
                </a:solidFill>
                <a:effectLst/>
                <a:uLnTx/>
                <a:uFillTx/>
                <a:latin typeface="Cambria"/>
                <a:ea typeface="+mj-ea"/>
                <a:cs typeface="Cambria"/>
              </a:rPr>
              <a:t>ATA</a:t>
            </a:r>
            <a:r>
              <a:rPr kumimoji="0" lang="en-US" sz="1800" b="1" i="0" u="none" strike="noStrike" kern="0" cap="none" spc="310" normalizeH="0" baseline="0" noProof="0" smtClean="0">
                <a:ln>
                  <a:noFill/>
                </a:ln>
                <a:solidFill>
                  <a:srgbClr val="002060"/>
                </a:solidFill>
                <a:effectLst/>
                <a:uLnTx/>
                <a:uFillTx/>
                <a:latin typeface="Cambria"/>
                <a:ea typeface="+mj-ea"/>
                <a:cs typeface="Cambria"/>
              </a:rPr>
              <a:t> </a:t>
            </a:r>
            <a:r>
              <a:rPr kumimoji="0" lang="en-US" sz="3000" b="1" i="0" u="none" strike="noStrike" kern="0" cap="none" spc="355" normalizeH="0" baseline="0" noProof="0" smtClean="0">
                <a:ln>
                  <a:noFill/>
                </a:ln>
                <a:solidFill>
                  <a:srgbClr val="002060"/>
                </a:solidFill>
                <a:effectLst/>
                <a:uLnTx/>
                <a:uFillTx/>
                <a:latin typeface="Cambria"/>
                <a:ea typeface="+mj-ea"/>
                <a:cs typeface="Cambria"/>
              </a:rPr>
              <a:t>S</a:t>
            </a:r>
            <a:r>
              <a:rPr kumimoji="0" lang="en-US" sz="1800" b="1" i="0" u="none" strike="noStrike" kern="0" cap="none" spc="355" normalizeH="0" baseline="0" noProof="0" smtClean="0">
                <a:ln>
                  <a:noFill/>
                </a:ln>
                <a:solidFill>
                  <a:srgbClr val="002060"/>
                </a:solidFill>
                <a:effectLst/>
                <a:uLnTx/>
                <a:uFillTx/>
                <a:latin typeface="Cambria"/>
                <a:ea typeface="+mj-ea"/>
                <a:cs typeface="Cambria"/>
              </a:rPr>
              <a:t>TRUCTURE</a:t>
            </a:r>
            <a:endParaRPr kumimoji="0" lang="en-US" sz="3000" b="0" i="0" u="none" strike="noStrike" kern="0" cap="none" spc="0" normalizeH="0" baseline="0" noProof="0">
              <a:ln>
                <a:noFill/>
              </a:ln>
              <a:solidFill>
                <a:srgbClr val="002060"/>
              </a:solidFill>
              <a:effectLst/>
              <a:uLnTx/>
              <a:uFillTx/>
              <a:latin typeface="Cambria"/>
              <a:ea typeface="+mj-ea"/>
              <a:cs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2588260" cy="474489"/>
          </a:xfrm>
          <a:prstGeom prst="rect">
            <a:avLst/>
          </a:prstGeom>
        </p:spPr>
        <p:txBody>
          <a:bodyPr vert="horz" wrap="square" lIns="0" tIns="12700" rIns="0" bIns="0" rtlCol="0">
            <a:spAutoFit/>
          </a:bodyPr>
          <a:lstStyle/>
          <a:p>
            <a:pPr marL="12700">
              <a:lnSpc>
                <a:spcPct val="100000"/>
              </a:lnSpc>
              <a:spcBef>
                <a:spcPts val="100"/>
              </a:spcBef>
            </a:pPr>
            <a:r>
              <a:rPr sz="3000" b="1" spc="370" dirty="0">
                <a:solidFill>
                  <a:schemeClr val="tx1"/>
                </a:solidFill>
              </a:rPr>
              <a:t>EXAMPLE</a:t>
            </a:r>
            <a:endParaRPr sz="3000" b="1">
              <a:solidFill>
                <a:schemeClr val="tx1"/>
              </a:solidFill>
            </a:endParaRPr>
          </a:p>
        </p:txBody>
      </p:sp>
      <p:grpSp>
        <p:nvGrpSpPr>
          <p:cNvPr id="11" name="object 11"/>
          <p:cNvGrpSpPr/>
          <p:nvPr/>
        </p:nvGrpSpPr>
        <p:grpSpPr>
          <a:xfrm>
            <a:off x="457200" y="1524000"/>
            <a:ext cx="7010400" cy="4038600"/>
            <a:chOff x="457200" y="1524000"/>
            <a:chExt cx="7010400" cy="4038600"/>
          </a:xfrm>
        </p:grpSpPr>
        <p:pic>
          <p:nvPicPr>
            <p:cNvPr id="12" name="object 12"/>
            <p:cNvPicPr/>
            <p:nvPr/>
          </p:nvPicPr>
          <p:blipFill>
            <a:blip r:embed="rId3" cstate="print"/>
            <a:stretch>
              <a:fillRect/>
            </a:stretch>
          </p:blipFill>
          <p:spPr>
            <a:xfrm>
              <a:off x="457200" y="1524000"/>
              <a:ext cx="7010400" cy="1905000"/>
            </a:xfrm>
            <a:prstGeom prst="rect">
              <a:avLst/>
            </a:prstGeom>
          </p:spPr>
        </p:pic>
        <p:pic>
          <p:nvPicPr>
            <p:cNvPr id="13" name="object 13"/>
            <p:cNvPicPr/>
            <p:nvPr/>
          </p:nvPicPr>
          <p:blipFill>
            <a:blip r:embed="rId4" cstate="print"/>
            <a:stretch>
              <a:fillRect/>
            </a:stretch>
          </p:blipFill>
          <p:spPr>
            <a:xfrm>
              <a:off x="838200" y="3352800"/>
              <a:ext cx="5791200" cy="2209800"/>
            </a:xfrm>
            <a:prstGeom prst="rect">
              <a:avLst/>
            </a:prstGeom>
          </p:spPr>
        </p:pic>
      </p:grpSp>
      <p:sp>
        <p:nvSpPr>
          <p:cNvPr id="14" name="object 14"/>
          <p:cNvSpPr txBox="1"/>
          <p:nvPr/>
        </p:nvSpPr>
        <p:spPr>
          <a:xfrm>
            <a:off x="1432813" y="5592317"/>
            <a:ext cx="5438775" cy="756920"/>
          </a:xfrm>
          <a:prstGeom prst="rect">
            <a:avLst/>
          </a:prstGeom>
        </p:spPr>
        <p:txBody>
          <a:bodyPr vert="horz" wrap="square" lIns="0" tIns="12700" rIns="0" bIns="0" rtlCol="0">
            <a:spAutoFit/>
          </a:bodyPr>
          <a:lstStyle/>
          <a:p>
            <a:pPr marL="8255" algn="ctr">
              <a:lnSpc>
                <a:spcPct val="100000"/>
              </a:lnSpc>
              <a:spcBef>
                <a:spcPts val="100"/>
              </a:spcBef>
            </a:pPr>
            <a:r>
              <a:rPr sz="1800" spc="85" dirty="0">
                <a:latin typeface="Cambria"/>
                <a:cs typeface="Cambria"/>
              </a:rPr>
              <a:t>Sistrings</a:t>
            </a:r>
            <a:r>
              <a:rPr sz="1800" spc="100" dirty="0">
                <a:latin typeface="Cambria"/>
                <a:cs typeface="Cambria"/>
              </a:rPr>
              <a:t> </a:t>
            </a:r>
            <a:r>
              <a:rPr sz="1800" spc="15" dirty="0">
                <a:latin typeface="Cambria"/>
                <a:cs typeface="Cambria"/>
              </a:rPr>
              <a:t>for</a:t>
            </a:r>
            <a:r>
              <a:rPr sz="1800" spc="100" dirty="0">
                <a:latin typeface="Cambria"/>
                <a:cs typeface="Cambria"/>
              </a:rPr>
              <a:t> </a:t>
            </a:r>
            <a:r>
              <a:rPr sz="1800" spc="75" dirty="0">
                <a:latin typeface="Cambria"/>
                <a:cs typeface="Cambria"/>
              </a:rPr>
              <a:t>input</a:t>
            </a:r>
            <a:r>
              <a:rPr sz="1800" spc="100" dirty="0">
                <a:latin typeface="Cambria"/>
                <a:cs typeface="Cambria"/>
              </a:rPr>
              <a:t> </a:t>
            </a:r>
            <a:r>
              <a:rPr sz="1800" spc="-5" dirty="0">
                <a:latin typeface="Cambria"/>
                <a:cs typeface="Cambria"/>
              </a:rPr>
              <a:t>"100110001101"</a:t>
            </a:r>
            <a:endParaRPr sz="1800">
              <a:latin typeface="Cambria"/>
              <a:cs typeface="Cambria"/>
            </a:endParaRPr>
          </a:p>
          <a:p>
            <a:pPr algn="ctr">
              <a:lnSpc>
                <a:spcPct val="100000"/>
              </a:lnSpc>
              <a:spcBef>
                <a:spcPts val="1440"/>
              </a:spcBef>
            </a:pPr>
            <a:r>
              <a:rPr sz="1800" spc="25" dirty="0">
                <a:latin typeface="Cambria"/>
                <a:cs typeface="Cambria"/>
              </a:rPr>
              <a:t>"h"</a:t>
            </a:r>
            <a:r>
              <a:rPr sz="1800" spc="95" dirty="0">
                <a:latin typeface="Cambria"/>
                <a:cs typeface="Cambria"/>
              </a:rPr>
              <a:t> </a:t>
            </a:r>
            <a:r>
              <a:rPr sz="1800" spc="60" dirty="0">
                <a:latin typeface="Cambria"/>
                <a:cs typeface="Cambria"/>
              </a:rPr>
              <a:t>is</a:t>
            </a:r>
            <a:r>
              <a:rPr sz="1800" spc="100" dirty="0">
                <a:latin typeface="Cambria"/>
                <a:cs typeface="Cambria"/>
              </a:rPr>
              <a:t> </a:t>
            </a:r>
            <a:r>
              <a:rPr sz="1800" spc="-10" dirty="0">
                <a:latin typeface="Cambria"/>
                <a:cs typeface="Cambria"/>
              </a:rPr>
              <a:t>(100),</a:t>
            </a:r>
            <a:r>
              <a:rPr sz="1800" spc="90" dirty="0">
                <a:latin typeface="Cambria"/>
                <a:cs typeface="Cambria"/>
              </a:rPr>
              <a:t> </a:t>
            </a:r>
            <a:r>
              <a:rPr sz="1800" spc="-30" dirty="0">
                <a:latin typeface="Cambria"/>
                <a:cs typeface="Cambria"/>
              </a:rPr>
              <a:t>"o"</a:t>
            </a:r>
            <a:r>
              <a:rPr sz="1800" spc="105" dirty="0">
                <a:latin typeface="Cambria"/>
                <a:cs typeface="Cambria"/>
              </a:rPr>
              <a:t> </a:t>
            </a:r>
            <a:r>
              <a:rPr sz="1800" spc="60" dirty="0">
                <a:latin typeface="Cambria"/>
                <a:cs typeface="Cambria"/>
              </a:rPr>
              <a:t>is</a:t>
            </a:r>
            <a:r>
              <a:rPr sz="1800" spc="100" dirty="0">
                <a:latin typeface="Cambria"/>
                <a:cs typeface="Cambria"/>
              </a:rPr>
              <a:t> </a:t>
            </a:r>
            <a:r>
              <a:rPr sz="1800" spc="-5" dirty="0">
                <a:latin typeface="Cambria"/>
                <a:cs typeface="Cambria"/>
              </a:rPr>
              <a:t>(110),</a:t>
            </a:r>
            <a:r>
              <a:rPr sz="1800" spc="90" dirty="0">
                <a:latin typeface="Cambria"/>
                <a:cs typeface="Cambria"/>
              </a:rPr>
              <a:t> </a:t>
            </a:r>
            <a:r>
              <a:rPr sz="1800" spc="25" dirty="0">
                <a:latin typeface="Cambria"/>
                <a:cs typeface="Cambria"/>
              </a:rPr>
              <a:t>"m"</a:t>
            </a:r>
            <a:r>
              <a:rPr sz="1800" spc="105" dirty="0">
                <a:latin typeface="Cambria"/>
                <a:cs typeface="Cambria"/>
              </a:rPr>
              <a:t> </a:t>
            </a:r>
            <a:r>
              <a:rPr sz="1800" spc="60" dirty="0">
                <a:latin typeface="Cambria"/>
                <a:cs typeface="Cambria"/>
              </a:rPr>
              <a:t>is</a:t>
            </a:r>
            <a:r>
              <a:rPr sz="1800" spc="100" dirty="0">
                <a:latin typeface="Cambria"/>
                <a:cs typeface="Cambria"/>
              </a:rPr>
              <a:t> </a:t>
            </a:r>
            <a:r>
              <a:rPr sz="1800" spc="-35" dirty="0">
                <a:latin typeface="Cambria"/>
                <a:cs typeface="Cambria"/>
              </a:rPr>
              <a:t>(001)</a:t>
            </a:r>
            <a:r>
              <a:rPr sz="1800" spc="100" dirty="0">
                <a:latin typeface="Cambria"/>
                <a:cs typeface="Cambria"/>
              </a:rPr>
              <a:t> </a:t>
            </a:r>
            <a:r>
              <a:rPr sz="1800" spc="80" dirty="0">
                <a:latin typeface="Cambria"/>
                <a:cs typeface="Cambria"/>
              </a:rPr>
              <a:t>and</a:t>
            </a:r>
            <a:r>
              <a:rPr sz="1800" spc="105" dirty="0">
                <a:latin typeface="Cambria"/>
                <a:cs typeface="Cambria"/>
              </a:rPr>
              <a:t> </a:t>
            </a:r>
            <a:r>
              <a:rPr sz="1800" spc="-5" dirty="0">
                <a:latin typeface="Cambria"/>
                <a:cs typeface="Cambria"/>
              </a:rPr>
              <a:t>"e"</a:t>
            </a:r>
            <a:r>
              <a:rPr sz="1800" spc="105" dirty="0">
                <a:latin typeface="Cambria"/>
                <a:cs typeface="Cambria"/>
              </a:rPr>
              <a:t> </a:t>
            </a:r>
            <a:r>
              <a:rPr sz="1800" spc="55" dirty="0">
                <a:latin typeface="Cambria"/>
                <a:cs typeface="Cambria"/>
              </a:rPr>
              <a:t>is</a:t>
            </a:r>
            <a:r>
              <a:rPr sz="1800" spc="100" dirty="0">
                <a:latin typeface="Cambria"/>
                <a:cs typeface="Cambria"/>
              </a:rPr>
              <a:t> </a:t>
            </a:r>
            <a:r>
              <a:rPr sz="1800" spc="-35" dirty="0">
                <a:latin typeface="Cambria"/>
                <a:cs typeface="Cambria"/>
              </a:rPr>
              <a:t>(101)</a:t>
            </a:r>
            <a:endParaRPr sz="1800">
              <a:latin typeface="Cambria"/>
              <a:cs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a:off x="990600" y="304800"/>
            <a:ext cx="6172200" cy="5715000"/>
          </a:xfrm>
          <a:prstGeom prst="rect">
            <a:avLst/>
          </a:prstGeom>
        </p:spPr>
      </p:pic>
      <p:sp>
        <p:nvSpPr>
          <p:cNvPr id="11" name="object 11"/>
          <p:cNvSpPr txBox="1"/>
          <p:nvPr/>
        </p:nvSpPr>
        <p:spPr>
          <a:xfrm>
            <a:off x="1981200" y="6400800"/>
            <a:ext cx="4589145"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Cambria"/>
                <a:cs typeface="Cambria"/>
              </a:rPr>
              <a:t>PAT</a:t>
            </a:r>
            <a:r>
              <a:rPr sz="1800" spc="90" dirty="0">
                <a:latin typeface="Cambria"/>
                <a:cs typeface="Cambria"/>
              </a:rPr>
              <a:t> </a:t>
            </a:r>
            <a:r>
              <a:rPr sz="1800" spc="95" dirty="0">
                <a:latin typeface="Cambria"/>
                <a:cs typeface="Cambria"/>
              </a:rPr>
              <a:t>Binary</a:t>
            </a:r>
            <a:r>
              <a:rPr sz="1800" spc="100" dirty="0">
                <a:latin typeface="Cambria"/>
                <a:cs typeface="Cambria"/>
              </a:rPr>
              <a:t> </a:t>
            </a:r>
            <a:r>
              <a:rPr sz="1800" spc="55" dirty="0">
                <a:latin typeface="Cambria"/>
                <a:cs typeface="Cambria"/>
              </a:rPr>
              <a:t>Tree</a:t>
            </a:r>
            <a:r>
              <a:rPr sz="1800" spc="100" dirty="0">
                <a:latin typeface="Cambria"/>
                <a:cs typeface="Cambria"/>
              </a:rPr>
              <a:t> </a:t>
            </a:r>
            <a:r>
              <a:rPr sz="1800" spc="15" dirty="0">
                <a:latin typeface="Cambria"/>
                <a:cs typeface="Cambria"/>
              </a:rPr>
              <a:t>for</a:t>
            </a:r>
            <a:r>
              <a:rPr sz="1800" spc="100" dirty="0">
                <a:latin typeface="Cambria"/>
                <a:cs typeface="Cambria"/>
              </a:rPr>
              <a:t> </a:t>
            </a:r>
            <a:r>
              <a:rPr sz="1800" spc="70" dirty="0">
                <a:latin typeface="Cambria"/>
                <a:cs typeface="Cambria"/>
              </a:rPr>
              <a:t>input</a:t>
            </a:r>
            <a:r>
              <a:rPr sz="1800" spc="100" dirty="0">
                <a:latin typeface="Cambria"/>
                <a:cs typeface="Cambria"/>
              </a:rPr>
              <a:t> </a:t>
            </a:r>
            <a:r>
              <a:rPr sz="1800" spc="-5" dirty="0">
                <a:latin typeface="Cambria"/>
                <a:cs typeface="Cambria"/>
              </a:rPr>
              <a:t>"100110001101"</a:t>
            </a:r>
            <a:endParaRPr sz="1800">
              <a:latin typeface="Cambria"/>
              <a:cs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a:off x="1143000" y="152400"/>
            <a:ext cx="6400800" cy="5943600"/>
          </a:xfrm>
          <a:prstGeom prst="rect">
            <a:avLst/>
          </a:prstGeom>
        </p:spPr>
      </p:pic>
      <p:sp>
        <p:nvSpPr>
          <p:cNvPr id="11" name="object 11"/>
          <p:cNvSpPr txBox="1"/>
          <p:nvPr/>
        </p:nvSpPr>
        <p:spPr>
          <a:xfrm>
            <a:off x="2286000" y="6477000"/>
            <a:ext cx="4594225"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Cambria"/>
                <a:cs typeface="Cambria"/>
              </a:rPr>
              <a:t>PAT</a:t>
            </a:r>
            <a:r>
              <a:rPr sz="1800" spc="95" dirty="0">
                <a:latin typeface="Cambria"/>
                <a:cs typeface="Cambria"/>
              </a:rPr>
              <a:t> </a:t>
            </a:r>
            <a:r>
              <a:rPr sz="1800" spc="55" dirty="0">
                <a:latin typeface="Cambria"/>
                <a:cs typeface="Cambria"/>
              </a:rPr>
              <a:t>Tree</a:t>
            </a:r>
            <a:r>
              <a:rPr sz="1800" spc="105" dirty="0">
                <a:latin typeface="Cambria"/>
                <a:cs typeface="Cambria"/>
              </a:rPr>
              <a:t> </a:t>
            </a:r>
            <a:r>
              <a:rPr sz="1800" spc="65" dirty="0">
                <a:latin typeface="Cambria"/>
                <a:cs typeface="Cambria"/>
              </a:rPr>
              <a:t>skipping</a:t>
            </a:r>
            <a:r>
              <a:rPr sz="1800" spc="105" dirty="0">
                <a:latin typeface="Cambria"/>
                <a:cs typeface="Cambria"/>
              </a:rPr>
              <a:t> </a:t>
            </a:r>
            <a:r>
              <a:rPr sz="1800" spc="50" dirty="0">
                <a:latin typeface="Cambria"/>
                <a:cs typeface="Cambria"/>
              </a:rPr>
              <a:t>bits</a:t>
            </a:r>
            <a:r>
              <a:rPr sz="1800" spc="105" dirty="0">
                <a:latin typeface="Cambria"/>
                <a:cs typeface="Cambria"/>
              </a:rPr>
              <a:t> </a:t>
            </a:r>
            <a:r>
              <a:rPr sz="1800" spc="15" dirty="0">
                <a:latin typeface="Cambria"/>
                <a:cs typeface="Cambria"/>
              </a:rPr>
              <a:t>for</a:t>
            </a:r>
            <a:r>
              <a:rPr sz="1800" spc="105" dirty="0">
                <a:latin typeface="Cambria"/>
                <a:cs typeface="Cambria"/>
              </a:rPr>
              <a:t> </a:t>
            </a:r>
            <a:r>
              <a:rPr sz="1800" spc="-5" dirty="0">
                <a:latin typeface="Cambria"/>
                <a:cs typeface="Cambria"/>
              </a:rPr>
              <a:t>"100110001101"</a:t>
            </a:r>
            <a:endParaRPr sz="1800">
              <a:latin typeface="Cambria"/>
              <a:cs typeface="Cambri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5355590" cy="482600"/>
          </a:xfrm>
          <a:prstGeom prst="rect">
            <a:avLst/>
          </a:prstGeom>
        </p:spPr>
        <p:txBody>
          <a:bodyPr vert="horz" wrap="square" lIns="0" tIns="12700" rIns="0" bIns="0" rtlCol="0">
            <a:spAutoFit/>
          </a:bodyPr>
          <a:lstStyle/>
          <a:p>
            <a:pPr marL="12700">
              <a:lnSpc>
                <a:spcPct val="100000"/>
              </a:lnSpc>
              <a:spcBef>
                <a:spcPts val="100"/>
              </a:spcBef>
            </a:pPr>
            <a:r>
              <a:rPr sz="3000" b="1" spc="345" dirty="0">
                <a:solidFill>
                  <a:srgbClr val="002060"/>
                </a:solidFill>
                <a:latin typeface="Cambria"/>
                <a:cs typeface="Cambria"/>
              </a:rPr>
              <a:t>S</a:t>
            </a:r>
            <a:r>
              <a:rPr b="1" spc="345" dirty="0">
                <a:solidFill>
                  <a:srgbClr val="002060"/>
                </a:solidFill>
                <a:latin typeface="Cambria"/>
                <a:cs typeface="Cambria"/>
              </a:rPr>
              <a:t>IGNATURE</a:t>
            </a:r>
            <a:r>
              <a:rPr b="1" spc="315" dirty="0">
                <a:solidFill>
                  <a:srgbClr val="002060"/>
                </a:solidFill>
                <a:latin typeface="Cambria"/>
                <a:cs typeface="Cambria"/>
              </a:rPr>
              <a:t> </a:t>
            </a:r>
            <a:r>
              <a:rPr sz="3000" b="1" spc="395" dirty="0">
                <a:solidFill>
                  <a:srgbClr val="002060"/>
                </a:solidFill>
                <a:latin typeface="Cambria"/>
                <a:cs typeface="Cambria"/>
              </a:rPr>
              <a:t>F</a:t>
            </a:r>
            <a:r>
              <a:rPr b="1" spc="395" dirty="0">
                <a:solidFill>
                  <a:srgbClr val="002060"/>
                </a:solidFill>
                <a:latin typeface="Cambria"/>
                <a:cs typeface="Cambria"/>
              </a:rPr>
              <a:t>ILE</a:t>
            </a:r>
            <a:r>
              <a:rPr b="1" spc="315" dirty="0">
                <a:solidFill>
                  <a:srgbClr val="002060"/>
                </a:solidFill>
                <a:latin typeface="Cambria"/>
                <a:cs typeface="Cambria"/>
              </a:rPr>
              <a:t> </a:t>
            </a:r>
            <a:r>
              <a:rPr sz="3000" b="1" spc="355" dirty="0">
                <a:solidFill>
                  <a:srgbClr val="002060"/>
                </a:solidFill>
                <a:latin typeface="Cambria"/>
                <a:cs typeface="Cambria"/>
              </a:rPr>
              <a:t>S</a:t>
            </a:r>
            <a:r>
              <a:rPr b="1" spc="355" dirty="0">
                <a:solidFill>
                  <a:srgbClr val="002060"/>
                </a:solidFill>
                <a:latin typeface="Cambria"/>
                <a:cs typeface="Cambria"/>
              </a:rPr>
              <a:t>TRUCTURE</a:t>
            </a:r>
            <a:endParaRPr sz="3000">
              <a:solidFill>
                <a:srgbClr val="002060"/>
              </a:solidFill>
              <a:latin typeface="Cambria"/>
              <a:cs typeface="Cambria"/>
            </a:endParaRPr>
          </a:p>
        </p:txBody>
      </p:sp>
      <p:sp>
        <p:nvSpPr>
          <p:cNvPr id="10" name="object 10"/>
          <p:cNvSpPr txBox="1"/>
          <p:nvPr/>
        </p:nvSpPr>
        <p:spPr>
          <a:xfrm>
            <a:off x="307340" y="1592326"/>
            <a:ext cx="7919720" cy="4619854"/>
          </a:xfrm>
          <a:prstGeom prst="rect">
            <a:avLst/>
          </a:prstGeom>
        </p:spPr>
        <p:txBody>
          <a:bodyPr vert="horz" wrap="square" lIns="0" tIns="53975" rIns="0" bIns="0" rtlCol="0">
            <a:spAutoFit/>
          </a:bodyPr>
          <a:lstStyle/>
          <a:p>
            <a:pPr marL="286385" marR="5080" indent="-274320" algn="just">
              <a:lnSpc>
                <a:spcPts val="2590"/>
              </a:lnSpc>
              <a:spcBef>
                <a:spcPts val="425"/>
              </a:spcBef>
              <a:buClr>
                <a:srgbClr val="FD8537"/>
              </a:buClr>
              <a:buSzPct val="68750"/>
              <a:buFont typeface="Wingdings"/>
              <a:buChar char=""/>
              <a:tabLst>
                <a:tab pos="287020" algn="l"/>
              </a:tabLst>
            </a:pPr>
            <a:r>
              <a:rPr sz="2400" spc="114" dirty="0">
                <a:latin typeface="Cambria"/>
                <a:cs typeface="Cambria"/>
              </a:rPr>
              <a:t>The </a:t>
            </a:r>
            <a:r>
              <a:rPr sz="2400" spc="70" dirty="0">
                <a:latin typeface="Cambria"/>
                <a:cs typeface="Cambria"/>
              </a:rPr>
              <a:t>goal </a:t>
            </a:r>
            <a:r>
              <a:rPr sz="2400" spc="-5" dirty="0">
                <a:latin typeface="Cambria"/>
                <a:cs typeface="Cambria"/>
              </a:rPr>
              <a:t>of </a:t>
            </a:r>
            <a:r>
              <a:rPr sz="2400" spc="160" dirty="0">
                <a:latin typeface="Cambria"/>
                <a:cs typeface="Cambria"/>
              </a:rPr>
              <a:t>a </a:t>
            </a:r>
            <a:r>
              <a:rPr sz="2400" spc="100" dirty="0">
                <a:latin typeface="Cambria"/>
                <a:cs typeface="Cambria"/>
              </a:rPr>
              <a:t>signature </a:t>
            </a:r>
            <a:r>
              <a:rPr sz="2400" spc="70" dirty="0">
                <a:latin typeface="Cambria"/>
                <a:cs typeface="Cambria"/>
              </a:rPr>
              <a:t>file </a:t>
            </a:r>
            <a:r>
              <a:rPr sz="2400" spc="85" dirty="0">
                <a:latin typeface="Cambria"/>
                <a:cs typeface="Cambria"/>
              </a:rPr>
              <a:t>structure </a:t>
            </a:r>
            <a:r>
              <a:rPr sz="2400" spc="75" dirty="0">
                <a:latin typeface="Cambria"/>
                <a:cs typeface="Cambria"/>
              </a:rPr>
              <a:t>is </a:t>
            </a:r>
            <a:r>
              <a:rPr sz="2400" spc="20" dirty="0">
                <a:latin typeface="Cambria"/>
                <a:cs typeface="Cambria"/>
              </a:rPr>
              <a:t>to </a:t>
            </a:r>
            <a:r>
              <a:rPr sz="2400" spc="35" dirty="0">
                <a:latin typeface="Cambria"/>
                <a:cs typeface="Cambria"/>
              </a:rPr>
              <a:t>provide </a:t>
            </a:r>
            <a:r>
              <a:rPr sz="2400" spc="160" dirty="0">
                <a:latin typeface="Cambria"/>
                <a:cs typeface="Cambria"/>
              </a:rPr>
              <a:t>a </a:t>
            </a:r>
            <a:r>
              <a:rPr sz="2400" spc="165" dirty="0">
                <a:latin typeface="Cambria"/>
                <a:cs typeface="Cambria"/>
              </a:rPr>
              <a:t> </a:t>
            </a:r>
            <a:r>
              <a:rPr sz="2400" spc="105" dirty="0">
                <a:latin typeface="Cambria"/>
                <a:cs typeface="Cambria"/>
              </a:rPr>
              <a:t>fast </a:t>
            </a:r>
            <a:r>
              <a:rPr sz="2400" spc="80" dirty="0">
                <a:latin typeface="Cambria"/>
                <a:cs typeface="Cambria"/>
              </a:rPr>
              <a:t>test </a:t>
            </a:r>
            <a:r>
              <a:rPr sz="2400" spc="20" dirty="0">
                <a:latin typeface="Cambria"/>
                <a:cs typeface="Cambria"/>
              </a:rPr>
              <a:t>to  </a:t>
            </a:r>
            <a:r>
              <a:rPr sz="2400" spc="95" dirty="0">
                <a:latin typeface="Cambria"/>
                <a:cs typeface="Cambria"/>
              </a:rPr>
              <a:t>eliminate </a:t>
            </a:r>
            <a:r>
              <a:rPr sz="2400" spc="90" dirty="0">
                <a:latin typeface="Cambria"/>
                <a:cs typeface="Cambria"/>
              </a:rPr>
              <a:t>the </a:t>
            </a:r>
            <a:r>
              <a:rPr sz="2400" spc="75" dirty="0">
                <a:latin typeface="Cambria"/>
                <a:cs typeface="Cambria"/>
              </a:rPr>
              <a:t>majority </a:t>
            </a:r>
            <a:r>
              <a:rPr sz="2400" spc="-5" dirty="0">
                <a:latin typeface="Cambria"/>
                <a:cs typeface="Cambria"/>
              </a:rPr>
              <a:t>of</a:t>
            </a:r>
            <a:r>
              <a:rPr sz="2400" spc="515" dirty="0">
                <a:latin typeface="Cambria"/>
                <a:cs typeface="Cambria"/>
              </a:rPr>
              <a:t> </a:t>
            </a:r>
            <a:r>
              <a:rPr sz="2400" spc="90" dirty="0">
                <a:latin typeface="Cambria"/>
                <a:cs typeface="Cambria"/>
              </a:rPr>
              <a:t>items </a:t>
            </a:r>
            <a:r>
              <a:rPr sz="2400" spc="130" dirty="0">
                <a:latin typeface="Cambria"/>
                <a:cs typeface="Cambria"/>
              </a:rPr>
              <a:t>that </a:t>
            </a:r>
            <a:r>
              <a:rPr sz="2400" spc="80" dirty="0">
                <a:latin typeface="Cambria"/>
                <a:cs typeface="Cambria"/>
              </a:rPr>
              <a:t>are </a:t>
            </a:r>
            <a:r>
              <a:rPr sz="2400" spc="85" dirty="0">
                <a:latin typeface="Cambria"/>
                <a:cs typeface="Cambria"/>
              </a:rPr>
              <a:t> </a:t>
            </a:r>
            <a:r>
              <a:rPr sz="2400" spc="55" dirty="0">
                <a:latin typeface="Cambria"/>
                <a:cs typeface="Cambria"/>
              </a:rPr>
              <a:t>not</a:t>
            </a:r>
            <a:r>
              <a:rPr sz="2400" spc="114" dirty="0">
                <a:latin typeface="Cambria"/>
                <a:cs typeface="Cambria"/>
              </a:rPr>
              <a:t> </a:t>
            </a:r>
            <a:r>
              <a:rPr sz="2400" spc="80" dirty="0">
                <a:latin typeface="Cambria"/>
                <a:cs typeface="Cambria"/>
              </a:rPr>
              <a:t>related</a:t>
            </a:r>
            <a:r>
              <a:rPr sz="2400" spc="125" dirty="0">
                <a:latin typeface="Cambria"/>
                <a:cs typeface="Cambria"/>
              </a:rPr>
              <a:t> </a:t>
            </a:r>
            <a:r>
              <a:rPr sz="2400" spc="20" dirty="0">
                <a:latin typeface="Cambria"/>
                <a:cs typeface="Cambria"/>
              </a:rPr>
              <a:t>to</a:t>
            </a:r>
            <a:r>
              <a:rPr sz="2400" spc="135" dirty="0">
                <a:latin typeface="Cambria"/>
                <a:cs typeface="Cambria"/>
              </a:rPr>
              <a:t> </a:t>
            </a:r>
            <a:r>
              <a:rPr sz="2400" spc="160" dirty="0">
                <a:latin typeface="Cambria"/>
                <a:cs typeface="Cambria"/>
              </a:rPr>
              <a:t>a</a:t>
            </a:r>
            <a:r>
              <a:rPr sz="2400" spc="130" dirty="0">
                <a:latin typeface="Cambria"/>
                <a:cs typeface="Cambria"/>
              </a:rPr>
              <a:t> </a:t>
            </a:r>
            <a:r>
              <a:rPr sz="2400" spc="80" dirty="0">
                <a:latin typeface="Cambria"/>
                <a:cs typeface="Cambria"/>
              </a:rPr>
              <a:t>query.</a:t>
            </a:r>
            <a:endParaRPr sz="2400">
              <a:latin typeface="Cambria"/>
              <a:cs typeface="Cambria"/>
            </a:endParaRPr>
          </a:p>
          <a:p>
            <a:pPr marL="286385" marR="5080" indent="-274320" algn="just">
              <a:lnSpc>
                <a:spcPts val="2590"/>
              </a:lnSpc>
              <a:spcBef>
                <a:spcPts val="61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90" dirty="0">
                <a:latin typeface="Cambria"/>
                <a:cs typeface="Cambria"/>
              </a:rPr>
              <a:t>items</a:t>
            </a:r>
            <a:r>
              <a:rPr sz="2400" spc="95" dirty="0">
                <a:latin typeface="Cambria"/>
                <a:cs typeface="Cambria"/>
              </a:rPr>
              <a:t> </a:t>
            </a:r>
            <a:r>
              <a:rPr sz="2400" spc="130" dirty="0">
                <a:latin typeface="Cambria"/>
                <a:cs typeface="Cambria"/>
              </a:rPr>
              <a:t>that</a:t>
            </a:r>
            <a:r>
              <a:rPr sz="2400" spc="135" dirty="0">
                <a:latin typeface="Cambria"/>
                <a:cs typeface="Cambria"/>
              </a:rPr>
              <a:t> </a:t>
            </a:r>
            <a:r>
              <a:rPr sz="2400" spc="95" dirty="0">
                <a:latin typeface="Cambria"/>
                <a:cs typeface="Cambria"/>
              </a:rPr>
              <a:t>satisfy</a:t>
            </a:r>
            <a:r>
              <a:rPr sz="2400" spc="100" dirty="0">
                <a:latin typeface="Cambria"/>
                <a:cs typeface="Cambria"/>
              </a:rPr>
              <a:t> </a:t>
            </a:r>
            <a:r>
              <a:rPr sz="2400" spc="90" dirty="0">
                <a:latin typeface="Cambria"/>
                <a:cs typeface="Cambria"/>
              </a:rPr>
              <a:t>the</a:t>
            </a:r>
            <a:r>
              <a:rPr sz="2400" spc="95" dirty="0">
                <a:latin typeface="Cambria"/>
                <a:cs typeface="Cambria"/>
              </a:rPr>
              <a:t> </a:t>
            </a:r>
            <a:r>
              <a:rPr sz="2400" spc="80">
                <a:latin typeface="Cambria"/>
                <a:cs typeface="Cambria"/>
              </a:rPr>
              <a:t>test</a:t>
            </a:r>
            <a:r>
              <a:rPr sz="2400" spc="85">
                <a:latin typeface="Cambria"/>
                <a:cs typeface="Cambria"/>
              </a:rPr>
              <a:t> </a:t>
            </a:r>
            <a:r>
              <a:rPr sz="2400" spc="95" smtClean="0">
                <a:latin typeface="Cambria"/>
                <a:cs typeface="Cambria"/>
              </a:rPr>
              <a:t>can</a:t>
            </a:r>
            <a:r>
              <a:rPr lang="en-US" sz="2400" spc="95" dirty="0" smtClean="0">
                <a:latin typeface="Cambria"/>
                <a:cs typeface="Cambria"/>
              </a:rPr>
              <a:t> </a:t>
            </a:r>
            <a:r>
              <a:rPr sz="2400" spc="80" smtClean="0">
                <a:latin typeface="Cambria"/>
                <a:cs typeface="Cambria"/>
              </a:rPr>
              <a:t>either</a:t>
            </a:r>
            <a:r>
              <a:rPr sz="2400" spc="690" smtClean="0">
                <a:latin typeface="Cambria"/>
                <a:cs typeface="Cambria"/>
              </a:rPr>
              <a:t> </a:t>
            </a:r>
            <a:r>
              <a:rPr sz="2400" spc="20" dirty="0">
                <a:latin typeface="Cambria"/>
                <a:cs typeface="Cambria"/>
              </a:rPr>
              <a:t>be </a:t>
            </a:r>
            <a:r>
              <a:rPr sz="2400" spc="25" dirty="0">
                <a:latin typeface="Cambria"/>
                <a:cs typeface="Cambria"/>
              </a:rPr>
              <a:t> </a:t>
            </a:r>
            <a:r>
              <a:rPr sz="2400" spc="90" dirty="0">
                <a:latin typeface="Cambria"/>
                <a:cs typeface="Cambria"/>
              </a:rPr>
              <a:t>evaluated </a:t>
            </a:r>
            <a:r>
              <a:rPr sz="2400" spc="45" dirty="0">
                <a:latin typeface="Cambria"/>
                <a:cs typeface="Cambria"/>
              </a:rPr>
              <a:t>by</a:t>
            </a:r>
            <a:r>
              <a:rPr sz="2400" spc="50" dirty="0">
                <a:latin typeface="Cambria"/>
                <a:cs typeface="Cambria"/>
              </a:rPr>
              <a:t> </a:t>
            </a:r>
            <a:r>
              <a:rPr sz="2400" spc="75" dirty="0">
                <a:latin typeface="Cambria"/>
                <a:cs typeface="Cambria"/>
              </a:rPr>
              <a:t>another</a:t>
            </a:r>
            <a:r>
              <a:rPr sz="2400" spc="80" dirty="0">
                <a:latin typeface="Cambria"/>
                <a:cs typeface="Cambria"/>
              </a:rPr>
              <a:t> search </a:t>
            </a:r>
            <a:r>
              <a:rPr sz="2400" spc="90" dirty="0">
                <a:latin typeface="Cambria"/>
                <a:cs typeface="Cambria"/>
              </a:rPr>
              <a:t>algorithm </a:t>
            </a:r>
            <a:r>
              <a:rPr sz="2400" spc="20" dirty="0">
                <a:latin typeface="Cambria"/>
                <a:cs typeface="Cambria"/>
              </a:rPr>
              <a:t>to</a:t>
            </a:r>
            <a:r>
              <a:rPr sz="2400" spc="25" dirty="0">
                <a:latin typeface="Cambria"/>
                <a:cs typeface="Cambria"/>
              </a:rPr>
              <a:t> </a:t>
            </a:r>
            <a:r>
              <a:rPr sz="2400" spc="90" dirty="0">
                <a:latin typeface="Cambria"/>
                <a:cs typeface="Cambria"/>
              </a:rPr>
              <a:t>eliminate </a:t>
            </a:r>
            <a:r>
              <a:rPr sz="2400" spc="95" dirty="0">
                <a:latin typeface="Cambria"/>
                <a:cs typeface="Cambria"/>
              </a:rPr>
              <a:t> </a:t>
            </a:r>
            <a:r>
              <a:rPr sz="2400" spc="80" dirty="0">
                <a:latin typeface="Cambria"/>
                <a:cs typeface="Cambria"/>
              </a:rPr>
              <a:t>additional</a:t>
            </a:r>
            <a:r>
              <a:rPr sz="2400" spc="120" dirty="0">
                <a:latin typeface="Cambria"/>
                <a:cs typeface="Cambria"/>
              </a:rPr>
              <a:t> </a:t>
            </a:r>
            <a:r>
              <a:rPr sz="2400" spc="85" dirty="0">
                <a:latin typeface="Cambria"/>
                <a:cs typeface="Cambria"/>
              </a:rPr>
              <a:t>false</a:t>
            </a:r>
            <a:r>
              <a:rPr sz="2400" spc="140" dirty="0">
                <a:latin typeface="Cambria"/>
                <a:cs typeface="Cambria"/>
              </a:rPr>
              <a:t> </a:t>
            </a:r>
            <a:r>
              <a:rPr sz="2400" spc="105" dirty="0">
                <a:latin typeface="Cambria"/>
                <a:cs typeface="Cambria"/>
              </a:rPr>
              <a:t>hits</a:t>
            </a:r>
            <a:r>
              <a:rPr sz="2400" spc="130" dirty="0">
                <a:latin typeface="Cambria"/>
                <a:cs typeface="Cambria"/>
              </a:rPr>
              <a:t> </a:t>
            </a:r>
            <a:r>
              <a:rPr sz="2400" spc="-5" dirty="0">
                <a:latin typeface="Cambria"/>
                <a:cs typeface="Cambria"/>
              </a:rPr>
              <a:t>or</a:t>
            </a:r>
            <a:r>
              <a:rPr sz="2400" spc="135" dirty="0">
                <a:latin typeface="Cambria"/>
                <a:cs typeface="Cambria"/>
              </a:rPr>
              <a:t> </a:t>
            </a:r>
            <a:r>
              <a:rPr sz="2400" spc="50" dirty="0">
                <a:latin typeface="Cambria"/>
                <a:cs typeface="Cambria"/>
              </a:rPr>
              <a:t>delivered</a:t>
            </a:r>
            <a:r>
              <a:rPr sz="2400" spc="114" dirty="0">
                <a:latin typeface="Cambria"/>
                <a:cs typeface="Cambria"/>
              </a:rPr>
              <a:t> </a:t>
            </a:r>
            <a:r>
              <a:rPr sz="2400" spc="20" dirty="0">
                <a:latin typeface="Cambria"/>
                <a:cs typeface="Cambria"/>
              </a:rPr>
              <a:t>to</a:t>
            </a:r>
            <a:r>
              <a:rPr sz="2400" spc="145" dirty="0">
                <a:latin typeface="Cambria"/>
                <a:cs typeface="Cambria"/>
              </a:rPr>
              <a:t> </a:t>
            </a:r>
            <a:r>
              <a:rPr sz="2400" spc="90" dirty="0">
                <a:latin typeface="Cambria"/>
                <a:cs typeface="Cambria"/>
              </a:rPr>
              <a:t>the</a:t>
            </a:r>
            <a:r>
              <a:rPr sz="2400" spc="140" dirty="0">
                <a:latin typeface="Cambria"/>
                <a:cs typeface="Cambria"/>
              </a:rPr>
              <a:t> </a:t>
            </a:r>
            <a:r>
              <a:rPr sz="2400" spc="80" dirty="0">
                <a:latin typeface="Cambria"/>
                <a:cs typeface="Cambria"/>
              </a:rPr>
              <a:t>user</a:t>
            </a:r>
            <a:r>
              <a:rPr sz="2400" spc="130" dirty="0">
                <a:latin typeface="Cambria"/>
                <a:cs typeface="Cambria"/>
              </a:rPr>
              <a:t> </a:t>
            </a:r>
            <a:r>
              <a:rPr sz="2400" spc="20" dirty="0">
                <a:latin typeface="Cambria"/>
                <a:cs typeface="Cambria"/>
              </a:rPr>
              <a:t>to</a:t>
            </a:r>
            <a:r>
              <a:rPr sz="2400" spc="145" dirty="0">
                <a:latin typeface="Cambria"/>
                <a:cs typeface="Cambria"/>
              </a:rPr>
              <a:t> </a:t>
            </a:r>
            <a:r>
              <a:rPr sz="2400" spc="65" dirty="0">
                <a:latin typeface="Cambria"/>
                <a:cs typeface="Cambria"/>
              </a:rPr>
              <a:t>review.</a:t>
            </a:r>
            <a:endParaRPr sz="2400">
              <a:latin typeface="Cambria"/>
              <a:cs typeface="Cambria"/>
            </a:endParaRPr>
          </a:p>
          <a:p>
            <a:pPr marL="286385" marR="5715" indent="-274320" algn="just">
              <a:lnSpc>
                <a:spcPts val="2590"/>
              </a:lnSpc>
              <a:spcBef>
                <a:spcPts val="605"/>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95" dirty="0">
                <a:latin typeface="Cambria"/>
                <a:cs typeface="Cambria"/>
              </a:rPr>
              <a:t>text</a:t>
            </a:r>
            <a:r>
              <a:rPr sz="2400" spc="100"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the</a:t>
            </a:r>
            <a:r>
              <a:rPr sz="2400" spc="95" dirty="0">
                <a:latin typeface="Cambria"/>
                <a:cs typeface="Cambria"/>
              </a:rPr>
              <a:t> </a:t>
            </a:r>
            <a:r>
              <a:rPr sz="2400" spc="90" dirty="0">
                <a:latin typeface="Cambria"/>
                <a:cs typeface="Cambria"/>
              </a:rPr>
              <a:t>items</a:t>
            </a:r>
            <a:r>
              <a:rPr sz="2400" spc="95" dirty="0">
                <a:latin typeface="Cambria"/>
                <a:cs typeface="Cambria"/>
              </a:rPr>
              <a:t> </a:t>
            </a:r>
            <a:r>
              <a:rPr sz="2400" spc="75" dirty="0">
                <a:latin typeface="Cambria"/>
                <a:cs typeface="Cambria"/>
              </a:rPr>
              <a:t>is</a:t>
            </a:r>
            <a:r>
              <a:rPr sz="2400" spc="80" dirty="0">
                <a:latin typeface="Cambria"/>
                <a:cs typeface="Cambria"/>
              </a:rPr>
              <a:t> </a:t>
            </a:r>
            <a:r>
              <a:rPr sz="2400" spc="60" dirty="0">
                <a:latin typeface="Cambria"/>
                <a:cs typeface="Cambria"/>
              </a:rPr>
              <a:t>represented</a:t>
            </a:r>
            <a:r>
              <a:rPr sz="2400" spc="65" dirty="0">
                <a:latin typeface="Cambria"/>
                <a:cs typeface="Cambria"/>
              </a:rPr>
              <a:t> </a:t>
            </a:r>
            <a:r>
              <a:rPr sz="2400" spc="105" dirty="0">
                <a:latin typeface="Cambria"/>
                <a:cs typeface="Cambria"/>
              </a:rPr>
              <a:t>in</a:t>
            </a:r>
            <a:r>
              <a:rPr sz="2400" spc="110" dirty="0">
                <a:latin typeface="Cambria"/>
                <a:cs typeface="Cambria"/>
              </a:rPr>
              <a:t> </a:t>
            </a:r>
            <a:r>
              <a:rPr sz="2400" spc="160" dirty="0">
                <a:latin typeface="Cambria"/>
                <a:cs typeface="Cambria"/>
              </a:rPr>
              <a:t>a</a:t>
            </a:r>
            <a:r>
              <a:rPr sz="2400" spc="165" dirty="0">
                <a:latin typeface="Cambria"/>
                <a:cs typeface="Cambria"/>
              </a:rPr>
              <a:t> </a:t>
            </a:r>
            <a:r>
              <a:rPr sz="2400" spc="105" dirty="0">
                <a:latin typeface="Cambria"/>
                <a:cs typeface="Cambria"/>
              </a:rPr>
              <a:t>highly </a:t>
            </a:r>
            <a:r>
              <a:rPr sz="2400" spc="110" dirty="0">
                <a:latin typeface="Cambria"/>
                <a:cs typeface="Cambria"/>
              </a:rPr>
              <a:t> </a:t>
            </a:r>
            <a:r>
              <a:rPr sz="2400" spc="45" dirty="0">
                <a:latin typeface="Cambria"/>
                <a:cs typeface="Cambria"/>
              </a:rPr>
              <a:t>compressed</a:t>
            </a:r>
            <a:r>
              <a:rPr sz="2400" spc="110" dirty="0">
                <a:latin typeface="Cambria"/>
                <a:cs typeface="Cambria"/>
              </a:rPr>
              <a:t> </a:t>
            </a:r>
            <a:r>
              <a:rPr sz="2400" spc="50" dirty="0">
                <a:latin typeface="Cambria"/>
                <a:cs typeface="Cambria"/>
              </a:rPr>
              <a:t>form</a:t>
            </a:r>
            <a:r>
              <a:rPr sz="2400" spc="130" dirty="0">
                <a:latin typeface="Cambria"/>
                <a:cs typeface="Cambria"/>
              </a:rPr>
              <a:t> that</a:t>
            </a:r>
            <a:r>
              <a:rPr sz="2400" spc="140" dirty="0">
                <a:latin typeface="Cambria"/>
                <a:cs typeface="Cambria"/>
              </a:rPr>
              <a:t> </a:t>
            </a:r>
            <a:r>
              <a:rPr sz="2400" spc="90" dirty="0">
                <a:latin typeface="Cambria"/>
                <a:cs typeface="Cambria"/>
              </a:rPr>
              <a:t>facilitates</a:t>
            </a:r>
            <a:r>
              <a:rPr sz="2400" spc="120" dirty="0">
                <a:latin typeface="Cambria"/>
                <a:cs typeface="Cambria"/>
              </a:rPr>
              <a:t> </a:t>
            </a:r>
            <a:r>
              <a:rPr sz="2400" spc="95" dirty="0">
                <a:latin typeface="Cambria"/>
                <a:cs typeface="Cambria"/>
              </a:rPr>
              <a:t>the</a:t>
            </a:r>
            <a:r>
              <a:rPr sz="2400" spc="135" dirty="0">
                <a:latin typeface="Cambria"/>
                <a:cs typeface="Cambria"/>
              </a:rPr>
              <a:t> </a:t>
            </a:r>
            <a:r>
              <a:rPr sz="2400" spc="105" dirty="0">
                <a:latin typeface="Cambria"/>
                <a:cs typeface="Cambria"/>
              </a:rPr>
              <a:t>fast</a:t>
            </a:r>
            <a:r>
              <a:rPr sz="2400" spc="140" dirty="0">
                <a:latin typeface="Cambria"/>
                <a:cs typeface="Cambria"/>
              </a:rPr>
              <a:t> </a:t>
            </a:r>
            <a:r>
              <a:rPr sz="2400" spc="100" dirty="0">
                <a:latin typeface="Cambria"/>
                <a:cs typeface="Cambria"/>
              </a:rPr>
              <a:t>test.</a:t>
            </a:r>
            <a:endParaRPr sz="2400">
              <a:latin typeface="Cambria"/>
              <a:cs typeface="Cambria"/>
            </a:endParaRPr>
          </a:p>
          <a:p>
            <a:pPr marL="286385" marR="5080" indent="-274320" algn="just">
              <a:lnSpc>
                <a:spcPts val="2590"/>
              </a:lnSpc>
              <a:spcBef>
                <a:spcPts val="605"/>
              </a:spcBef>
              <a:buClr>
                <a:srgbClr val="FD8537"/>
              </a:buClr>
              <a:buSzPct val="68750"/>
              <a:buFont typeface="Wingdings"/>
              <a:buChar char=""/>
              <a:tabLst>
                <a:tab pos="287020" algn="l"/>
              </a:tabLst>
            </a:pPr>
            <a:r>
              <a:rPr sz="2400" spc="100" dirty="0">
                <a:latin typeface="Cambria"/>
                <a:cs typeface="Cambria"/>
              </a:rPr>
              <a:t>Because</a:t>
            </a:r>
            <a:r>
              <a:rPr sz="2400" spc="105" dirty="0">
                <a:latin typeface="Cambria"/>
                <a:cs typeface="Cambria"/>
              </a:rPr>
              <a:t> </a:t>
            </a:r>
            <a:r>
              <a:rPr sz="2400" spc="70" dirty="0">
                <a:latin typeface="Cambria"/>
                <a:cs typeface="Cambria"/>
              </a:rPr>
              <a:t>file</a:t>
            </a:r>
            <a:r>
              <a:rPr sz="2400" spc="75" dirty="0">
                <a:latin typeface="Cambria"/>
                <a:cs typeface="Cambria"/>
              </a:rPr>
              <a:t> </a:t>
            </a:r>
            <a:r>
              <a:rPr sz="2400" spc="85" dirty="0">
                <a:latin typeface="Cambria"/>
                <a:cs typeface="Cambria"/>
              </a:rPr>
              <a:t>structure</a:t>
            </a:r>
            <a:r>
              <a:rPr sz="2400" spc="700" dirty="0">
                <a:latin typeface="Cambria"/>
                <a:cs typeface="Cambria"/>
              </a:rPr>
              <a:t> </a:t>
            </a:r>
            <a:r>
              <a:rPr sz="2400" spc="80" dirty="0">
                <a:latin typeface="Cambria"/>
                <a:cs typeface="Cambria"/>
              </a:rPr>
              <a:t>is</a:t>
            </a:r>
            <a:r>
              <a:rPr sz="2400" spc="85" dirty="0">
                <a:latin typeface="Cambria"/>
                <a:cs typeface="Cambria"/>
              </a:rPr>
              <a:t> </a:t>
            </a:r>
            <a:r>
              <a:rPr sz="2400" spc="105" dirty="0">
                <a:latin typeface="Cambria"/>
                <a:cs typeface="Cambria"/>
              </a:rPr>
              <a:t>highly</a:t>
            </a:r>
            <a:r>
              <a:rPr sz="2400" spc="110" dirty="0">
                <a:latin typeface="Cambria"/>
                <a:cs typeface="Cambria"/>
              </a:rPr>
              <a:t> </a:t>
            </a:r>
            <a:r>
              <a:rPr sz="2400" spc="45" dirty="0">
                <a:latin typeface="Cambria"/>
                <a:cs typeface="Cambria"/>
              </a:rPr>
              <a:t>compressed</a:t>
            </a:r>
            <a:r>
              <a:rPr sz="2400" spc="50" dirty="0">
                <a:latin typeface="Cambria"/>
                <a:cs typeface="Cambria"/>
              </a:rPr>
              <a:t> </a:t>
            </a:r>
            <a:r>
              <a:rPr sz="2400" spc="100" dirty="0">
                <a:latin typeface="Cambria"/>
                <a:cs typeface="Cambria"/>
              </a:rPr>
              <a:t>and </a:t>
            </a:r>
            <a:r>
              <a:rPr sz="2400" spc="105" dirty="0">
                <a:latin typeface="Cambria"/>
                <a:cs typeface="Cambria"/>
              </a:rPr>
              <a:t> </a:t>
            </a:r>
            <a:r>
              <a:rPr sz="2400" spc="60" dirty="0">
                <a:latin typeface="Cambria"/>
                <a:cs typeface="Cambria"/>
              </a:rPr>
              <a:t>unordered, </a:t>
            </a:r>
            <a:r>
              <a:rPr sz="2400" spc="105" dirty="0">
                <a:latin typeface="Cambria"/>
                <a:cs typeface="Cambria"/>
              </a:rPr>
              <a:t>it </a:t>
            </a:r>
            <a:r>
              <a:rPr sz="2400" spc="65" dirty="0">
                <a:latin typeface="Cambria"/>
                <a:cs typeface="Cambria"/>
              </a:rPr>
              <a:t>requires </a:t>
            </a:r>
            <a:r>
              <a:rPr sz="2400" spc="90" dirty="0">
                <a:latin typeface="Cambria"/>
                <a:cs typeface="Cambria"/>
              </a:rPr>
              <a:t>significantly </a:t>
            </a:r>
            <a:r>
              <a:rPr sz="2400" spc="70" dirty="0">
                <a:latin typeface="Cambria"/>
                <a:cs typeface="Cambria"/>
              </a:rPr>
              <a:t>less </a:t>
            </a:r>
            <a:r>
              <a:rPr sz="2400" spc="60" dirty="0">
                <a:latin typeface="Cambria"/>
                <a:cs typeface="Cambria"/>
              </a:rPr>
              <a:t>space </a:t>
            </a:r>
            <a:r>
              <a:rPr sz="2400" spc="130" dirty="0">
                <a:latin typeface="Cambria"/>
                <a:cs typeface="Cambria"/>
              </a:rPr>
              <a:t>than an </a:t>
            </a:r>
            <a:r>
              <a:rPr sz="2400" spc="135" dirty="0">
                <a:latin typeface="Cambria"/>
                <a:cs typeface="Cambria"/>
              </a:rPr>
              <a:t> </a:t>
            </a:r>
            <a:r>
              <a:rPr sz="2400" spc="65" dirty="0">
                <a:latin typeface="Cambria"/>
                <a:cs typeface="Cambria"/>
              </a:rPr>
              <a:t>inverted</a:t>
            </a:r>
            <a:r>
              <a:rPr sz="2400" spc="70" dirty="0">
                <a:latin typeface="Cambria"/>
                <a:cs typeface="Cambria"/>
              </a:rPr>
              <a:t> file</a:t>
            </a:r>
            <a:r>
              <a:rPr sz="2400" spc="75" dirty="0">
                <a:latin typeface="Cambria"/>
                <a:cs typeface="Cambria"/>
              </a:rPr>
              <a:t> </a:t>
            </a:r>
            <a:r>
              <a:rPr sz="2400" spc="85" dirty="0">
                <a:latin typeface="Cambria"/>
                <a:cs typeface="Cambria"/>
              </a:rPr>
              <a:t>structure</a:t>
            </a:r>
            <a:r>
              <a:rPr sz="2400" spc="700" dirty="0">
                <a:latin typeface="Cambria"/>
                <a:cs typeface="Cambria"/>
              </a:rPr>
              <a:t> </a:t>
            </a:r>
            <a:r>
              <a:rPr sz="2400" spc="105" dirty="0">
                <a:latin typeface="Cambria"/>
                <a:cs typeface="Cambria"/>
              </a:rPr>
              <a:t>and</a:t>
            </a:r>
            <a:r>
              <a:rPr sz="2400" spc="110" dirty="0">
                <a:latin typeface="Cambria"/>
                <a:cs typeface="Cambria"/>
              </a:rPr>
              <a:t> </a:t>
            </a:r>
            <a:r>
              <a:rPr sz="2400" spc="50" dirty="0">
                <a:latin typeface="Cambria"/>
                <a:cs typeface="Cambria"/>
              </a:rPr>
              <a:t>new</a:t>
            </a:r>
            <a:r>
              <a:rPr sz="2400" spc="55" dirty="0">
                <a:latin typeface="Cambria"/>
                <a:cs typeface="Cambria"/>
              </a:rPr>
              <a:t> </a:t>
            </a:r>
            <a:r>
              <a:rPr sz="2400" spc="90" dirty="0">
                <a:latin typeface="Cambria"/>
                <a:cs typeface="Cambria"/>
              </a:rPr>
              <a:t>items</a:t>
            </a:r>
            <a:r>
              <a:rPr sz="2400" spc="95" dirty="0">
                <a:latin typeface="Cambria"/>
                <a:cs typeface="Cambria"/>
              </a:rPr>
              <a:t> can</a:t>
            </a:r>
            <a:r>
              <a:rPr sz="2400" spc="100" dirty="0">
                <a:latin typeface="Cambria"/>
                <a:cs typeface="Cambria"/>
              </a:rPr>
              <a:t> </a:t>
            </a:r>
            <a:r>
              <a:rPr sz="2400" spc="20" dirty="0">
                <a:latin typeface="Cambria"/>
                <a:cs typeface="Cambria"/>
              </a:rPr>
              <a:t>be </a:t>
            </a:r>
            <a:r>
              <a:rPr sz="2400" spc="25" dirty="0">
                <a:latin typeface="Cambria"/>
                <a:cs typeface="Cambria"/>
              </a:rPr>
              <a:t> </a:t>
            </a:r>
            <a:r>
              <a:rPr sz="2400" spc="70" dirty="0">
                <a:latin typeface="Cambria"/>
                <a:cs typeface="Cambria"/>
              </a:rPr>
              <a:t>concatenated </a:t>
            </a:r>
            <a:r>
              <a:rPr sz="2400" spc="20" dirty="0">
                <a:latin typeface="Cambria"/>
                <a:cs typeface="Cambria"/>
              </a:rPr>
              <a:t>to</a:t>
            </a:r>
            <a:r>
              <a:rPr sz="2400" spc="25" dirty="0">
                <a:latin typeface="Cambria"/>
                <a:cs typeface="Cambria"/>
              </a:rPr>
              <a:t> </a:t>
            </a:r>
            <a:r>
              <a:rPr sz="2400" spc="90" dirty="0">
                <a:latin typeface="Cambria"/>
                <a:cs typeface="Cambria"/>
              </a:rPr>
              <a:t>the </a:t>
            </a:r>
            <a:r>
              <a:rPr sz="2400" spc="65" dirty="0">
                <a:latin typeface="Cambria"/>
                <a:cs typeface="Cambria"/>
              </a:rPr>
              <a:t>end </a:t>
            </a:r>
            <a:r>
              <a:rPr sz="2400" spc="-5" dirty="0">
                <a:latin typeface="Cambria"/>
                <a:cs typeface="Cambria"/>
              </a:rPr>
              <a:t>of</a:t>
            </a:r>
            <a:r>
              <a:rPr sz="2400" dirty="0">
                <a:latin typeface="Cambria"/>
                <a:cs typeface="Cambria"/>
              </a:rPr>
              <a:t> </a:t>
            </a:r>
            <a:r>
              <a:rPr sz="2400" spc="90" dirty="0">
                <a:latin typeface="Cambria"/>
                <a:cs typeface="Cambria"/>
              </a:rPr>
              <a:t>the </a:t>
            </a:r>
            <a:r>
              <a:rPr sz="2400" spc="85" dirty="0">
                <a:latin typeface="Cambria"/>
                <a:cs typeface="Cambria"/>
              </a:rPr>
              <a:t>structure </a:t>
            </a:r>
            <a:r>
              <a:rPr sz="2400" spc="75" dirty="0">
                <a:latin typeface="Cambria"/>
                <a:cs typeface="Cambria"/>
              </a:rPr>
              <a:t>versus </a:t>
            </a:r>
            <a:r>
              <a:rPr sz="2400" spc="90" dirty="0">
                <a:latin typeface="Cambria"/>
                <a:cs typeface="Cambria"/>
              </a:rPr>
              <a:t>the </a:t>
            </a:r>
            <a:r>
              <a:rPr sz="2400" spc="95" dirty="0">
                <a:latin typeface="Cambria"/>
                <a:cs typeface="Cambria"/>
              </a:rPr>
              <a:t> significant</a:t>
            </a:r>
            <a:r>
              <a:rPr sz="2400" spc="110" dirty="0">
                <a:latin typeface="Cambria"/>
                <a:cs typeface="Cambria"/>
              </a:rPr>
              <a:t> </a:t>
            </a:r>
            <a:r>
              <a:rPr sz="2400" spc="65" dirty="0">
                <a:latin typeface="Cambria"/>
                <a:cs typeface="Cambria"/>
              </a:rPr>
              <a:t>inversion</a:t>
            </a:r>
            <a:r>
              <a:rPr sz="2400" spc="110" dirty="0">
                <a:latin typeface="Cambria"/>
                <a:cs typeface="Cambria"/>
              </a:rPr>
              <a:t> </a:t>
            </a:r>
            <a:r>
              <a:rPr sz="2400" spc="95" dirty="0">
                <a:latin typeface="Cambria"/>
                <a:cs typeface="Cambria"/>
              </a:rPr>
              <a:t>list</a:t>
            </a:r>
            <a:r>
              <a:rPr sz="2400" spc="125" dirty="0">
                <a:latin typeface="Cambria"/>
                <a:cs typeface="Cambria"/>
              </a:rPr>
              <a:t> </a:t>
            </a:r>
            <a:r>
              <a:rPr sz="2400" spc="100" dirty="0">
                <a:latin typeface="Cambria"/>
                <a:cs typeface="Cambria"/>
              </a:rPr>
              <a:t>update.</a:t>
            </a:r>
            <a:endParaRPr sz="2400">
              <a:latin typeface="Cambria"/>
              <a:cs typeface="Cambr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459740" y="1592326"/>
            <a:ext cx="7767955" cy="5690404"/>
          </a:xfrm>
          <a:prstGeom prst="rect">
            <a:avLst/>
          </a:prstGeom>
        </p:spPr>
        <p:txBody>
          <a:bodyPr vert="horz" wrap="square" lIns="0" tIns="53975" rIns="0" bIns="0" rtlCol="0">
            <a:spAutoFit/>
          </a:bodyPr>
          <a:lstStyle/>
          <a:p>
            <a:pPr marL="286385" marR="5080" indent="-274320" algn="just">
              <a:lnSpc>
                <a:spcPts val="2590"/>
              </a:lnSpc>
              <a:spcBef>
                <a:spcPts val="425"/>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75" dirty="0">
                <a:latin typeface="Cambria"/>
                <a:cs typeface="Cambria"/>
              </a:rPr>
              <a:t>surrogate</a:t>
            </a:r>
            <a:r>
              <a:rPr sz="2400" spc="80" dirty="0">
                <a:latin typeface="Cambria"/>
                <a:cs typeface="Cambria"/>
              </a:rPr>
              <a:t> </a:t>
            </a:r>
            <a:r>
              <a:rPr sz="2400" spc="100" dirty="0">
                <a:latin typeface="Cambria"/>
                <a:cs typeface="Cambria"/>
              </a:rPr>
              <a:t>signature</a:t>
            </a:r>
            <a:r>
              <a:rPr sz="2400" spc="105" dirty="0">
                <a:latin typeface="Cambria"/>
                <a:cs typeface="Cambria"/>
              </a:rPr>
              <a:t> </a:t>
            </a:r>
            <a:r>
              <a:rPr sz="2400" spc="80" dirty="0">
                <a:latin typeface="Cambria"/>
                <a:cs typeface="Cambria"/>
              </a:rPr>
              <a:t>search</a:t>
            </a:r>
            <a:r>
              <a:rPr sz="2400" spc="85" dirty="0">
                <a:latin typeface="Cambria"/>
                <a:cs typeface="Cambria"/>
              </a:rPr>
              <a:t> </a:t>
            </a:r>
            <a:r>
              <a:rPr sz="2400" spc="70" dirty="0">
                <a:latin typeface="Cambria"/>
                <a:cs typeface="Cambria"/>
              </a:rPr>
              <a:t>file</a:t>
            </a:r>
            <a:r>
              <a:rPr sz="2400" spc="75" dirty="0">
                <a:latin typeface="Cambria"/>
                <a:cs typeface="Cambria"/>
              </a:rPr>
              <a:t> </a:t>
            </a:r>
            <a:r>
              <a:rPr sz="2400" spc="80" dirty="0">
                <a:latin typeface="Cambria"/>
                <a:cs typeface="Cambria"/>
              </a:rPr>
              <a:t>is</a:t>
            </a:r>
            <a:r>
              <a:rPr sz="2400" spc="85" dirty="0">
                <a:latin typeface="Cambria"/>
                <a:cs typeface="Cambria"/>
              </a:rPr>
              <a:t> </a:t>
            </a:r>
            <a:r>
              <a:rPr sz="2400" spc="65" dirty="0">
                <a:latin typeface="Cambria"/>
                <a:cs typeface="Cambria"/>
              </a:rPr>
              <a:t>created</a:t>
            </a:r>
            <a:r>
              <a:rPr sz="2400" spc="70" dirty="0">
                <a:latin typeface="Cambria"/>
                <a:cs typeface="Cambria"/>
              </a:rPr>
              <a:t> </a:t>
            </a:r>
            <a:r>
              <a:rPr sz="2400" spc="105" dirty="0">
                <a:latin typeface="Cambria"/>
                <a:cs typeface="Cambria"/>
              </a:rPr>
              <a:t>via </a:t>
            </a:r>
            <a:r>
              <a:rPr sz="2400" spc="-515" dirty="0">
                <a:latin typeface="Cambria"/>
                <a:cs typeface="Cambria"/>
              </a:rPr>
              <a:t> </a:t>
            </a:r>
            <a:r>
              <a:rPr sz="2400" spc="55" dirty="0">
                <a:latin typeface="Cambria"/>
                <a:cs typeface="Cambria"/>
              </a:rPr>
              <a:t>superimposed</a:t>
            </a:r>
            <a:r>
              <a:rPr sz="2400" spc="60" dirty="0">
                <a:latin typeface="Cambria"/>
                <a:cs typeface="Cambria"/>
              </a:rPr>
              <a:t> coding.</a:t>
            </a:r>
            <a:r>
              <a:rPr sz="2400" spc="650" dirty="0">
                <a:latin typeface="Cambria"/>
                <a:cs typeface="Cambria"/>
              </a:rPr>
              <a:t> </a:t>
            </a:r>
            <a:r>
              <a:rPr sz="2400" spc="114" dirty="0">
                <a:latin typeface="Cambria"/>
                <a:cs typeface="Cambria"/>
              </a:rPr>
              <a:t>The</a:t>
            </a:r>
            <a:r>
              <a:rPr sz="2400" spc="120" dirty="0">
                <a:latin typeface="Cambria"/>
                <a:cs typeface="Cambria"/>
              </a:rPr>
              <a:t> </a:t>
            </a:r>
            <a:r>
              <a:rPr sz="2400" spc="45" dirty="0">
                <a:latin typeface="Cambria"/>
                <a:cs typeface="Cambria"/>
              </a:rPr>
              <a:t>coding</a:t>
            </a:r>
            <a:r>
              <a:rPr sz="2400" spc="50" dirty="0">
                <a:latin typeface="Cambria"/>
                <a:cs typeface="Cambria"/>
              </a:rPr>
              <a:t> </a:t>
            </a:r>
            <a:r>
              <a:rPr sz="2400" spc="80" dirty="0">
                <a:latin typeface="Cambria"/>
                <a:cs typeface="Cambria"/>
              </a:rPr>
              <a:t>is</a:t>
            </a:r>
            <a:r>
              <a:rPr sz="2400" spc="85" dirty="0">
                <a:latin typeface="Cambria"/>
                <a:cs typeface="Cambria"/>
              </a:rPr>
              <a:t> </a:t>
            </a:r>
            <a:r>
              <a:rPr sz="2400" spc="60" dirty="0">
                <a:latin typeface="Cambria"/>
                <a:cs typeface="Cambria"/>
              </a:rPr>
              <a:t>based</a:t>
            </a:r>
            <a:r>
              <a:rPr sz="2400" spc="650" dirty="0">
                <a:latin typeface="Cambria"/>
                <a:cs typeface="Cambria"/>
              </a:rPr>
              <a:t> </a:t>
            </a:r>
            <a:r>
              <a:rPr sz="2400" spc="50" dirty="0">
                <a:latin typeface="Cambria"/>
                <a:cs typeface="Cambria"/>
              </a:rPr>
              <a:t>upon </a:t>
            </a:r>
            <a:r>
              <a:rPr sz="2400" spc="55" dirty="0">
                <a:latin typeface="Cambria"/>
                <a:cs typeface="Cambria"/>
              </a:rPr>
              <a:t> </a:t>
            </a:r>
            <a:r>
              <a:rPr sz="2400" spc="25" dirty="0">
                <a:latin typeface="Cambria"/>
                <a:cs typeface="Cambria"/>
              </a:rPr>
              <a:t>words</a:t>
            </a:r>
            <a:r>
              <a:rPr sz="2400" spc="114" dirty="0">
                <a:latin typeface="Cambria"/>
                <a:cs typeface="Cambria"/>
              </a:rPr>
              <a:t> </a:t>
            </a:r>
            <a:r>
              <a:rPr sz="2400" spc="105" dirty="0">
                <a:latin typeface="Cambria"/>
                <a:cs typeface="Cambria"/>
              </a:rPr>
              <a:t>in</a:t>
            </a:r>
            <a:r>
              <a:rPr sz="2400" spc="125" dirty="0">
                <a:latin typeface="Cambria"/>
                <a:cs typeface="Cambria"/>
              </a:rPr>
              <a:t> </a:t>
            </a:r>
            <a:r>
              <a:rPr sz="2400" spc="90" dirty="0">
                <a:latin typeface="Cambria"/>
                <a:cs typeface="Cambria"/>
              </a:rPr>
              <a:t>the</a:t>
            </a:r>
            <a:r>
              <a:rPr sz="2400" spc="130" dirty="0">
                <a:latin typeface="Cambria"/>
                <a:cs typeface="Cambria"/>
              </a:rPr>
              <a:t> </a:t>
            </a:r>
            <a:r>
              <a:rPr sz="2400" spc="110" dirty="0">
                <a:latin typeface="Cambria"/>
                <a:cs typeface="Cambria"/>
              </a:rPr>
              <a:t>item.</a:t>
            </a:r>
            <a:endParaRPr sz="2400">
              <a:latin typeface="Cambria"/>
              <a:cs typeface="Cambria"/>
            </a:endParaRPr>
          </a:p>
          <a:p>
            <a:pPr marL="287020" indent="-274320" algn="just">
              <a:lnSpc>
                <a:spcPct val="100000"/>
              </a:lnSpc>
              <a:spcBef>
                <a:spcPts val="28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25" dirty="0">
                <a:latin typeface="Cambria"/>
                <a:cs typeface="Cambria"/>
              </a:rPr>
              <a:t>words</a:t>
            </a:r>
            <a:r>
              <a:rPr sz="2400" spc="120" dirty="0">
                <a:latin typeface="Cambria"/>
                <a:cs typeface="Cambria"/>
              </a:rPr>
              <a:t> </a:t>
            </a:r>
            <a:r>
              <a:rPr sz="2400" spc="80" dirty="0">
                <a:latin typeface="Cambria"/>
                <a:cs typeface="Cambria"/>
              </a:rPr>
              <a:t>are</a:t>
            </a:r>
            <a:r>
              <a:rPr sz="2400" spc="135" dirty="0">
                <a:latin typeface="Cambria"/>
                <a:cs typeface="Cambria"/>
              </a:rPr>
              <a:t> </a:t>
            </a:r>
            <a:r>
              <a:rPr sz="2400" spc="70" dirty="0">
                <a:latin typeface="Cambria"/>
                <a:cs typeface="Cambria"/>
              </a:rPr>
              <a:t>mapped</a:t>
            </a:r>
            <a:r>
              <a:rPr sz="2400" spc="130" dirty="0">
                <a:latin typeface="Cambria"/>
                <a:cs typeface="Cambria"/>
              </a:rPr>
              <a:t> </a:t>
            </a:r>
            <a:r>
              <a:rPr sz="2400" spc="65" dirty="0">
                <a:latin typeface="Cambria"/>
                <a:cs typeface="Cambria"/>
              </a:rPr>
              <a:t>into</a:t>
            </a:r>
            <a:r>
              <a:rPr sz="2400" spc="125" dirty="0">
                <a:latin typeface="Cambria"/>
                <a:cs typeface="Cambria"/>
              </a:rPr>
              <a:t> </a:t>
            </a:r>
            <a:r>
              <a:rPr sz="2400" spc="160" dirty="0">
                <a:latin typeface="Cambria"/>
                <a:cs typeface="Cambria"/>
              </a:rPr>
              <a:t>a</a:t>
            </a:r>
            <a:r>
              <a:rPr sz="2400" spc="140" dirty="0">
                <a:latin typeface="Cambria"/>
                <a:cs typeface="Cambria"/>
              </a:rPr>
              <a:t> </a:t>
            </a:r>
            <a:r>
              <a:rPr sz="2400" dirty="0">
                <a:latin typeface="Cambria"/>
                <a:cs typeface="Cambria"/>
              </a:rPr>
              <a:t>"word</a:t>
            </a:r>
            <a:r>
              <a:rPr sz="2400" spc="125" dirty="0">
                <a:latin typeface="Cambria"/>
                <a:cs typeface="Cambria"/>
              </a:rPr>
              <a:t> </a:t>
            </a:r>
            <a:r>
              <a:rPr sz="2400" spc="100" dirty="0">
                <a:latin typeface="Cambria"/>
                <a:cs typeface="Cambria"/>
              </a:rPr>
              <a:t>signature”.</a:t>
            </a:r>
            <a:endParaRPr sz="2400">
              <a:latin typeface="Cambria"/>
              <a:cs typeface="Cambria"/>
            </a:endParaRPr>
          </a:p>
          <a:p>
            <a:pPr marL="286385" marR="5080" indent="-274320" algn="just">
              <a:lnSpc>
                <a:spcPct val="90000"/>
              </a:lnSpc>
              <a:spcBef>
                <a:spcPts val="600"/>
              </a:spcBef>
              <a:buClr>
                <a:srgbClr val="FD8537"/>
              </a:buClr>
              <a:buSzPct val="68750"/>
              <a:buFont typeface="Wingdings"/>
              <a:buChar char=""/>
              <a:tabLst>
                <a:tab pos="287020" algn="l"/>
              </a:tabLst>
            </a:pPr>
            <a:r>
              <a:rPr sz="2400" spc="235" dirty="0">
                <a:latin typeface="Cambria"/>
                <a:cs typeface="Cambria"/>
              </a:rPr>
              <a:t>A </a:t>
            </a:r>
            <a:r>
              <a:rPr sz="2400" spc="10" dirty="0">
                <a:latin typeface="Cambria"/>
                <a:cs typeface="Cambria"/>
              </a:rPr>
              <a:t>word </a:t>
            </a:r>
            <a:r>
              <a:rPr sz="2400" spc="95" dirty="0">
                <a:latin typeface="Cambria"/>
                <a:cs typeface="Cambria"/>
              </a:rPr>
              <a:t>signature </a:t>
            </a:r>
            <a:r>
              <a:rPr sz="2400" spc="75" dirty="0">
                <a:latin typeface="Cambria"/>
                <a:cs typeface="Cambria"/>
              </a:rPr>
              <a:t>is </a:t>
            </a:r>
            <a:r>
              <a:rPr sz="2400" spc="160" dirty="0">
                <a:latin typeface="Cambria"/>
                <a:cs typeface="Cambria"/>
              </a:rPr>
              <a:t>a </a:t>
            </a:r>
            <a:r>
              <a:rPr sz="2400" spc="70" dirty="0">
                <a:latin typeface="Cambria"/>
                <a:cs typeface="Cambria"/>
              </a:rPr>
              <a:t>fixed </a:t>
            </a:r>
            <a:r>
              <a:rPr sz="2400" spc="100" dirty="0">
                <a:latin typeface="Cambria"/>
                <a:cs typeface="Cambria"/>
              </a:rPr>
              <a:t>length </a:t>
            </a:r>
            <a:r>
              <a:rPr sz="2400" spc="-5" dirty="0">
                <a:latin typeface="Cambria"/>
                <a:cs typeface="Cambria"/>
              </a:rPr>
              <a:t>code </a:t>
            </a:r>
            <a:r>
              <a:rPr sz="2400" spc="90" dirty="0">
                <a:latin typeface="Cambria"/>
                <a:cs typeface="Cambria"/>
              </a:rPr>
              <a:t>with </a:t>
            </a:r>
            <a:r>
              <a:rPr sz="2400" spc="160" dirty="0">
                <a:latin typeface="Cambria"/>
                <a:cs typeface="Cambria"/>
              </a:rPr>
              <a:t>a </a:t>
            </a:r>
            <a:r>
              <a:rPr sz="2400" spc="65" dirty="0">
                <a:latin typeface="Cambria"/>
                <a:cs typeface="Cambria"/>
              </a:rPr>
              <a:t>fixed </a:t>
            </a:r>
            <a:r>
              <a:rPr sz="2400" spc="70" dirty="0">
                <a:latin typeface="Cambria"/>
                <a:cs typeface="Cambria"/>
              </a:rPr>
              <a:t> </a:t>
            </a:r>
            <a:r>
              <a:rPr sz="2400" spc="85" dirty="0">
                <a:latin typeface="Cambria"/>
                <a:cs typeface="Cambria"/>
              </a:rPr>
              <a:t>number </a:t>
            </a:r>
            <a:r>
              <a:rPr sz="2400" spc="-10" dirty="0">
                <a:latin typeface="Cambria"/>
                <a:cs typeface="Cambria"/>
              </a:rPr>
              <a:t>of</a:t>
            </a:r>
            <a:r>
              <a:rPr sz="2400" spc="505" dirty="0">
                <a:latin typeface="Cambria"/>
                <a:cs typeface="Cambria"/>
              </a:rPr>
              <a:t> </a:t>
            </a:r>
            <a:r>
              <a:rPr sz="2400" spc="70" dirty="0">
                <a:latin typeface="Cambria"/>
                <a:cs typeface="Cambria"/>
              </a:rPr>
              <a:t>bits </a:t>
            </a:r>
            <a:r>
              <a:rPr sz="2400" spc="75" dirty="0">
                <a:latin typeface="Cambria"/>
                <a:cs typeface="Cambria"/>
              </a:rPr>
              <a:t>set </a:t>
            </a:r>
            <a:r>
              <a:rPr sz="2400" spc="20" dirty="0">
                <a:latin typeface="Cambria"/>
                <a:cs typeface="Cambria"/>
              </a:rPr>
              <a:t>to </a:t>
            </a:r>
            <a:r>
              <a:rPr sz="2400" spc="45" dirty="0">
                <a:latin typeface="Cambria"/>
                <a:cs typeface="Cambria"/>
              </a:rPr>
              <a:t>"1”. </a:t>
            </a:r>
            <a:r>
              <a:rPr sz="2400" spc="114" dirty="0">
                <a:latin typeface="Cambria"/>
                <a:cs typeface="Cambria"/>
              </a:rPr>
              <a:t>The </a:t>
            </a:r>
            <a:r>
              <a:rPr sz="2400" spc="70" dirty="0">
                <a:latin typeface="Cambria"/>
                <a:cs typeface="Cambria"/>
              </a:rPr>
              <a:t>bit </a:t>
            </a:r>
            <a:r>
              <a:rPr sz="2400" spc="45" dirty="0">
                <a:latin typeface="Cambria"/>
                <a:cs typeface="Cambria"/>
              </a:rPr>
              <a:t>positions </a:t>
            </a:r>
            <a:r>
              <a:rPr sz="2400" spc="130" dirty="0">
                <a:latin typeface="Cambria"/>
                <a:cs typeface="Cambria"/>
              </a:rPr>
              <a:t>that </a:t>
            </a:r>
            <a:r>
              <a:rPr sz="2400" spc="80" dirty="0">
                <a:latin typeface="Cambria"/>
                <a:cs typeface="Cambria"/>
              </a:rPr>
              <a:t>are </a:t>
            </a:r>
            <a:r>
              <a:rPr sz="2400" spc="85" dirty="0">
                <a:latin typeface="Cambria"/>
                <a:cs typeface="Cambria"/>
              </a:rPr>
              <a:t> </a:t>
            </a:r>
            <a:r>
              <a:rPr sz="2400" spc="75" dirty="0">
                <a:latin typeface="Cambria"/>
                <a:cs typeface="Cambria"/>
              </a:rPr>
              <a:t>set </a:t>
            </a:r>
            <a:r>
              <a:rPr sz="2400" spc="20" dirty="0">
                <a:latin typeface="Cambria"/>
                <a:cs typeface="Cambria"/>
              </a:rPr>
              <a:t>to </a:t>
            </a:r>
            <a:r>
              <a:rPr sz="2400" spc="25" dirty="0">
                <a:latin typeface="Cambria"/>
                <a:cs typeface="Cambria"/>
              </a:rPr>
              <a:t>one </a:t>
            </a:r>
            <a:r>
              <a:rPr sz="2400" spc="80" dirty="0">
                <a:latin typeface="Cambria"/>
                <a:cs typeface="Cambria"/>
              </a:rPr>
              <a:t>are </a:t>
            </a:r>
            <a:r>
              <a:rPr sz="2400" spc="65" dirty="0">
                <a:latin typeface="Cambria"/>
                <a:cs typeface="Cambria"/>
              </a:rPr>
              <a:t>determined </a:t>
            </a:r>
            <a:r>
              <a:rPr sz="2400" spc="105" dirty="0">
                <a:latin typeface="Cambria"/>
                <a:cs typeface="Cambria"/>
              </a:rPr>
              <a:t>via </a:t>
            </a:r>
            <a:r>
              <a:rPr sz="2400" spc="160" dirty="0">
                <a:latin typeface="Cambria"/>
                <a:cs typeface="Cambria"/>
              </a:rPr>
              <a:t>a </a:t>
            </a:r>
            <a:r>
              <a:rPr sz="2400" spc="130" dirty="0">
                <a:latin typeface="Cambria"/>
                <a:cs typeface="Cambria"/>
              </a:rPr>
              <a:t>hash </a:t>
            </a:r>
            <a:r>
              <a:rPr sz="2400" spc="75" dirty="0">
                <a:latin typeface="Cambria"/>
                <a:cs typeface="Cambria"/>
              </a:rPr>
              <a:t>function </a:t>
            </a:r>
            <a:r>
              <a:rPr sz="2400" spc="-5" dirty="0">
                <a:latin typeface="Cambria"/>
                <a:cs typeface="Cambria"/>
              </a:rPr>
              <a:t>of </a:t>
            </a:r>
            <a:r>
              <a:rPr sz="2400" spc="90" dirty="0">
                <a:latin typeface="Cambria"/>
                <a:cs typeface="Cambria"/>
              </a:rPr>
              <a:t>the </a:t>
            </a:r>
            <a:r>
              <a:rPr sz="2400" spc="95" dirty="0">
                <a:latin typeface="Cambria"/>
                <a:cs typeface="Cambria"/>
              </a:rPr>
              <a:t> </a:t>
            </a:r>
            <a:r>
              <a:rPr sz="2400" spc="45" dirty="0">
                <a:latin typeface="Cambria"/>
                <a:cs typeface="Cambria"/>
              </a:rPr>
              <a:t>word.</a:t>
            </a:r>
            <a:endParaRPr sz="2400">
              <a:latin typeface="Cambria"/>
              <a:cs typeface="Cambria"/>
            </a:endParaRPr>
          </a:p>
          <a:p>
            <a:pPr marL="286385" marR="5080" indent="-274320" algn="just">
              <a:lnSpc>
                <a:spcPts val="2590"/>
              </a:lnSpc>
              <a:spcBef>
                <a:spcPts val="640"/>
              </a:spcBef>
              <a:buClr>
                <a:srgbClr val="FD8537"/>
              </a:buClr>
              <a:buSzPct val="68750"/>
              <a:buFont typeface="Wingdings"/>
              <a:buChar char=""/>
              <a:tabLst>
                <a:tab pos="287020" algn="l"/>
              </a:tabLst>
            </a:pPr>
            <a:r>
              <a:rPr sz="2400" spc="114" dirty="0">
                <a:latin typeface="Cambria"/>
                <a:cs typeface="Cambria"/>
              </a:rPr>
              <a:t>The </a:t>
            </a:r>
            <a:r>
              <a:rPr sz="2400" spc="10" dirty="0">
                <a:latin typeface="Cambria"/>
                <a:cs typeface="Cambria"/>
              </a:rPr>
              <a:t>word </a:t>
            </a:r>
            <a:r>
              <a:rPr sz="2400" spc="95" dirty="0">
                <a:latin typeface="Cambria"/>
                <a:cs typeface="Cambria"/>
              </a:rPr>
              <a:t>signatures </a:t>
            </a:r>
            <a:r>
              <a:rPr sz="2400" spc="80">
                <a:latin typeface="Cambria"/>
                <a:cs typeface="Cambria"/>
              </a:rPr>
              <a:t>are </a:t>
            </a:r>
            <a:r>
              <a:rPr sz="2400" spc="105" smtClean="0">
                <a:latin typeface="Cambria"/>
                <a:cs typeface="Cambria"/>
              </a:rPr>
              <a:t>O</a:t>
            </a:r>
            <a:r>
              <a:rPr lang="en-US" sz="2400" spc="105" dirty="0" smtClean="0">
                <a:latin typeface="Cambria"/>
                <a:cs typeface="Cambria"/>
              </a:rPr>
              <a:t>R</a:t>
            </a:r>
            <a:r>
              <a:rPr sz="2400" spc="105" smtClean="0">
                <a:latin typeface="Cambria"/>
                <a:cs typeface="Cambria"/>
              </a:rPr>
              <a:t>ed </a:t>
            </a:r>
            <a:r>
              <a:rPr sz="2400" spc="60" dirty="0">
                <a:latin typeface="Cambria"/>
                <a:cs typeface="Cambria"/>
              </a:rPr>
              <a:t>together </a:t>
            </a:r>
            <a:r>
              <a:rPr sz="2400" spc="20" dirty="0">
                <a:latin typeface="Cambria"/>
                <a:cs typeface="Cambria"/>
              </a:rPr>
              <a:t>to </a:t>
            </a:r>
            <a:r>
              <a:rPr sz="2400" spc="65" dirty="0">
                <a:latin typeface="Cambria"/>
                <a:cs typeface="Cambria"/>
              </a:rPr>
              <a:t>create </a:t>
            </a:r>
            <a:r>
              <a:rPr sz="2400" spc="90" dirty="0">
                <a:latin typeface="Cambria"/>
                <a:cs typeface="Cambria"/>
              </a:rPr>
              <a:t>the </a:t>
            </a:r>
            <a:r>
              <a:rPr sz="2400" spc="95" dirty="0">
                <a:latin typeface="Cambria"/>
                <a:cs typeface="Cambria"/>
              </a:rPr>
              <a:t> </a:t>
            </a:r>
            <a:r>
              <a:rPr sz="2400" spc="100" dirty="0">
                <a:latin typeface="Cambria"/>
                <a:cs typeface="Cambria"/>
              </a:rPr>
              <a:t>signature </a:t>
            </a:r>
            <a:r>
              <a:rPr sz="2400" spc="-5" dirty="0">
                <a:latin typeface="Cambria"/>
                <a:cs typeface="Cambria"/>
              </a:rPr>
              <a:t>of </a:t>
            </a:r>
            <a:r>
              <a:rPr sz="2400" spc="140" dirty="0">
                <a:latin typeface="Cambria"/>
                <a:cs typeface="Cambria"/>
              </a:rPr>
              <a:t>an </a:t>
            </a:r>
            <a:r>
              <a:rPr sz="2400" spc="110" dirty="0">
                <a:latin typeface="Cambria"/>
                <a:cs typeface="Cambria"/>
              </a:rPr>
              <a:t>item. </a:t>
            </a:r>
            <a:r>
              <a:rPr sz="2400" spc="50" dirty="0">
                <a:latin typeface="Cambria"/>
                <a:cs typeface="Cambria"/>
              </a:rPr>
              <a:t>To </a:t>
            </a:r>
            <a:r>
              <a:rPr sz="2400" spc="55" dirty="0">
                <a:latin typeface="Cambria"/>
                <a:cs typeface="Cambria"/>
              </a:rPr>
              <a:t>avoid </a:t>
            </a:r>
            <a:r>
              <a:rPr sz="2400" spc="95" dirty="0">
                <a:latin typeface="Cambria"/>
                <a:cs typeface="Cambria"/>
              </a:rPr>
              <a:t>signatures </a:t>
            </a:r>
            <a:r>
              <a:rPr sz="2400" spc="65" dirty="0">
                <a:latin typeface="Cambria"/>
                <a:cs typeface="Cambria"/>
              </a:rPr>
              <a:t>being </a:t>
            </a:r>
            <a:r>
              <a:rPr sz="2400" spc="-15" dirty="0">
                <a:latin typeface="Cambria"/>
                <a:cs typeface="Cambria"/>
              </a:rPr>
              <a:t>too </a:t>
            </a:r>
            <a:r>
              <a:rPr sz="2400" spc="-10" dirty="0">
                <a:latin typeface="Cambria"/>
                <a:cs typeface="Cambria"/>
              </a:rPr>
              <a:t> </a:t>
            </a:r>
            <a:r>
              <a:rPr sz="2400" spc="55" dirty="0">
                <a:latin typeface="Cambria"/>
                <a:cs typeface="Cambria"/>
              </a:rPr>
              <a:t>dense</a:t>
            </a:r>
            <a:r>
              <a:rPr sz="2400" spc="60" dirty="0">
                <a:latin typeface="Cambria"/>
                <a:cs typeface="Cambria"/>
              </a:rPr>
              <a:t> </a:t>
            </a:r>
            <a:r>
              <a:rPr sz="2400" spc="85" dirty="0">
                <a:latin typeface="Cambria"/>
                <a:cs typeface="Cambria"/>
              </a:rPr>
              <a:t>with</a:t>
            </a:r>
            <a:r>
              <a:rPr sz="2400" spc="90" dirty="0">
                <a:latin typeface="Cambria"/>
                <a:cs typeface="Cambria"/>
              </a:rPr>
              <a:t> </a:t>
            </a:r>
            <a:r>
              <a:rPr sz="2400" spc="65" dirty="0">
                <a:latin typeface="Cambria"/>
                <a:cs typeface="Cambria"/>
              </a:rPr>
              <a:t>"l"s,</a:t>
            </a:r>
            <a:r>
              <a:rPr sz="2400" spc="70" dirty="0">
                <a:latin typeface="Cambria"/>
                <a:cs typeface="Cambria"/>
              </a:rPr>
              <a:t> </a:t>
            </a:r>
            <a:r>
              <a:rPr sz="2400" spc="160" dirty="0">
                <a:latin typeface="Cambria"/>
                <a:cs typeface="Cambria"/>
              </a:rPr>
              <a:t>a</a:t>
            </a:r>
            <a:r>
              <a:rPr sz="2400" spc="165" dirty="0">
                <a:latin typeface="Cambria"/>
                <a:cs typeface="Cambria"/>
              </a:rPr>
              <a:t> </a:t>
            </a:r>
            <a:r>
              <a:rPr sz="2400" spc="130" dirty="0">
                <a:latin typeface="Cambria"/>
                <a:cs typeface="Cambria"/>
              </a:rPr>
              <a:t>maximum</a:t>
            </a:r>
            <a:r>
              <a:rPr sz="2400" spc="135" dirty="0">
                <a:latin typeface="Cambria"/>
                <a:cs typeface="Cambria"/>
              </a:rPr>
              <a:t> </a:t>
            </a:r>
            <a:r>
              <a:rPr sz="2400" spc="85" dirty="0">
                <a:latin typeface="Cambria"/>
                <a:cs typeface="Cambria"/>
              </a:rPr>
              <a:t>number</a:t>
            </a:r>
            <a:r>
              <a:rPr sz="2400" spc="90" dirty="0">
                <a:latin typeface="Cambria"/>
                <a:cs typeface="Cambria"/>
              </a:rPr>
              <a:t> </a:t>
            </a:r>
            <a:r>
              <a:rPr sz="2400" spc="-5" dirty="0">
                <a:latin typeface="Cambria"/>
                <a:cs typeface="Cambria"/>
              </a:rPr>
              <a:t>of</a:t>
            </a:r>
            <a:r>
              <a:rPr sz="2400" dirty="0">
                <a:latin typeface="Cambria"/>
                <a:cs typeface="Cambria"/>
              </a:rPr>
              <a:t> </a:t>
            </a:r>
            <a:r>
              <a:rPr sz="2400" spc="20" dirty="0">
                <a:latin typeface="Cambria"/>
                <a:cs typeface="Cambria"/>
              </a:rPr>
              <a:t>words</a:t>
            </a:r>
            <a:r>
              <a:rPr sz="2400" spc="25" dirty="0">
                <a:latin typeface="Cambria"/>
                <a:cs typeface="Cambria"/>
              </a:rPr>
              <a:t> </a:t>
            </a:r>
            <a:r>
              <a:rPr sz="2400" spc="70" dirty="0">
                <a:latin typeface="Cambria"/>
                <a:cs typeface="Cambria"/>
              </a:rPr>
              <a:t>is </a:t>
            </a:r>
            <a:r>
              <a:rPr sz="2400" spc="75" dirty="0">
                <a:latin typeface="Cambria"/>
                <a:cs typeface="Cambria"/>
              </a:rPr>
              <a:t> </a:t>
            </a:r>
            <a:r>
              <a:rPr sz="2400" spc="50" dirty="0">
                <a:latin typeface="Cambria"/>
                <a:cs typeface="Cambria"/>
              </a:rPr>
              <a:t>specified</a:t>
            </a:r>
            <a:r>
              <a:rPr sz="2400" spc="55" dirty="0">
                <a:latin typeface="Cambria"/>
                <a:cs typeface="Cambria"/>
              </a:rPr>
              <a:t> </a:t>
            </a:r>
            <a:r>
              <a:rPr sz="2400" spc="105" dirty="0">
                <a:latin typeface="Cambria"/>
                <a:cs typeface="Cambria"/>
              </a:rPr>
              <a:t>and </a:t>
            </a:r>
            <a:r>
              <a:rPr sz="2400" spc="140" dirty="0">
                <a:latin typeface="Cambria"/>
                <a:cs typeface="Cambria"/>
              </a:rPr>
              <a:t>an </a:t>
            </a:r>
            <a:r>
              <a:rPr sz="2400" spc="90" dirty="0">
                <a:latin typeface="Cambria"/>
                <a:cs typeface="Cambria"/>
              </a:rPr>
              <a:t>item</a:t>
            </a:r>
            <a:r>
              <a:rPr sz="2400" spc="95" dirty="0">
                <a:latin typeface="Cambria"/>
                <a:cs typeface="Cambria"/>
              </a:rPr>
              <a:t> </a:t>
            </a:r>
            <a:r>
              <a:rPr sz="2400" spc="75" dirty="0">
                <a:latin typeface="Cambria"/>
                <a:cs typeface="Cambria"/>
              </a:rPr>
              <a:t>is</a:t>
            </a:r>
            <a:r>
              <a:rPr sz="2400" spc="80" dirty="0">
                <a:latin typeface="Cambria"/>
                <a:cs typeface="Cambria"/>
              </a:rPr>
              <a:t> </a:t>
            </a:r>
            <a:r>
              <a:rPr sz="2400" spc="70" dirty="0">
                <a:latin typeface="Cambria"/>
                <a:cs typeface="Cambria"/>
              </a:rPr>
              <a:t>partitioned</a:t>
            </a:r>
            <a:r>
              <a:rPr sz="2400" spc="75" dirty="0">
                <a:latin typeface="Cambria"/>
                <a:cs typeface="Cambria"/>
              </a:rPr>
              <a:t> </a:t>
            </a:r>
            <a:r>
              <a:rPr sz="2400" spc="60" dirty="0">
                <a:latin typeface="Cambria"/>
                <a:cs typeface="Cambria"/>
              </a:rPr>
              <a:t>into</a:t>
            </a:r>
            <a:r>
              <a:rPr sz="2400" spc="65" dirty="0">
                <a:latin typeface="Cambria"/>
                <a:cs typeface="Cambria"/>
              </a:rPr>
              <a:t> </a:t>
            </a:r>
            <a:r>
              <a:rPr sz="2400" spc="45" dirty="0">
                <a:latin typeface="Cambria"/>
                <a:cs typeface="Cambria"/>
              </a:rPr>
              <a:t>blocks  </a:t>
            </a:r>
            <a:r>
              <a:rPr sz="2400" spc="-15" dirty="0">
                <a:latin typeface="Cambria"/>
                <a:cs typeface="Cambria"/>
              </a:rPr>
              <a:t>of </a:t>
            </a:r>
            <a:r>
              <a:rPr sz="2400" spc="-10" dirty="0">
                <a:latin typeface="Cambria"/>
                <a:cs typeface="Cambria"/>
              </a:rPr>
              <a:t> </a:t>
            </a:r>
            <a:r>
              <a:rPr sz="2400" spc="130" dirty="0">
                <a:latin typeface="Cambria"/>
                <a:cs typeface="Cambria"/>
              </a:rPr>
              <a:t>that </a:t>
            </a:r>
            <a:r>
              <a:rPr sz="2400" spc="85">
                <a:latin typeface="Cambria"/>
                <a:cs typeface="Cambria"/>
              </a:rPr>
              <a:t>size</a:t>
            </a:r>
            <a:r>
              <a:rPr sz="2400" spc="85" smtClean="0">
                <a:latin typeface="Cambria"/>
                <a:cs typeface="Cambria"/>
              </a:rPr>
              <a:t>.</a:t>
            </a:r>
            <a:endParaRPr lang="en-US" sz="2400" spc="85" dirty="0" smtClean="0">
              <a:latin typeface="Cambria"/>
              <a:cs typeface="Cambria"/>
            </a:endParaRPr>
          </a:p>
          <a:p>
            <a:pPr marL="286385" marR="5080" indent="-274320" algn="just">
              <a:lnSpc>
                <a:spcPts val="2590"/>
              </a:lnSpc>
              <a:spcBef>
                <a:spcPts val="640"/>
              </a:spcBef>
              <a:buClr>
                <a:srgbClr val="FD8537"/>
              </a:buClr>
              <a:buSzPct val="68750"/>
              <a:buFont typeface="Wingdings"/>
              <a:buChar char=""/>
              <a:tabLst>
                <a:tab pos="287020" algn="l"/>
              </a:tabLst>
            </a:pPr>
            <a:r>
              <a:rPr lang="en-US" sz="2400" spc="85" dirty="0" smtClean="0">
                <a:latin typeface="Cambria"/>
                <a:cs typeface="Cambria"/>
              </a:rPr>
              <a:t>The block size is set at five words ,the code length is 6 bits and the number of bits that are allowed to be “1” for each word is five. </a:t>
            </a:r>
            <a:endParaRPr sz="2400">
              <a:latin typeface="Cambria"/>
              <a:cs typeface="Cambria"/>
            </a:endParaRPr>
          </a:p>
        </p:txBody>
      </p:sp>
      <p:sp>
        <p:nvSpPr>
          <p:cNvPr id="17" name="object 9"/>
          <p:cNvSpPr txBox="1">
            <a:spLocks/>
          </p:cNvSpPr>
          <p:nvPr/>
        </p:nvSpPr>
        <p:spPr>
          <a:xfrm>
            <a:off x="535940" y="895350"/>
            <a:ext cx="5355590"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345" normalizeH="0" baseline="0" noProof="0" smtClean="0">
                <a:ln>
                  <a:noFill/>
                </a:ln>
                <a:solidFill>
                  <a:srgbClr val="002060"/>
                </a:solidFill>
                <a:effectLst/>
                <a:uLnTx/>
                <a:uFillTx/>
                <a:latin typeface="Cambria"/>
                <a:ea typeface="+mj-ea"/>
                <a:cs typeface="Cambria"/>
              </a:rPr>
              <a:t>S</a:t>
            </a:r>
            <a:r>
              <a:rPr kumimoji="0" lang="en-US" sz="1800" b="1" i="0" u="none" strike="noStrike" kern="0" cap="none" spc="345" normalizeH="0" baseline="0" noProof="0" smtClean="0">
                <a:ln>
                  <a:noFill/>
                </a:ln>
                <a:solidFill>
                  <a:srgbClr val="002060"/>
                </a:solidFill>
                <a:effectLst/>
                <a:uLnTx/>
                <a:uFillTx/>
                <a:latin typeface="Cambria"/>
                <a:ea typeface="+mj-ea"/>
                <a:cs typeface="Cambria"/>
              </a:rPr>
              <a:t>IGNATURE</a:t>
            </a:r>
            <a:r>
              <a:rPr kumimoji="0" lang="en-US" sz="1800" b="1" i="0" u="none" strike="noStrike" kern="0" cap="none" spc="315" normalizeH="0" baseline="0" noProof="0" smtClean="0">
                <a:ln>
                  <a:noFill/>
                </a:ln>
                <a:solidFill>
                  <a:srgbClr val="002060"/>
                </a:solidFill>
                <a:effectLst/>
                <a:uLnTx/>
                <a:uFillTx/>
                <a:latin typeface="Cambria"/>
                <a:ea typeface="+mj-ea"/>
                <a:cs typeface="Cambria"/>
              </a:rPr>
              <a:t> </a:t>
            </a:r>
            <a:r>
              <a:rPr kumimoji="0" lang="en-US" sz="3000" b="1" i="0" u="none" strike="noStrike" kern="0" cap="none" spc="395" normalizeH="0" baseline="0" noProof="0" smtClean="0">
                <a:ln>
                  <a:noFill/>
                </a:ln>
                <a:solidFill>
                  <a:srgbClr val="002060"/>
                </a:solidFill>
                <a:effectLst/>
                <a:uLnTx/>
                <a:uFillTx/>
                <a:latin typeface="Cambria"/>
                <a:ea typeface="+mj-ea"/>
                <a:cs typeface="Cambria"/>
              </a:rPr>
              <a:t>F</a:t>
            </a:r>
            <a:r>
              <a:rPr kumimoji="0" lang="en-US" sz="1800" b="1" i="0" u="none" strike="noStrike" kern="0" cap="none" spc="395" normalizeH="0" baseline="0" noProof="0" smtClean="0">
                <a:ln>
                  <a:noFill/>
                </a:ln>
                <a:solidFill>
                  <a:srgbClr val="002060"/>
                </a:solidFill>
                <a:effectLst/>
                <a:uLnTx/>
                <a:uFillTx/>
                <a:latin typeface="Cambria"/>
                <a:ea typeface="+mj-ea"/>
                <a:cs typeface="Cambria"/>
              </a:rPr>
              <a:t>ILE</a:t>
            </a:r>
            <a:r>
              <a:rPr kumimoji="0" lang="en-US" sz="1800" b="1" i="0" u="none" strike="noStrike" kern="0" cap="none" spc="315" normalizeH="0" baseline="0" noProof="0" smtClean="0">
                <a:ln>
                  <a:noFill/>
                </a:ln>
                <a:solidFill>
                  <a:srgbClr val="002060"/>
                </a:solidFill>
                <a:effectLst/>
                <a:uLnTx/>
                <a:uFillTx/>
                <a:latin typeface="Cambria"/>
                <a:ea typeface="+mj-ea"/>
                <a:cs typeface="Cambria"/>
              </a:rPr>
              <a:t> </a:t>
            </a:r>
            <a:r>
              <a:rPr kumimoji="0" lang="en-US" sz="3000" b="1" i="0" u="none" strike="noStrike" kern="0" cap="none" spc="355" normalizeH="0" baseline="0" noProof="0" smtClean="0">
                <a:ln>
                  <a:noFill/>
                </a:ln>
                <a:solidFill>
                  <a:srgbClr val="002060"/>
                </a:solidFill>
                <a:effectLst/>
                <a:uLnTx/>
                <a:uFillTx/>
                <a:latin typeface="Cambria"/>
                <a:ea typeface="+mj-ea"/>
                <a:cs typeface="Cambria"/>
              </a:rPr>
              <a:t>S</a:t>
            </a:r>
            <a:r>
              <a:rPr kumimoji="0" lang="en-US" sz="1800" b="1" i="0" u="none" strike="noStrike" kern="0" cap="none" spc="355" normalizeH="0" baseline="0" noProof="0" smtClean="0">
                <a:ln>
                  <a:noFill/>
                </a:ln>
                <a:solidFill>
                  <a:srgbClr val="002060"/>
                </a:solidFill>
                <a:effectLst/>
                <a:uLnTx/>
                <a:uFillTx/>
                <a:latin typeface="Cambria"/>
                <a:ea typeface="+mj-ea"/>
                <a:cs typeface="Cambria"/>
              </a:rPr>
              <a:t>TRUCTURE</a:t>
            </a:r>
            <a:endParaRPr kumimoji="0" lang="en-US" sz="3000" b="0" i="0" u="none" strike="noStrike" kern="0" cap="none" spc="0" normalizeH="0" baseline="0" noProof="0">
              <a:ln>
                <a:noFill/>
              </a:ln>
              <a:solidFill>
                <a:srgbClr val="002060"/>
              </a:solidFill>
              <a:effectLst/>
              <a:uLnTx/>
              <a:uFillTx/>
              <a:latin typeface="Cambria"/>
              <a:ea typeface="+mj-ea"/>
              <a:cs typeface="Cambri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rot="5400000">
            <a:off x="647700" y="266700"/>
            <a:ext cx="7848600" cy="8534400"/>
            <a:chOff x="-19050" y="0"/>
            <a:chExt cx="6896100" cy="9144000"/>
          </a:xfrm>
        </p:grpSpPr>
        <p:pic>
          <p:nvPicPr>
            <p:cNvPr id="3" name="object 3"/>
            <p:cNvPicPr/>
            <p:nvPr/>
          </p:nvPicPr>
          <p:blipFill>
            <a:blip r:embed="rId2" cstate="print"/>
            <a:stretch>
              <a:fillRect/>
            </a:stretch>
          </p:blipFill>
          <p:spPr>
            <a:xfrm>
              <a:off x="0" y="0"/>
              <a:ext cx="6858000" cy="9144000"/>
            </a:xfrm>
            <a:prstGeom prst="rect">
              <a:avLst/>
            </a:prstGeom>
          </p:spPr>
        </p:pic>
        <p:sp>
          <p:nvSpPr>
            <p:cNvPr id="4" name="object 4"/>
            <p:cNvSpPr/>
            <p:nvPr/>
          </p:nvSpPr>
          <p:spPr>
            <a:xfrm>
              <a:off x="0" y="381000"/>
              <a:ext cx="6858000" cy="0"/>
            </a:xfrm>
            <a:custGeom>
              <a:avLst/>
              <a:gdLst/>
              <a:ahLst/>
              <a:cxnLst/>
              <a:rect l="l" t="t" r="r" b="b"/>
              <a:pathLst>
                <a:path w="6858000">
                  <a:moveTo>
                    <a:pt x="0" y="0"/>
                  </a:moveTo>
                  <a:lnTo>
                    <a:pt x="6857999" y="0"/>
                  </a:lnTo>
                </a:path>
              </a:pathLst>
            </a:custGeom>
            <a:ln w="38100">
              <a:solidFill>
                <a:srgbClr val="FDC3AD"/>
              </a:solidFill>
            </a:ln>
          </p:spPr>
          <p:txBody>
            <a:bodyPr wrap="square" lIns="0" tIns="0" rIns="0" bIns="0" rtlCol="0"/>
            <a:lstStyle/>
            <a:p>
              <a:endParaRPr/>
            </a:p>
          </p:txBody>
        </p:sp>
        <p:sp>
          <p:nvSpPr>
            <p:cNvPr id="5" name="object 5"/>
            <p:cNvSpPr/>
            <p:nvPr/>
          </p:nvSpPr>
          <p:spPr>
            <a:xfrm>
              <a:off x="0" y="9039225"/>
              <a:ext cx="6858000" cy="57150"/>
            </a:xfrm>
            <a:custGeom>
              <a:avLst/>
              <a:gdLst/>
              <a:ahLst/>
              <a:cxnLst/>
              <a:rect l="l" t="t" r="r" b="b"/>
              <a:pathLst>
                <a:path w="6858000" h="57150">
                  <a:moveTo>
                    <a:pt x="6857987" y="45720"/>
                  </a:moveTo>
                  <a:lnTo>
                    <a:pt x="0" y="45720"/>
                  </a:lnTo>
                  <a:lnTo>
                    <a:pt x="0" y="57150"/>
                  </a:lnTo>
                  <a:lnTo>
                    <a:pt x="6857987" y="57150"/>
                  </a:lnTo>
                  <a:lnTo>
                    <a:pt x="6857987" y="45720"/>
                  </a:lnTo>
                  <a:close/>
                </a:path>
                <a:path w="6858000" h="57150">
                  <a:moveTo>
                    <a:pt x="6857987" y="0"/>
                  </a:moveTo>
                  <a:lnTo>
                    <a:pt x="0" y="0"/>
                  </a:lnTo>
                  <a:lnTo>
                    <a:pt x="0" y="34290"/>
                  </a:lnTo>
                  <a:lnTo>
                    <a:pt x="6857987" y="34290"/>
                  </a:lnTo>
                  <a:lnTo>
                    <a:pt x="6857987" y="0"/>
                  </a:lnTo>
                  <a:close/>
                </a:path>
              </a:pathLst>
            </a:custGeom>
            <a:solidFill>
              <a:srgbClr val="FDC3AD"/>
            </a:solidFill>
          </p:spPr>
          <p:txBody>
            <a:bodyPr wrap="square" lIns="0" tIns="0" rIns="0" bIns="0" rtlCol="0"/>
            <a:lstStyle/>
            <a:p>
              <a:endParaRPr/>
            </a:p>
          </p:txBody>
        </p:sp>
        <p:sp>
          <p:nvSpPr>
            <p:cNvPr id="6" name="object 6"/>
            <p:cNvSpPr/>
            <p:nvPr/>
          </p:nvSpPr>
          <p:spPr>
            <a:xfrm>
              <a:off x="0" y="0"/>
              <a:ext cx="6858000" cy="304800"/>
            </a:xfrm>
            <a:custGeom>
              <a:avLst/>
              <a:gdLst/>
              <a:ahLst/>
              <a:cxnLst/>
              <a:rect l="l" t="t" r="r" b="b"/>
              <a:pathLst>
                <a:path w="6858000" h="304800">
                  <a:moveTo>
                    <a:pt x="0" y="0"/>
                  </a:moveTo>
                  <a:lnTo>
                    <a:pt x="0" y="304800"/>
                  </a:lnTo>
                  <a:lnTo>
                    <a:pt x="6858000" y="304800"/>
                  </a:lnTo>
                  <a:lnTo>
                    <a:pt x="6858000" y="0"/>
                  </a:lnTo>
                  <a:lnTo>
                    <a:pt x="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0" y="2222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8537"/>
            </a:solidFill>
          </p:spPr>
          <p:txBody>
            <a:bodyPr wrap="square" lIns="0" tIns="0" rIns="0" bIns="0" rtlCol="0"/>
            <a:lstStyle/>
            <a:p>
              <a:endParaRPr/>
            </a:p>
          </p:txBody>
        </p:sp>
        <p:sp>
          <p:nvSpPr>
            <p:cNvPr id="8" name="object 8"/>
            <p:cNvSpPr/>
            <p:nvPr/>
          </p:nvSpPr>
          <p:spPr>
            <a:xfrm>
              <a:off x="5715000" y="438912"/>
              <a:ext cx="548640" cy="548640"/>
            </a:xfrm>
            <a:custGeom>
              <a:avLst/>
              <a:gdLst/>
              <a:ahLst/>
              <a:cxnLst/>
              <a:rect l="l" t="t" r="r" b="b"/>
              <a:pathLst>
                <a:path w="548639" h="548640">
                  <a:moveTo>
                    <a:pt x="0" y="274320"/>
                  </a:moveTo>
                  <a:lnTo>
                    <a:pt x="4419" y="323631"/>
                  </a:lnTo>
                  <a:lnTo>
                    <a:pt x="17162" y="370042"/>
                  </a:lnTo>
                  <a:lnTo>
                    <a:pt x="37453" y="412778"/>
                  </a:lnTo>
                  <a:lnTo>
                    <a:pt x="64518" y="451064"/>
                  </a:lnTo>
                  <a:lnTo>
                    <a:pt x="97580" y="484126"/>
                  </a:lnTo>
                  <a:lnTo>
                    <a:pt x="135867" y="511189"/>
                  </a:lnTo>
                  <a:lnTo>
                    <a:pt x="178602" y="531478"/>
                  </a:lnTo>
                  <a:lnTo>
                    <a:pt x="225011" y="544220"/>
                  </a:lnTo>
                  <a:lnTo>
                    <a:pt x="274319" y="548640"/>
                  </a:lnTo>
                  <a:lnTo>
                    <a:pt x="323628" y="544220"/>
                  </a:lnTo>
                  <a:lnTo>
                    <a:pt x="370037" y="531478"/>
                  </a:lnTo>
                  <a:lnTo>
                    <a:pt x="412772" y="511189"/>
                  </a:lnTo>
                  <a:lnTo>
                    <a:pt x="451059" y="484126"/>
                  </a:lnTo>
                  <a:lnTo>
                    <a:pt x="484121" y="451064"/>
                  </a:lnTo>
                  <a:lnTo>
                    <a:pt x="511186" y="412778"/>
                  </a:lnTo>
                  <a:lnTo>
                    <a:pt x="531477" y="370042"/>
                  </a:lnTo>
                  <a:lnTo>
                    <a:pt x="544220" y="323631"/>
                  </a:lnTo>
                  <a:lnTo>
                    <a:pt x="548640" y="274320"/>
                  </a:lnTo>
                  <a:lnTo>
                    <a:pt x="544220" y="225008"/>
                  </a:lnTo>
                  <a:lnTo>
                    <a:pt x="531477" y="178597"/>
                  </a:lnTo>
                  <a:lnTo>
                    <a:pt x="511186" y="135861"/>
                  </a:lnTo>
                  <a:lnTo>
                    <a:pt x="484121" y="97575"/>
                  </a:lnTo>
                  <a:lnTo>
                    <a:pt x="451059" y="64513"/>
                  </a:lnTo>
                  <a:lnTo>
                    <a:pt x="412772" y="37450"/>
                  </a:lnTo>
                  <a:lnTo>
                    <a:pt x="370037" y="17161"/>
                  </a:lnTo>
                  <a:lnTo>
                    <a:pt x="323628" y="4419"/>
                  </a:lnTo>
                  <a:lnTo>
                    <a:pt x="274319" y="0"/>
                  </a:lnTo>
                  <a:lnTo>
                    <a:pt x="225011" y="4419"/>
                  </a:lnTo>
                  <a:lnTo>
                    <a:pt x="178602" y="17161"/>
                  </a:lnTo>
                  <a:lnTo>
                    <a:pt x="135867" y="37450"/>
                  </a:lnTo>
                  <a:lnTo>
                    <a:pt x="97580" y="64513"/>
                  </a:lnTo>
                  <a:lnTo>
                    <a:pt x="64518" y="97575"/>
                  </a:lnTo>
                  <a:lnTo>
                    <a:pt x="37453" y="135861"/>
                  </a:lnTo>
                  <a:lnTo>
                    <a:pt x="17162" y="178597"/>
                  </a:lnTo>
                  <a:lnTo>
                    <a:pt x="4419" y="225008"/>
                  </a:lnTo>
                  <a:lnTo>
                    <a:pt x="0" y="27432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rot="5400000">
            <a:off x="1943100" y="495300"/>
            <a:ext cx="4495800" cy="7467600"/>
          </a:xfrm>
          <a:prstGeom prst="rect">
            <a:avLst/>
          </a:prstGeom>
        </p:spPr>
      </p:pic>
      <p:sp>
        <p:nvSpPr>
          <p:cNvPr id="11" name="object 11"/>
          <p:cNvSpPr txBox="1"/>
          <p:nvPr/>
        </p:nvSpPr>
        <p:spPr>
          <a:xfrm rot="5400000">
            <a:off x="5571013" y="4334987"/>
            <a:ext cx="276999" cy="5018226"/>
          </a:xfrm>
          <a:prstGeom prst="rect">
            <a:avLst/>
          </a:prstGeom>
        </p:spPr>
        <p:txBody>
          <a:bodyPr vert="vert270" wrap="square" lIns="0" tIns="9525" rIns="0" bIns="0" rtlCol="0">
            <a:spAutoFit/>
          </a:bodyPr>
          <a:lstStyle/>
          <a:p>
            <a:pPr marL="12700">
              <a:lnSpc>
                <a:spcPct val="100000"/>
              </a:lnSpc>
              <a:spcBef>
                <a:spcPts val="75"/>
              </a:spcBef>
            </a:pPr>
            <a:r>
              <a:rPr sz="1800" spc="95" dirty="0">
                <a:latin typeface="Cambria"/>
                <a:cs typeface="Cambria"/>
              </a:rPr>
              <a:t>Example</a:t>
            </a:r>
            <a:r>
              <a:rPr sz="1800" spc="75" dirty="0">
                <a:latin typeface="Cambria"/>
                <a:cs typeface="Cambria"/>
              </a:rPr>
              <a:t> </a:t>
            </a:r>
            <a:r>
              <a:rPr sz="1800" spc="25" dirty="0">
                <a:latin typeface="Cambria"/>
                <a:cs typeface="Cambria"/>
              </a:rPr>
              <a:t>:</a:t>
            </a:r>
            <a:r>
              <a:rPr sz="1800" spc="95" dirty="0">
                <a:latin typeface="Cambria"/>
                <a:cs typeface="Cambria"/>
              </a:rPr>
              <a:t> </a:t>
            </a:r>
            <a:r>
              <a:rPr sz="1800" spc="55" dirty="0">
                <a:latin typeface="Cambria"/>
                <a:cs typeface="Cambria"/>
              </a:rPr>
              <a:t>Superimposed</a:t>
            </a:r>
            <a:r>
              <a:rPr sz="1800" spc="110" dirty="0">
                <a:latin typeface="Cambria"/>
                <a:cs typeface="Cambria"/>
              </a:rPr>
              <a:t> </a:t>
            </a:r>
            <a:r>
              <a:rPr sz="1800" spc="75" dirty="0">
                <a:latin typeface="Cambria"/>
                <a:cs typeface="Cambria"/>
              </a:rPr>
              <a:t>Coding</a:t>
            </a:r>
            <a:endParaRPr sz="1800">
              <a:latin typeface="Cambria"/>
              <a:cs typeface="Cambria"/>
            </a:endParaRPr>
          </a:p>
        </p:txBody>
      </p:sp>
      <p:sp>
        <p:nvSpPr>
          <p:cNvPr id="12" name="object 9"/>
          <p:cNvSpPr txBox="1">
            <a:spLocks/>
          </p:cNvSpPr>
          <p:nvPr/>
        </p:nvSpPr>
        <p:spPr>
          <a:xfrm>
            <a:off x="535940" y="895350"/>
            <a:ext cx="5355590"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345" normalizeH="0" baseline="0" noProof="0" smtClean="0">
                <a:ln>
                  <a:noFill/>
                </a:ln>
                <a:solidFill>
                  <a:srgbClr val="002060"/>
                </a:solidFill>
                <a:effectLst/>
                <a:uLnTx/>
                <a:uFillTx/>
                <a:latin typeface="Cambria"/>
                <a:ea typeface="+mj-ea"/>
                <a:cs typeface="Cambria"/>
              </a:rPr>
              <a:t>S</a:t>
            </a:r>
            <a:r>
              <a:rPr kumimoji="0" lang="en-US" sz="1800" b="1" i="0" u="none" strike="noStrike" kern="0" cap="none" spc="345" normalizeH="0" baseline="0" noProof="0" smtClean="0">
                <a:ln>
                  <a:noFill/>
                </a:ln>
                <a:solidFill>
                  <a:srgbClr val="002060"/>
                </a:solidFill>
                <a:effectLst/>
                <a:uLnTx/>
                <a:uFillTx/>
                <a:latin typeface="Cambria"/>
                <a:ea typeface="+mj-ea"/>
                <a:cs typeface="Cambria"/>
              </a:rPr>
              <a:t>IGNATURE</a:t>
            </a:r>
            <a:r>
              <a:rPr kumimoji="0" lang="en-US" sz="1800" b="1" i="0" u="none" strike="noStrike" kern="0" cap="none" spc="315" normalizeH="0" baseline="0" noProof="0" smtClean="0">
                <a:ln>
                  <a:noFill/>
                </a:ln>
                <a:solidFill>
                  <a:srgbClr val="002060"/>
                </a:solidFill>
                <a:effectLst/>
                <a:uLnTx/>
                <a:uFillTx/>
                <a:latin typeface="Cambria"/>
                <a:ea typeface="+mj-ea"/>
                <a:cs typeface="Cambria"/>
              </a:rPr>
              <a:t> </a:t>
            </a:r>
            <a:r>
              <a:rPr kumimoji="0" lang="en-US" sz="3000" b="1" i="0" u="none" strike="noStrike" kern="0" cap="none" spc="395" normalizeH="0" baseline="0" noProof="0" smtClean="0">
                <a:ln>
                  <a:noFill/>
                </a:ln>
                <a:solidFill>
                  <a:srgbClr val="002060"/>
                </a:solidFill>
                <a:effectLst/>
                <a:uLnTx/>
                <a:uFillTx/>
                <a:latin typeface="Cambria"/>
                <a:ea typeface="+mj-ea"/>
                <a:cs typeface="Cambria"/>
              </a:rPr>
              <a:t>F</a:t>
            </a:r>
            <a:r>
              <a:rPr kumimoji="0" lang="en-US" sz="1800" b="1" i="0" u="none" strike="noStrike" kern="0" cap="none" spc="395" normalizeH="0" baseline="0" noProof="0" smtClean="0">
                <a:ln>
                  <a:noFill/>
                </a:ln>
                <a:solidFill>
                  <a:srgbClr val="002060"/>
                </a:solidFill>
                <a:effectLst/>
                <a:uLnTx/>
                <a:uFillTx/>
                <a:latin typeface="Cambria"/>
                <a:ea typeface="+mj-ea"/>
                <a:cs typeface="Cambria"/>
              </a:rPr>
              <a:t>ILE</a:t>
            </a:r>
            <a:r>
              <a:rPr kumimoji="0" lang="en-US" sz="1800" b="1" i="0" u="none" strike="noStrike" kern="0" cap="none" spc="315" normalizeH="0" baseline="0" noProof="0" smtClean="0">
                <a:ln>
                  <a:noFill/>
                </a:ln>
                <a:solidFill>
                  <a:srgbClr val="002060"/>
                </a:solidFill>
                <a:effectLst/>
                <a:uLnTx/>
                <a:uFillTx/>
                <a:latin typeface="Cambria"/>
                <a:ea typeface="+mj-ea"/>
                <a:cs typeface="Cambria"/>
              </a:rPr>
              <a:t> </a:t>
            </a:r>
            <a:r>
              <a:rPr kumimoji="0" lang="en-US" sz="3000" b="1" i="0" u="none" strike="noStrike" kern="0" cap="none" spc="355" normalizeH="0" baseline="0" noProof="0" smtClean="0">
                <a:ln>
                  <a:noFill/>
                </a:ln>
                <a:solidFill>
                  <a:srgbClr val="002060"/>
                </a:solidFill>
                <a:effectLst/>
                <a:uLnTx/>
                <a:uFillTx/>
                <a:latin typeface="Cambria"/>
                <a:ea typeface="+mj-ea"/>
                <a:cs typeface="Cambria"/>
              </a:rPr>
              <a:t>S</a:t>
            </a:r>
            <a:r>
              <a:rPr kumimoji="0" lang="en-US" sz="1800" b="1" i="0" u="none" strike="noStrike" kern="0" cap="none" spc="355" normalizeH="0" baseline="0" noProof="0" smtClean="0">
                <a:ln>
                  <a:noFill/>
                </a:ln>
                <a:solidFill>
                  <a:srgbClr val="002060"/>
                </a:solidFill>
                <a:effectLst/>
                <a:uLnTx/>
                <a:uFillTx/>
                <a:latin typeface="Cambria"/>
                <a:ea typeface="+mj-ea"/>
                <a:cs typeface="Cambria"/>
              </a:rPr>
              <a:t>TRUCTURE</a:t>
            </a:r>
            <a:endParaRPr kumimoji="0" lang="en-US" sz="3000" b="0" i="0" u="none" strike="noStrike" kern="0" cap="none" spc="0" normalizeH="0" baseline="0" noProof="0">
              <a:ln>
                <a:noFill/>
              </a:ln>
              <a:solidFill>
                <a:srgbClr val="002060"/>
              </a:solidFill>
              <a:effectLst/>
              <a:uLnTx/>
              <a:uFillTx/>
              <a:latin typeface="Cambria"/>
              <a:ea typeface="+mj-e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228600" y="1295400"/>
            <a:ext cx="8608060" cy="505267"/>
          </a:xfrm>
          <a:prstGeom prst="rect">
            <a:avLst/>
          </a:prstGeom>
        </p:spPr>
        <p:txBody>
          <a:bodyPr vert="horz" wrap="square" lIns="0" tIns="12700" rIns="0" bIns="0" rtlCol="0">
            <a:spAutoFit/>
          </a:bodyPr>
          <a:lstStyle/>
          <a:p>
            <a:pPr marL="12700">
              <a:lnSpc>
                <a:spcPct val="100000"/>
              </a:lnSpc>
              <a:spcBef>
                <a:spcPts val="100"/>
              </a:spcBef>
            </a:pPr>
            <a:r>
              <a:rPr sz="3200" b="1" spc="275" dirty="0">
                <a:solidFill>
                  <a:srgbClr val="002060"/>
                </a:solidFill>
              </a:rPr>
              <a:t>INTRODUCTION</a:t>
            </a:r>
            <a:r>
              <a:rPr sz="3200" b="1" spc="280" dirty="0">
                <a:solidFill>
                  <a:srgbClr val="002060"/>
                </a:solidFill>
              </a:rPr>
              <a:t> </a:t>
            </a:r>
            <a:r>
              <a:rPr sz="3200" b="1" spc="235" dirty="0">
                <a:solidFill>
                  <a:srgbClr val="002060"/>
                </a:solidFill>
              </a:rPr>
              <a:t>TO</a:t>
            </a:r>
            <a:r>
              <a:rPr sz="3200" b="1" spc="270" dirty="0">
                <a:solidFill>
                  <a:srgbClr val="002060"/>
                </a:solidFill>
              </a:rPr>
              <a:t> </a:t>
            </a:r>
            <a:r>
              <a:rPr sz="3200" b="1" spc="250" dirty="0">
                <a:solidFill>
                  <a:srgbClr val="002060"/>
                </a:solidFill>
              </a:rPr>
              <a:t>DATA</a:t>
            </a:r>
            <a:r>
              <a:rPr sz="3200" b="1" spc="310" dirty="0">
                <a:solidFill>
                  <a:srgbClr val="002060"/>
                </a:solidFill>
              </a:rPr>
              <a:t> STRUCTURES</a:t>
            </a:r>
            <a:endParaRPr sz="3200" b="1">
              <a:solidFill>
                <a:srgbClr val="002060"/>
              </a:solidFill>
            </a:endParaRPr>
          </a:p>
        </p:txBody>
      </p:sp>
      <p:sp>
        <p:nvSpPr>
          <p:cNvPr id="10" name="object 10"/>
          <p:cNvSpPr txBox="1"/>
          <p:nvPr/>
        </p:nvSpPr>
        <p:spPr>
          <a:xfrm>
            <a:off x="685800" y="2743200"/>
            <a:ext cx="7247890" cy="3211135"/>
          </a:xfrm>
          <a:prstGeom prst="rect">
            <a:avLst/>
          </a:prstGeom>
        </p:spPr>
        <p:txBody>
          <a:bodyPr vert="horz" wrap="square" lIns="0" tIns="88900" rIns="0" bIns="0" rtlCol="0">
            <a:spAutoFit/>
          </a:bodyPr>
          <a:lstStyle/>
          <a:p>
            <a:pPr marL="12700">
              <a:lnSpc>
                <a:spcPct val="100000"/>
              </a:lnSpc>
              <a:spcBef>
                <a:spcPts val="700"/>
              </a:spcBef>
            </a:pPr>
            <a:r>
              <a:rPr lang="en-IN" sz="2400" spc="35" dirty="0">
                <a:latin typeface="Cambria"/>
                <a:cs typeface="Cambria"/>
              </a:rPr>
              <a:t>There are usually two major data structures in any information system. These are </a:t>
            </a:r>
          </a:p>
          <a:p>
            <a:pPr marL="12700">
              <a:lnSpc>
                <a:spcPct val="100000"/>
              </a:lnSpc>
              <a:spcBef>
                <a:spcPts val="700"/>
              </a:spcBef>
              <a:buFont typeface="Wingdings" pitchFamily="2" charset="2"/>
              <a:buChar char="Ø"/>
            </a:pPr>
            <a:r>
              <a:rPr lang="en-IN" sz="2400" spc="110" dirty="0">
                <a:latin typeface="Cambria"/>
                <a:cs typeface="Cambria"/>
              </a:rPr>
              <a:t>One s</a:t>
            </a:r>
            <a:r>
              <a:rPr sz="2400" spc="110">
                <a:latin typeface="Cambria"/>
                <a:cs typeface="Cambria"/>
              </a:rPr>
              <a:t>tructure</a:t>
            </a:r>
            <a:r>
              <a:rPr sz="2400" spc="120">
                <a:latin typeface="Cambria"/>
                <a:cs typeface="Cambria"/>
              </a:rPr>
              <a:t> </a:t>
            </a:r>
            <a:r>
              <a:rPr sz="2400" spc="50" dirty="0">
                <a:latin typeface="Cambria"/>
                <a:cs typeface="Cambria"/>
              </a:rPr>
              <a:t>stores</a:t>
            </a:r>
            <a:r>
              <a:rPr sz="2400" spc="140" dirty="0">
                <a:latin typeface="Cambria"/>
                <a:cs typeface="Cambria"/>
              </a:rPr>
              <a:t> </a:t>
            </a:r>
            <a:r>
              <a:rPr sz="2400" spc="105" dirty="0">
                <a:latin typeface="Cambria"/>
                <a:cs typeface="Cambria"/>
              </a:rPr>
              <a:t>and</a:t>
            </a:r>
            <a:r>
              <a:rPr sz="2400" spc="140" dirty="0">
                <a:latin typeface="Cambria"/>
                <a:cs typeface="Cambria"/>
              </a:rPr>
              <a:t> </a:t>
            </a:r>
            <a:r>
              <a:rPr sz="2400" spc="105" dirty="0">
                <a:latin typeface="Cambria"/>
                <a:cs typeface="Cambria"/>
              </a:rPr>
              <a:t>manages</a:t>
            </a:r>
            <a:r>
              <a:rPr sz="2400" spc="150" dirty="0">
                <a:latin typeface="Cambria"/>
                <a:cs typeface="Cambria"/>
              </a:rPr>
              <a:t> </a:t>
            </a:r>
            <a:r>
              <a:rPr sz="2400" spc="90" dirty="0">
                <a:latin typeface="Cambria"/>
                <a:cs typeface="Cambria"/>
              </a:rPr>
              <a:t>the</a:t>
            </a:r>
            <a:r>
              <a:rPr sz="2400" spc="135" dirty="0">
                <a:latin typeface="Cambria"/>
                <a:cs typeface="Cambria"/>
              </a:rPr>
              <a:t> </a:t>
            </a:r>
            <a:r>
              <a:rPr sz="2400" spc="45" dirty="0">
                <a:latin typeface="Cambria"/>
                <a:cs typeface="Cambria"/>
              </a:rPr>
              <a:t>received</a:t>
            </a:r>
            <a:r>
              <a:rPr sz="2400" spc="114" dirty="0">
                <a:latin typeface="Cambria"/>
                <a:cs typeface="Cambria"/>
              </a:rPr>
              <a:t> </a:t>
            </a:r>
            <a:r>
              <a:rPr sz="2400" spc="90" dirty="0">
                <a:latin typeface="Cambria"/>
                <a:cs typeface="Cambria"/>
              </a:rPr>
              <a:t>items </a:t>
            </a:r>
            <a:r>
              <a:rPr sz="2400" spc="-515" dirty="0">
                <a:latin typeface="Cambria"/>
                <a:cs typeface="Cambria"/>
              </a:rPr>
              <a:t> </a:t>
            </a:r>
            <a:r>
              <a:rPr sz="2400" spc="105" dirty="0">
                <a:latin typeface="Cambria"/>
                <a:cs typeface="Cambria"/>
              </a:rPr>
              <a:t>in</a:t>
            </a:r>
            <a:r>
              <a:rPr sz="2400" spc="114" dirty="0">
                <a:latin typeface="Cambria"/>
                <a:cs typeface="Cambria"/>
              </a:rPr>
              <a:t> </a:t>
            </a:r>
            <a:r>
              <a:rPr sz="2400" spc="85" dirty="0">
                <a:latin typeface="Cambria"/>
                <a:cs typeface="Cambria"/>
              </a:rPr>
              <a:t>their</a:t>
            </a:r>
            <a:r>
              <a:rPr sz="2400" spc="125" dirty="0">
                <a:latin typeface="Cambria"/>
                <a:cs typeface="Cambria"/>
              </a:rPr>
              <a:t> </a:t>
            </a:r>
            <a:r>
              <a:rPr sz="2400" spc="75">
                <a:latin typeface="Cambria"/>
                <a:cs typeface="Cambria"/>
              </a:rPr>
              <a:t>normalized</a:t>
            </a:r>
            <a:r>
              <a:rPr sz="2400" spc="114">
                <a:latin typeface="Cambria"/>
                <a:cs typeface="Cambria"/>
              </a:rPr>
              <a:t> </a:t>
            </a:r>
            <a:r>
              <a:rPr sz="2400" spc="15">
                <a:latin typeface="Cambria"/>
                <a:cs typeface="Cambria"/>
              </a:rPr>
              <a:t>form</a:t>
            </a:r>
            <a:r>
              <a:rPr lang="en-IN" sz="2400" spc="15" dirty="0">
                <a:latin typeface="Cambria"/>
                <a:cs typeface="Cambria"/>
              </a:rPr>
              <a:t>.(“</a:t>
            </a:r>
            <a:r>
              <a:rPr sz="2400" spc="50">
                <a:latin typeface="Cambria"/>
                <a:cs typeface="Cambria"/>
              </a:rPr>
              <a:t>document</a:t>
            </a:r>
            <a:r>
              <a:rPr sz="2400" spc="125">
                <a:latin typeface="Cambria"/>
                <a:cs typeface="Cambria"/>
              </a:rPr>
              <a:t> </a:t>
            </a:r>
            <a:r>
              <a:rPr sz="2400" spc="80" dirty="0">
                <a:latin typeface="Cambria"/>
                <a:cs typeface="Cambria"/>
              </a:rPr>
              <a:t>manager.“)</a:t>
            </a:r>
            <a:endParaRPr sz="2400">
              <a:latin typeface="Cambria"/>
              <a:cs typeface="Cambria"/>
            </a:endParaRPr>
          </a:p>
          <a:p>
            <a:pPr marL="286385" marR="7620" indent="-274320">
              <a:lnSpc>
                <a:spcPct val="100000"/>
              </a:lnSpc>
              <a:spcBef>
                <a:spcPts val="600"/>
              </a:spcBef>
              <a:buFont typeface="Wingdings" pitchFamily="2" charset="2"/>
              <a:buChar char="Ø"/>
              <a:tabLst>
                <a:tab pos="350520" algn="l"/>
              </a:tabLst>
            </a:pPr>
            <a:r>
              <a:rPr lang="en-IN" sz="2400" spc="50" dirty="0">
                <a:latin typeface="Cambria"/>
                <a:cs typeface="Cambria"/>
              </a:rPr>
              <a:t>The other major data structure contains the processing tokens and associated data</a:t>
            </a:r>
            <a:r>
              <a:rPr sz="2400" spc="140">
                <a:latin typeface="Cambria"/>
                <a:cs typeface="Cambria"/>
              </a:rPr>
              <a:t> </a:t>
            </a:r>
            <a:r>
              <a:rPr sz="2400" spc="25" dirty="0">
                <a:latin typeface="Cambria"/>
                <a:cs typeface="Cambria"/>
              </a:rPr>
              <a:t>to</a:t>
            </a:r>
            <a:r>
              <a:rPr sz="2400" spc="135" dirty="0">
                <a:latin typeface="Cambria"/>
                <a:cs typeface="Cambria"/>
              </a:rPr>
              <a:t> </a:t>
            </a:r>
            <a:r>
              <a:rPr sz="2400" spc="60">
                <a:latin typeface="Cambria"/>
                <a:cs typeface="Cambria"/>
              </a:rPr>
              <a:t>support </a:t>
            </a:r>
            <a:r>
              <a:rPr sz="2400" spc="-515">
                <a:latin typeface="Cambria"/>
                <a:cs typeface="Cambria"/>
              </a:rPr>
              <a:t> </a:t>
            </a:r>
            <a:r>
              <a:rPr sz="2400" spc="80">
                <a:latin typeface="Cambria"/>
                <a:cs typeface="Cambria"/>
              </a:rPr>
              <a:t>search</a:t>
            </a:r>
            <a:r>
              <a:rPr lang="en-IN" sz="2400" spc="80" dirty="0">
                <a:latin typeface="Cambria"/>
                <a:cs typeface="Cambria"/>
              </a:rPr>
              <a:t>.</a:t>
            </a:r>
            <a:endParaRPr sz="2400">
              <a:latin typeface="Cambria"/>
              <a:cs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85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457200" y="1752600"/>
            <a:ext cx="7844155" cy="3850157"/>
          </a:xfrm>
          <a:prstGeom prst="rect">
            <a:avLst/>
          </a:prstGeom>
        </p:spPr>
        <p:txBody>
          <a:bodyPr vert="horz" wrap="square" lIns="0" tIns="73025" rIns="0" bIns="0" rtlCol="0">
            <a:spAutoFit/>
          </a:bodyPr>
          <a:lstStyle/>
          <a:p>
            <a:pPr marL="286385" marR="5080" indent="-274320" algn="just">
              <a:lnSpc>
                <a:spcPct val="80000"/>
              </a:lnSpc>
              <a:spcBef>
                <a:spcPts val="575"/>
              </a:spcBef>
              <a:buClr>
                <a:srgbClr val="FD8537"/>
              </a:buClr>
              <a:buSzPct val="70000"/>
              <a:buFont typeface="Wingdings"/>
              <a:buChar char=""/>
              <a:tabLst>
                <a:tab pos="287020" algn="l"/>
              </a:tabLst>
            </a:pPr>
            <a:r>
              <a:rPr lang="en-US" sz="2400" spc="95" dirty="0" smtClean="0">
                <a:latin typeface="Cambria"/>
                <a:cs typeface="Cambria"/>
              </a:rPr>
              <a:t>The words in a query are mapped to their signatures. Search is accomplished by template matching on the bit positions specified by the words in the query. </a:t>
            </a:r>
          </a:p>
          <a:p>
            <a:pPr marL="286385" marR="5080" indent="-274320" algn="just">
              <a:lnSpc>
                <a:spcPct val="80000"/>
              </a:lnSpc>
              <a:spcBef>
                <a:spcPts val="575"/>
              </a:spcBef>
              <a:buClr>
                <a:srgbClr val="FD8537"/>
              </a:buClr>
              <a:buSzPct val="70000"/>
              <a:buFont typeface="Wingdings"/>
              <a:buChar char=""/>
              <a:tabLst>
                <a:tab pos="287020" algn="l"/>
              </a:tabLst>
            </a:pPr>
            <a:r>
              <a:rPr sz="2400" spc="95" smtClean="0">
                <a:latin typeface="Cambria"/>
                <a:cs typeface="Cambria"/>
              </a:rPr>
              <a:t>The </a:t>
            </a:r>
            <a:r>
              <a:rPr sz="2400" spc="80" dirty="0">
                <a:latin typeface="Cambria"/>
                <a:cs typeface="Cambria"/>
              </a:rPr>
              <a:t>signature </a:t>
            </a:r>
            <a:r>
              <a:rPr sz="2400" spc="55" dirty="0">
                <a:latin typeface="Cambria"/>
                <a:cs typeface="Cambria"/>
              </a:rPr>
              <a:t>file </a:t>
            </a:r>
            <a:r>
              <a:rPr sz="2400" spc="80" dirty="0">
                <a:latin typeface="Cambria"/>
                <a:cs typeface="Cambria"/>
              </a:rPr>
              <a:t>can </a:t>
            </a:r>
            <a:r>
              <a:rPr sz="2400" spc="10" dirty="0">
                <a:latin typeface="Cambria"/>
                <a:cs typeface="Cambria"/>
              </a:rPr>
              <a:t>be </a:t>
            </a:r>
            <a:r>
              <a:rPr sz="2400" spc="35" dirty="0">
                <a:latin typeface="Cambria"/>
                <a:cs typeface="Cambria"/>
              </a:rPr>
              <a:t>stored </a:t>
            </a:r>
            <a:r>
              <a:rPr sz="2400" spc="95" dirty="0">
                <a:latin typeface="Cambria"/>
                <a:cs typeface="Cambria"/>
              </a:rPr>
              <a:t>as </a:t>
            </a:r>
            <a:r>
              <a:rPr sz="2400" spc="130" dirty="0">
                <a:latin typeface="Cambria"/>
                <a:cs typeface="Cambria"/>
              </a:rPr>
              <a:t>a </a:t>
            </a:r>
            <a:r>
              <a:rPr sz="2400" spc="80" dirty="0">
                <a:latin typeface="Cambria"/>
                <a:cs typeface="Cambria"/>
              </a:rPr>
              <a:t>signature </a:t>
            </a:r>
            <a:r>
              <a:rPr sz="2400" spc="70" dirty="0">
                <a:latin typeface="Cambria"/>
                <a:cs typeface="Cambria"/>
              </a:rPr>
              <a:t>with each </a:t>
            </a:r>
            <a:r>
              <a:rPr sz="2400" dirty="0">
                <a:latin typeface="Cambria"/>
                <a:cs typeface="Cambria"/>
              </a:rPr>
              <a:t>row </a:t>
            </a:r>
            <a:r>
              <a:rPr sz="2400" spc="5" dirty="0">
                <a:latin typeface="Cambria"/>
                <a:cs typeface="Cambria"/>
              </a:rPr>
              <a:t> </a:t>
            </a:r>
            <a:r>
              <a:rPr sz="2400" spc="60" dirty="0">
                <a:latin typeface="Cambria"/>
                <a:cs typeface="Cambria"/>
              </a:rPr>
              <a:t>representing </a:t>
            </a:r>
            <a:r>
              <a:rPr sz="2400" spc="130" dirty="0">
                <a:latin typeface="Cambria"/>
                <a:cs typeface="Cambria"/>
              </a:rPr>
              <a:t>a </a:t>
            </a:r>
            <a:r>
              <a:rPr sz="2400" spc="80" dirty="0">
                <a:latin typeface="Cambria"/>
                <a:cs typeface="Cambria"/>
              </a:rPr>
              <a:t>signature </a:t>
            </a:r>
            <a:r>
              <a:rPr sz="2400" spc="50" dirty="0">
                <a:latin typeface="Cambria"/>
                <a:cs typeface="Cambria"/>
              </a:rPr>
              <a:t>block. </a:t>
            </a:r>
            <a:r>
              <a:rPr sz="2400" spc="55" dirty="0">
                <a:latin typeface="Cambria"/>
                <a:cs typeface="Cambria"/>
              </a:rPr>
              <a:t>Associated </a:t>
            </a:r>
            <a:r>
              <a:rPr sz="2400" spc="65" dirty="0">
                <a:latin typeface="Cambria"/>
                <a:cs typeface="Cambria"/>
              </a:rPr>
              <a:t>with </a:t>
            </a:r>
            <a:r>
              <a:rPr sz="2400" spc="70" dirty="0">
                <a:latin typeface="Cambria"/>
                <a:cs typeface="Cambria"/>
              </a:rPr>
              <a:t>each </a:t>
            </a:r>
            <a:r>
              <a:rPr sz="2400" dirty="0">
                <a:latin typeface="Cambria"/>
                <a:cs typeface="Cambria"/>
              </a:rPr>
              <a:t>row</a:t>
            </a:r>
            <a:r>
              <a:rPr sz="2400" spc="5" dirty="0">
                <a:latin typeface="Cambria"/>
                <a:cs typeface="Cambria"/>
              </a:rPr>
              <a:t> </a:t>
            </a:r>
            <a:r>
              <a:rPr sz="2400" spc="65" dirty="0">
                <a:latin typeface="Cambria"/>
                <a:cs typeface="Cambria"/>
              </a:rPr>
              <a:t>is </a:t>
            </a:r>
            <a:r>
              <a:rPr sz="2400" spc="130" dirty="0">
                <a:latin typeface="Cambria"/>
                <a:cs typeface="Cambria"/>
              </a:rPr>
              <a:t>a </a:t>
            </a:r>
            <a:r>
              <a:rPr sz="2400" spc="135" dirty="0">
                <a:latin typeface="Cambria"/>
                <a:cs typeface="Cambria"/>
              </a:rPr>
              <a:t> </a:t>
            </a:r>
            <a:r>
              <a:rPr sz="2400" spc="40" dirty="0">
                <a:latin typeface="Cambria"/>
                <a:cs typeface="Cambria"/>
              </a:rPr>
              <a:t>pointer</a:t>
            </a:r>
            <a:r>
              <a:rPr sz="2400" spc="100" dirty="0">
                <a:latin typeface="Cambria"/>
                <a:cs typeface="Cambria"/>
              </a:rPr>
              <a:t> </a:t>
            </a:r>
            <a:r>
              <a:rPr sz="2400" spc="15" dirty="0">
                <a:latin typeface="Cambria"/>
                <a:cs typeface="Cambria"/>
              </a:rPr>
              <a:t>to</a:t>
            </a:r>
            <a:r>
              <a:rPr sz="2400" spc="110" dirty="0">
                <a:latin typeface="Cambria"/>
                <a:cs typeface="Cambria"/>
              </a:rPr>
              <a:t> </a:t>
            </a:r>
            <a:r>
              <a:rPr sz="2400" spc="75" dirty="0">
                <a:latin typeface="Cambria"/>
                <a:cs typeface="Cambria"/>
              </a:rPr>
              <a:t>the</a:t>
            </a:r>
            <a:r>
              <a:rPr sz="2400" spc="105" dirty="0">
                <a:latin typeface="Cambria"/>
                <a:cs typeface="Cambria"/>
              </a:rPr>
              <a:t> </a:t>
            </a:r>
            <a:r>
              <a:rPr sz="2400" spc="65" dirty="0">
                <a:latin typeface="Cambria"/>
                <a:cs typeface="Cambria"/>
              </a:rPr>
              <a:t>original</a:t>
            </a:r>
            <a:r>
              <a:rPr sz="2400" spc="100" dirty="0">
                <a:latin typeface="Cambria"/>
                <a:cs typeface="Cambria"/>
              </a:rPr>
              <a:t> </a:t>
            </a:r>
            <a:r>
              <a:rPr sz="2400" spc="80" dirty="0">
                <a:latin typeface="Cambria"/>
                <a:cs typeface="Cambria"/>
              </a:rPr>
              <a:t>text</a:t>
            </a:r>
            <a:r>
              <a:rPr sz="2400" spc="105" dirty="0">
                <a:latin typeface="Cambria"/>
                <a:cs typeface="Cambria"/>
              </a:rPr>
              <a:t> </a:t>
            </a:r>
            <a:r>
              <a:rPr sz="2400" spc="50" dirty="0">
                <a:latin typeface="Cambria"/>
                <a:cs typeface="Cambria"/>
              </a:rPr>
              <a:t>block.</a:t>
            </a:r>
            <a:endParaRPr sz="2400">
              <a:latin typeface="Cambria"/>
              <a:cs typeface="Cambria"/>
            </a:endParaRPr>
          </a:p>
          <a:p>
            <a:pPr marL="286385" marR="5080" indent="-274320" algn="just">
              <a:lnSpc>
                <a:spcPct val="80000"/>
              </a:lnSpc>
              <a:spcBef>
                <a:spcPts val="600"/>
              </a:spcBef>
              <a:buClr>
                <a:srgbClr val="FD8537"/>
              </a:buClr>
              <a:buSzPct val="70000"/>
              <a:buFont typeface="Wingdings"/>
              <a:buChar char=""/>
              <a:tabLst>
                <a:tab pos="287020" algn="l"/>
              </a:tabLst>
            </a:pPr>
            <a:r>
              <a:rPr sz="2400" spc="195" dirty="0">
                <a:latin typeface="Cambria"/>
                <a:cs typeface="Cambria"/>
              </a:rPr>
              <a:t>A </a:t>
            </a:r>
            <a:r>
              <a:rPr sz="2400" spc="60" dirty="0">
                <a:latin typeface="Cambria"/>
                <a:cs typeface="Cambria"/>
              </a:rPr>
              <a:t>design </a:t>
            </a:r>
            <a:r>
              <a:rPr sz="2400" spc="30" dirty="0">
                <a:latin typeface="Cambria"/>
                <a:cs typeface="Cambria"/>
              </a:rPr>
              <a:t>objective </a:t>
            </a:r>
            <a:r>
              <a:rPr sz="2400" spc="-5" dirty="0">
                <a:latin typeface="Cambria"/>
                <a:cs typeface="Cambria"/>
              </a:rPr>
              <a:t>of</a:t>
            </a:r>
            <a:r>
              <a:rPr sz="2400" spc="430" dirty="0">
                <a:latin typeface="Cambria"/>
                <a:cs typeface="Cambria"/>
              </a:rPr>
              <a:t> </a:t>
            </a:r>
            <a:r>
              <a:rPr sz="2400" spc="130" dirty="0">
                <a:latin typeface="Cambria"/>
                <a:cs typeface="Cambria"/>
              </a:rPr>
              <a:t>a </a:t>
            </a:r>
            <a:r>
              <a:rPr sz="2400" spc="80" dirty="0">
                <a:latin typeface="Cambria"/>
                <a:cs typeface="Cambria"/>
              </a:rPr>
              <a:t>signature </a:t>
            </a:r>
            <a:r>
              <a:rPr sz="2400" spc="50" dirty="0">
                <a:latin typeface="Cambria"/>
                <a:cs typeface="Cambria"/>
              </a:rPr>
              <a:t>file </a:t>
            </a:r>
            <a:r>
              <a:rPr sz="2400" spc="70" dirty="0">
                <a:latin typeface="Cambria"/>
                <a:cs typeface="Cambria"/>
              </a:rPr>
              <a:t>system </a:t>
            </a:r>
            <a:r>
              <a:rPr sz="2400" spc="65" dirty="0">
                <a:latin typeface="Cambria"/>
                <a:cs typeface="Cambria"/>
              </a:rPr>
              <a:t>is </a:t>
            </a:r>
            <a:r>
              <a:rPr sz="2400" spc="80" dirty="0">
                <a:latin typeface="Cambria"/>
                <a:cs typeface="Cambria"/>
              </a:rPr>
              <a:t>trading </a:t>
            </a:r>
            <a:r>
              <a:rPr sz="2400" spc="15" dirty="0">
                <a:latin typeface="Cambria"/>
                <a:cs typeface="Cambria"/>
              </a:rPr>
              <a:t>off </a:t>
            </a:r>
            <a:r>
              <a:rPr sz="2400" spc="75" dirty="0">
                <a:latin typeface="Cambria"/>
                <a:cs typeface="Cambria"/>
              </a:rPr>
              <a:t>the </a:t>
            </a:r>
            <a:r>
              <a:rPr sz="2400" spc="80" dirty="0">
                <a:latin typeface="Cambria"/>
                <a:cs typeface="Cambria"/>
              </a:rPr>
              <a:t> </a:t>
            </a:r>
            <a:r>
              <a:rPr sz="2400" spc="50" dirty="0">
                <a:latin typeface="Cambria"/>
                <a:cs typeface="Cambria"/>
              </a:rPr>
              <a:t>size </a:t>
            </a:r>
            <a:r>
              <a:rPr sz="2400" spc="-5" dirty="0">
                <a:latin typeface="Cambria"/>
                <a:cs typeface="Cambria"/>
              </a:rPr>
              <a:t>of </a:t>
            </a:r>
            <a:r>
              <a:rPr sz="2400" spc="75" dirty="0">
                <a:latin typeface="Cambria"/>
                <a:cs typeface="Cambria"/>
              </a:rPr>
              <a:t>the </a:t>
            </a:r>
            <a:r>
              <a:rPr sz="2400" spc="95" dirty="0">
                <a:latin typeface="Cambria"/>
                <a:cs typeface="Cambria"/>
              </a:rPr>
              <a:t>data </a:t>
            </a:r>
            <a:r>
              <a:rPr sz="2400" spc="70" dirty="0">
                <a:latin typeface="Cambria"/>
                <a:cs typeface="Cambria"/>
              </a:rPr>
              <a:t>structure </a:t>
            </a:r>
            <a:r>
              <a:rPr sz="2400" spc="60" dirty="0">
                <a:latin typeface="Cambria"/>
                <a:cs typeface="Cambria"/>
              </a:rPr>
              <a:t>versus </a:t>
            </a:r>
            <a:r>
              <a:rPr sz="2400" spc="75" dirty="0">
                <a:latin typeface="Cambria"/>
                <a:cs typeface="Cambria"/>
              </a:rPr>
              <a:t>the </a:t>
            </a:r>
            <a:r>
              <a:rPr sz="2400" spc="60" dirty="0">
                <a:latin typeface="Cambria"/>
                <a:cs typeface="Cambria"/>
              </a:rPr>
              <a:t>density </a:t>
            </a:r>
            <a:r>
              <a:rPr sz="2400" spc="-5" dirty="0">
                <a:latin typeface="Cambria"/>
                <a:cs typeface="Cambria"/>
              </a:rPr>
              <a:t>of </a:t>
            </a:r>
            <a:r>
              <a:rPr sz="2400" spc="75" dirty="0">
                <a:latin typeface="Cambria"/>
                <a:cs typeface="Cambria"/>
              </a:rPr>
              <a:t>the </a:t>
            </a:r>
            <a:r>
              <a:rPr sz="2400" spc="90" dirty="0">
                <a:latin typeface="Cambria"/>
                <a:cs typeface="Cambria"/>
              </a:rPr>
              <a:t>final </a:t>
            </a:r>
            <a:r>
              <a:rPr sz="2400" spc="50" dirty="0">
                <a:latin typeface="Cambria"/>
                <a:cs typeface="Cambria"/>
              </a:rPr>
              <a:t>created </a:t>
            </a:r>
            <a:r>
              <a:rPr sz="2400" spc="55" dirty="0">
                <a:latin typeface="Cambria"/>
                <a:cs typeface="Cambria"/>
              </a:rPr>
              <a:t> </a:t>
            </a:r>
            <a:r>
              <a:rPr sz="2400" spc="85" dirty="0">
                <a:latin typeface="Cambria"/>
                <a:cs typeface="Cambria"/>
              </a:rPr>
              <a:t>signatures.</a:t>
            </a:r>
            <a:endParaRPr sz="2400">
              <a:latin typeface="Cambria"/>
              <a:cs typeface="Cambria"/>
            </a:endParaRPr>
          </a:p>
          <a:p>
            <a:pPr marL="286385" marR="765175" indent="-274320" algn="just">
              <a:lnSpc>
                <a:spcPct val="80000"/>
              </a:lnSpc>
              <a:spcBef>
                <a:spcPts val="600"/>
              </a:spcBef>
              <a:buClr>
                <a:srgbClr val="FD8537"/>
              </a:buClr>
              <a:buSzPct val="70000"/>
              <a:buFont typeface="Wingdings"/>
              <a:buChar char=""/>
              <a:tabLst>
                <a:tab pos="287020" algn="l"/>
              </a:tabLst>
            </a:pPr>
            <a:r>
              <a:rPr sz="2400" spc="105" smtClean="0">
                <a:solidFill>
                  <a:srgbClr val="FF0000"/>
                </a:solidFill>
                <a:latin typeface="Cambria"/>
                <a:cs typeface="Cambria"/>
              </a:rPr>
              <a:t>Signature </a:t>
            </a:r>
            <a:r>
              <a:rPr sz="2400" spc="60" dirty="0">
                <a:solidFill>
                  <a:srgbClr val="FF0000"/>
                </a:solidFill>
                <a:latin typeface="Cambria"/>
                <a:cs typeface="Cambria"/>
              </a:rPr>
              <a:t>files </a:t>
            </a:r>
            <a:r>
              <a:rPr sz="2400" spc="25" dirty="0">
                <a:solidFill>
                  <a:srgbClr val="FF0000"/>
                </a:solidFill>
                <a:latin typeface="Cambria"/>
                <a:cs typeface="Cambria"/>
              </a:rPr>
              <a:t>provide </a:t>
            </a:r>
            <a:r>
              <a:rPr sz="2400" spc="130" dirty="0">
                <a:solidFill>
                  <a:srgbClr val="FF0000"/>
                </a:solidFill>
                <a:latin typeface="Cambria"/>
                <a:cs typeface="Cambria"/>
              </a:rPr>
              <a:t>a </a:t>
            </a:r>
            <a:r>
              <a:rPr sz="2400" spc="65" dirty="0">
                <a:solidFill>
                  <a:srgbClr val="FF0000"/>
                </a:solidFill>
                <a:latin typeface="Cambria"/>
                <a:cs typeface="Cambria"/>
              </a:rPr>
              <a:t>practical </a:t>
            </a:r>
            <a:r>
              <a:rPr sz="2400" spc="50" dirty="0">
                <a:solidFill>
                  <a:srgbClr val="FF0000"/>
                </a:solidFill>
                <a:latin typeface="Cambria"/>
                <a:cs typeface="Cambria"/>
              </a:rPr>
              <a:t>solution </a:t>
            </a:r>
            <a:r>
              <a:rPr sz="2400" spc="15" dirty="0">
                <a:solidFill>
                  <a:srgbClr val="FF0000"/>
                </a:solidFill>
                <a:latin typeface="Cambria"/>
                <a:cs typeface="Cambria"/>
              </a:rPr>
              <a:t>for </a:t>
            </a:r>
            <a:r>
              <a:rPr sz="2400" spc="60" dirty="0">
                <a:solidFill>
                  <a:srgbClr val="FF0000"/>
                </a:solidFill>
                <a:latin typeface="Cambria"/>
                <a:cs typeface="Cambria"/>
              </a:rPr>
              <a:t>storing </a:t>
            </a:r>
            <a:r>
              <a:rPr sz="2400" spc="85" dirty="0">
                <a:solidFill>
                  <a:srgbClr val="FF0000"/>
                </a:solidFill>
                <a:latin typeface="Cambria"/>
                <a:cs typeface="Cambria"/>
              </a:rPr>
              <a:t>and </a:t>
            </a:r>
            <a:r>
              <a:rPr sz="2400" spc="-430" dirty="0">
                <a:solidFill>
                  <a:srgbClr val="FF0000"/>
                </a:solidFill>
                <a:latin typeface="Cambria"/>
                <a:cs typeface="Cambria"/>
              </a:rPr>
              <a:t> </a:t>
            </a:r>
            <a:r>
              <a:rPr sz="2400" spc="65" dirty="0">
                <a:solidFill>
                  <a:srgbClr val="FF0000"/>
                </a:solidFill>
                <a:latin typeface="Cambria"/>
                <a:cs typeface="Cambria"/>
              </a:rPr>
              <a:t>locating</a:t>
            </a:r>
            <a:r>
              <a:rPr sz="2400" spc="95" dirty="0">
                <a:solidFill>
                  <a:srgbClr val="FF0000"/>
                </a:solidFill>
                <a:latin typeface="Cambria"/>
                <a:cs typeface="Cambria"/>
              </a:rPr>
              <a:t> </a:t>
            </a:r>
            <a:r>
              <a:rPr sz="2400" spc="60" dirty="0">
                <a:solidFill>
                  <a:srgbClr val="FF0000"/>
                </a:solidFill>
                <a:latin typeface="Cambria"/>
                <a:cs typeface="Cambria"/>
              </a:rPr>
              <a:t>information</a:t>
            </a:r>
            <a:r>
              <a:rPr sz="2400" spc="100" dirty="0">
                <a:solidFill>
                  <a:srgbClr val="FF0000"/>
                </a:solidFill>
                <a:latin typeface="Cambria"/>
                <a:cs typeface="Cambria"/>
              </a:rPr>
              <a:t> </a:t>
            </a:r>
            <a:r>
              <a:rPr sz="2400" spc="85" dirty="0">
                <a:solidFill>
                  <a:srgbClr val="FF0000"/>
                </a:solidFill>
                <a:latin typeface="Cambria"/>
                <a:cs typeface="Cambria"/>
              </a:rPr>
              <a:t>in</a:t>
            </a:r>
            <a:r>
              <a:rPr sz="2400" spc="125" dirty="0">
                <a:solidFill>
                  <a:srgbClr val="FF0000"/>
                </a:solidFill>
                <a:latin typeface="Cambria"/>
                <a:cs typeface="Cambria"/>
              </a:rPr>
              <a:t> </a:t>
            </a:r>
            <a:r>
              <a:rPr sz="2400" spc="130" dirty="0">
                <a:solidFill>
                  <a:srgbClr val="FF0000"/>
                </a:solidFill>
                <a:latin typeface="Cambria"/>
                <a:cs typeface="Cambria"/>
              </a:rPr>
              <a:t>a</a:t>
            </a:r>
            <a:r>
              <a:rPr sz="2400" spc="110" dirty="0">
                <a:solidFill>
                  <a:srgbClr val="FF0000"/>
                </a:solidFill>
                <a:latin typeface="Cambria"/>
                <a:cs typeface="Cambria"/>
              </a:rPr>
              <a:t> </a:t>
            </a:r>
            <a:r>
              <a:rPr sz="2400" spc="70" dirty="0">
                <a:solidFill>
                  <a:srgbClr val="FF0000"/>
                </a:solidFill>
                <a:latin typeface="Cambria"/>
                <a:cs typeface="Cambria"/>
              </a:rPr>
              <a:t>number</a:t>
            </a:r>
            <a:r>
              <a:rPr sz="2400" spc="125" dirty="0">
                <a:solidFill>
                  <a:srgbClr val="FF0000"/>
                </a:solidFill>
                <a:latin typeface="Cambria"/>
                <a:cs typeface="Cambria"/>
              </a:rPr>
              <a:t> </a:t>
            </a:r>
            <a:r>
              <a:rPr sz="2400" spc="-5" dirty="0">
                <a:solidFill>
                  <a:srgbClr val="FF0000"/>
                </a:solidFill>
                <a:latin typeface="Cambria"/>
                <a:cs typeface="Cambria"/>
              </a:rPr>
              <a:t>of</a:t>
            </a:r>
            <a:r>
              <a:rPr sz="2400" spc="120" dirty="0">
                <a:solidFill>
                  <a:srgbClr val="FF0000"/>
                </a:solidFill>
                <a:latin typeface="Cambria"/>
                <a:cs typeface="Cambria"/>
              </a:rPr>
              <a:t> </a:t>
            </a:r>
            <a:r>
              <a:rPr sz="2400" spc="55" dirty="0">
                <a:solidFill>
                  <a:srgbClr val="FF0000"/>
                </a:solidFill>
                <a:latin typeface="Cambria"/>
                <a:cs typeface="Cambria"/>
              </a:rPr>
              <a:t>different</a:t>
            </a:r>
            <a:r>
              <a:rPr sz="2400" spc="100" dirty="0">
                <a:solidFill>
                  <a:srgbClr val="FF0000"/>
                </a:solidFill>
                <a:latin typeface="Cambria"/>
                <a:cs typeface="Cambria"/>
              </a:rPr>
              <a:t> </a:t>
            </a:r>
            <a:r>
              <a:rPr sz="2400" spc="80" dirty="0">
                <a:solidFill>
                  <a:srgbClr val="FF0000"/>
                </a:solidFill>
                <a:latin typeface="Cambria"/>
                <a:cs typeface="Cambria"/>
              </a:rPr>
              <a:t>situations</a:t>
            </a:r>
            <a:r>
              <a:rPr sz="2400" spc="80" dirty="0">
                <a:latin typeface="Cambria"/>
                <a:cs typeface="Cambria"/>
              </a:rPr>
              <a:t>.</a:t>
            </a:r>
            <a:endParaRPr sz="2400">
              <a:latin typeface="Cambria"/>
              <a:cs typeface="Cambria"/>
            </a:endParaRPr>
          </a:p>
        </p:txBody>
      </p:sp>
      <p:sp>
        <p:nvSpPr>
          <p:cNvPr id="10" name="object 9"/>
          <p:cNvSpPr txBox="1">
            <a:spLocks/>
          </p:cNvSpPr>
          <p:nvPr/>
        </p:nvSpPr>
        <p:spPr>
          <a:xfrm>
            <a:off x="535940" y="895350"/>
            <a:ext cx="5355590"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000" b="1" i="0" u="none" strike="noStrike" kern="0" cap="none" spc="345" normalizeH="0" baseline="0" noProof="0" dirty="0" smtClean="0">
                <a:ln>
                  <a:noFill/>
                </a:ln>
                <a:solidFill>
                  <a:srgbClr val="002060"/>
                </a:solidFill>
                <a:effectLst/>
                <a:uLnTx/>
                <a:uFillTx/>
                <a:latin typeface="Cambria"/>
                <a:ea typeface="+mj-ea"/>
                <a:cs typeface="Cambria"/>
              </a:rPr>
              <a:t>S</a:t>
            </a:r>
            <a:r>
              <a:rPr kumimoji="0" lang="en-US" sz="1800" b="1" i="0" u="none" strike="noStrike" kern="0" cap="none" spc="345" normalizeH="0" baseline="0" noProof="0" dirty="0" smtClean="0">
                <a:ln>
                  <a:noFill/>
                </a:ln>
                <a:solidFill>
                  <a:srgbClr val="002060"/>
                </a:solidFill>
                <a:effectLst/>
                <a:uLnTx/>
                <a:uFillTx/>
                <a:latin typeface="Cambria"/>
                <a:ea typeface="+mj-ea"/>
                <a:cs typeface="Cambria"/>
              </a:rPr>
              <a:t>IGNATURE</a:t>
            </a:r>
            <a:r>
              <a:rPr kumimoji="0" lang="en-US" sz="1800" b="1" i="0" u="none" strike="noStrike" kern="0" cap="none" spc="315" normalizeH="0" baseline="0" noProof="0" dirty="0" smtClean="0">
                <a:ln>
                  <a:noFill/>
                </a:ln>
                <a:solidFill>
                  <a:srgbClr val="002060"/>
                </a:solidFill>
                <a:effectLst/>
                <a:uLnTx/>
                <a:uFillTx/>
                <a:latin typeface="Cambria"/>
                <a:ea typeface="+mj-ea"/>
                <a:cs typeface="Cambria"/>
              </a:rPr>
              <a:t> </a:t>
            </a:r>
            <a:r>
              <a:rPr kumimoji="0" lang="en-US" sz="3000" b="1" i="0" u="none" strike="noStrike" kern="0" cap="none" spc="395" normalizeH="0" baseline="0" noProof="0" dirty="0" smtClean="0">
                <a:ln>
                  <a:noFill/>
                </a:ln>
                <a:solidFill>
                  <a:srgbClr val="002060"/>
                </a:solidFill>
                <a:effectLst/>
                <a:uLnTx/>
                <a:uFillTx/>
                <a:latin typeface="Cambria"/>
                <a:ea typeface="+mj-ea"/>
                <a:cs typeface="Cambria"/>
              </a:rPr>
              <a:t>F</a:t>
            </a:r>
            <a:r>
              <a:rPr kumimoji="0" lang="en-US" sz="1800" b="1" i="0" u="none" strike="noStrike" kern="0" cap="none" spc="395" normalizeH="0" baseline="0" noProof="0" dirty="0" smtClean="0">
                <a:ln>
                  <a:noFill/>
                </a:ln>
                <a:solidFill>
                  <a:srgbClr val="002060"/>
                </a:solidFill>
                <a:effectLst/>
                <a:uLnTx/>
                <a:uFillTx/>
                <a:latin typeface="Cambria"/>
                <a:ea typeface="+mj-ea"/>
                <a:cs typeface="Cambria"/>
              </a:rPr>
              <a:t>ILE</a:t>
            </a:r>
            <a:r>
              <a:rPr kumimoji="0" lang="en-US" sz="1800" b="1" i="0" u="none" strike="noStrike" kern="0" cap="none" spc="315" normalizeH="0" baseline="0" noProof="0" dirty="0" smtClean="0">
                <a:ln>
                  <a:noFill/>
                </a:ln>
                <a:solidFill>
                  <a:srgbClr val="002060"/>
                </a:solidFill>
                <a:effectLst/>
                <a:uLnTx/>
                <a:uFillTx/>
                <a:latin typeface="Cambria"/>
                <a:ea typeface="+mj-ea"/>
                <a:cs typeface="Cambria"/>
              </a:rPr>
              <a:t> </a:t>
            </a:r>
            <a:r>
              <a:rPr kumimoji="0" lang="en-US" sz="3000" b="1" i="0" u="none" strike="noStrike" kern="0" cap="none" spc="355" normalizeH="0" baseline="0" noProof="0" dirty="0" smtClean="0">
                <a:ln>
                  <a:noFill/>
                </a:ln>
                <a:solidFill>
                  <a:srgbClr val="002060"/>
                </a:solidFill>
                <a:effectLst/>
                <a:uLnTx/>
                <a:uFillTx/>
                <a:latin typeface="Cambria"/>
                <a:ea typeface="+mj-ea"/>
                <a:cs typeface="Cambria"/>
              </a:rPr>
              <a:t>S</a:t>
            </a:r>
            <a:r>
              <a:rPr kumimoji="0" lang="en-US" sz="1800" b="1" i="0" u="none" strike="noStrike" kern="0" cap="none" spc="355" normalizeH="0" baseline="0" noProof="0" dirty="0" smtClean="0">
                <a:ln>
                  <a:noFill/>
                </a:ln>
                <a:solidFill>
                  <a:srgbClr val="002060"/>
                </a:solidFill>
                <a:effectLst/>
                <a:uLnTx/>
                <a:uFillTx/>
                <a:latin typeface="Cambria"/>
                <a:ea typeface="+mj-ea"/>
                <a:cs typeface="Cambria"/>
              </a:rPr>
              <a:t>TRUCTURE</a:t>
            </a:r>
            <a:endParaRPr kumimoji="0" lang="en-US" sz="3000" b="0" i="0" u="none" strike="noStrike" kern="0" cap="none" spc="0" normalizeH="0" baseline="0" noProof="0" dirty="0">
              <a:ln>
                <a:noFill/>
              </a:ln>
              <a:solidFill>
                <a:srgbClr val="002060"/>
              </a:solidFill>
              <a:effectLst/>
              <a:uLnTx/>
              <a:uFillTx/>
              <a:latin typeface="Cambria"/>
              <a:ea typeface="+mj-ea"/>
              <a:cs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5569585" cy="482600"/>
          </a:xfrm>
          <a:prstGeom prst="rect">
            <a:avLst/>
          </a:prstGeom>
        </p:spPr>
        <p:txBody>
          <a:bodyPr vert="horz" wrap="square" lIns="0" tIns="12700" rIns="0" bIns="0" rtlCol="0">
            <a:spAutoFit/>
          </a:bodyPr>
          <a:lstStyle/>
          <a:p>
            <a:pPr marL="12700">
              <a:lnSpc>
                <a:spcPct val="100000"/>
              </a:lnSpc>
              <a:spcBef>
                <a:spcPts val="100"/>
              </a:spcBef>
            </a:pPr>
            <a:r>
              <a:rPr sz="3000" b="1" spc="325" dirty="0">
                <a:solidFill>
                  <a:srgbClr val="002060"/>
                </a:solidFill>
                <a:latin typeface="Cambria"/>
                <a:cs typeface="Cambria"/>
              </a:rPr>
              <a:t>H</a:t>
            </a:r>
            <a:r>
              <a:rPr b="1" spc="325" dirty="0">
                <a:solidFill>
                  <a:srgbClr val="002060"/>
                </a:solidFill>
                <a:latin typeface="Cambria"/>
                <a:cs typeface="Cambria"/>
              </a:rPr>
              <a:t>YPERTEXT</a:t>
            </a:r>
            <a:r>
              <a:rPr b="1" spc="330" dirty="0">
                <a:solidFill>
                  <a:srgbClr val="002060"/>
                </a:solidFill>
                <a:latin typeface="Cambria"/>
                <a:cs typeface="Cambria"/>
              </a:rPr>
              <a:t> </a:t>
            </a:r>
            <a:r>
              <a:rPr sz="3000" b="1" spc="270" dirty="0">
                <a:solidFill>
                  <a:srgbClr val="002060"/>
                </a:solidFill>
                <a:latin typeface="Cambria"/>
                <a:cs typeface="Cambria"/>
              </a:rPr>
              <a:t>D</a:t>
            </a:r>
            <a:r>
              <a:rPr b="1" spc="270" dirty="0">
                <a:solidFill>
                  <a:srgbClr val="002060"/>
                </a:solidFill>
                <a:latin typeface="Cambria"/>
                <a:cs typeface="Cambria"/>
              </a:rPr>
              <a:t>ATA</a:t>
            </a:r>
            <a:r>
              <a:rPr b="1" spc="320" dirty="0">
                <a:solidFill>
                  <a:srgbClr val="002060"/>
                </a:solidFill>
                <a:latin typeface="Cambria"/>
                <a:cs typeface="Cambria"/>
              </a:rPr>
              <a:t> </a:t>
            </a:r>
            <a:r>
              <a:rPr sz="3000" b="1" spc="355" dirty="0">
                <a:solidFill>
                  <a:srgbClr val="002060"/>
                </a:solidFill>
                <a:latin typeface="Cambria"/>
                <a:cs typeface="Cambria"/>
              </a:rPr>
              <a:t>S</a:t>
            </a:r>
            <a:r>
              <a:rPr b="1" spc="355" dirty="0">
                <a:solidFill>
                  <a:srgbClr val="002060"/>
                </a:solidFill>
                <a:latin typeface="Cambria"/>
                <a:cs typeface="Cambria"/>
              </a:rPr>
              <a:t>TRUCTURE</a:t>
            </a:r>
            <a:endParaRPr sz="3000">
              <a:solidFill>
                <a:srgbClr val="002060"/>
              </a:solidFill>
              <a:latin typeface="Cambria"/>
              <a:cs typeface="Cambria"/>
            </a:endParaRPr>
          </a:p>
        </p:txBody>
      </p:sp>
      <p:sp>
        <p:nvSpPr>
          <p:cNvPr id="10" name="object 10"/>
          <p:cNvSpPr txBox="1"/>
          <p:nvPr/>
        </p:nvSpPr>
        <p:spPr>
          <a:xfrm>
            <a:off x="535940" y="1628902"/>
            <a:ext cx="5379085" cy="391160"/>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8750"/>
              <a:buFont typeface="Wingdings"/>
              <a:buChar char=""/>
              <a:tabLst>
                <a:tab pos="287020" algn="l"/>
                <a:tab pos="1059180" algn="l"/>
                <a:tab pos="2256790" algn="l"/>
                <a:tab pos="2741930" algn="l"/>
                <a:tab pos="3430904" algn="l"/>
                <a:tab pos="4835525" algn="l"/>
              </a:tabLst>
            </a:pPr>
            <a:r>
              <a:rPr sz="2400" spc="114" dirty="0">
                <a:latin typeface="Cambria"/>
                <a:cs typeface="Cambria"/>
              </a:rPr>
              <a:t>The</a:t>
            </a:r>
            <a:r>
              <a:rPr sz="2400" dirty="0">
                <a:latin typeface="Cambria"/>
                <a:cs typeface="Cambria"/>
              </a:rPr>
              <a:t>	</a:t>
            </a:r>
            <a:r>
              <a:rPr sz="2400" spc="95" dirty="0">
                <a:latin typeface="Cambria"/>
                <a:cs typeface="Cambria"/>
              </a:rPr>
              <a:t>adven</a:t>
            </a:r>
            <a:r>
              <a:rPr sz="2400" spc="65" dirty="0">
                <a:latin typeface="Cambria"/>
                <a:cs typeface="Cambria"/>
              </a:rPr>
              <a:t>t</a:t>
            </a:r>
            <a:r>
              <a:rPr sz="2400" dirty="0">
                <a:latin typeface="Cambria"/>
                <a:cs typeface="Cambria"/>
              </a:rPr>
              <a:t>	</a:t>
            </a:r>
            <a:r>
              <a:rPr sz="2400" spc="-5" dirty="0">
                <a:latin typeface="Cambria"/>
                <a:cs typeface="Cambria"/>
              </a:rPr>
              <a:t>of</a:t>
            </a:r>
            <a:r>
              <a:rPr sz="2400" dirty="0">
                <a:latin typeface="Cambria"/>
                <a:cs typeface="Cambria"/>
              </a:rPr>
              <a:t>	</a:t>
            </a:r>
            <a:r>
              <a:rPr sz="2400" spc="85" dirty="0">
                <a:latin typeface="Cambria"/>
                <a:cs typeface="Cambria"/>
              </a:rPr>
              <a:t>th</a:t>
            </a:r>
            <a:r>
              <a:rPr sz="2400" spc="100" dirty="0">
                <a:latin typeface="Cambria"/>
                <a:cs typeface="Cambria"/>
              </a:rPr>
              <a:t>e</a:t>
            </a:r>
            <a:r>
              <a:rPr sz="2400" dirty="0">
                <a:latin typeface="Cambria"/>
                <a:cs typeface="Cambria"/>
              </a:rPr>
              <a:t>	</a:t>
            </a:r>
            <a:r>
              <a:rPr sz="2400" spc="110" dirty="0">
                <a:latin typeface="Cambria"/>
                <a:cs typeface="Cambria"/>
              </a:rPr>
              <a:t>I</a:t>
            </a:r>
            <a:r>
              <a:rPr sz="2400" spc="195" dirty="0">
                <a:latin typeface="Cambria"/>
                <a:cs typeface="Cambria"/>
              </a:rPr>
              <a:t>n</a:t>
            </a:r>
            <a:r>
              <a:rPr sz="2400" spc="80" dirty="0">
                <a:latin typeface="Cambria"/>
                <a:cs typeface="Cambria"/>
              </a:rPr>
              <a:t>terne</a:t>
            </a:r>
            <a:r>
              <a:rPr sz="2400" spc="60" dirty="0">
                <a:latin typeface="Cambria"/>
                <a:cs typeface="Cambria"/>
              </a:rPr>
              <a:t>t</a:t>
            </a:r>
            <a:r>
              <a:rPr sz="2400" dirty="0">
                <a:latin typeface="Cambria"/>
                <a:cs typeface="Cambria"/>
              </a:rPr>
              <a:t>	</a:t>
            </a:r>
            <a:r>
              <a:rPr sz="2400" spc="105" dirty="0">
                <a:latin typeface="Cambria"/>
                <a:cs typeface="Cambria"/>
              </a:rPr>
              <a:t>and</a:t>
            </a:r>
            <a:endParaRPr sz="2400">
              <a:latin typeface="Cambria"/>
              <a:cs typeface="Cambria"/>
            </a:endParaRPr>
          </a:p>
        </p:txBody>
      </p:sp>
      <p:sp>
        <p:nvSpPr>
          <p:cNvPr id="11" name="object 11"/>
          <p:cNvSpPr txBox="1"/>
          <p:nvPr/>
        </p:nvSpPr>
        <p:spPr>
          <a:xfrm>
            <a:off x="6121146" y="1628902"/>
            <a:ext cx="2258695" cy="391160"/>
          </a:xfrm>
          <a:prstGeom prst="rect">
            <a:avLst/>
          </a:prstGeom>
        </p:spPr>
        <p:txBody>
          <a:bodyPr vert="horz" wrap="square" lIns="0" tIns="12700" rIns="0" bIns="0" rtlCol="0">
            <a:spAutoFit/>
          </a:bodyPr>
          <a:lstStyle/>
          <a:p>
            <a:pPr marL="12700">
              <a:lnSpc>
                <a:spcPct val="100000"/>
              </a:lnSpc>
              <a:spcBef>
                <a:spcPts val="100"/>
              </a:spcBef>
              <a:tabLst>
                <a:tab pos="598805" algn="l"/>
              </a:tabLst>
            </a:pPr>
            <a:r>
              <a:rPr sz="2400" spc="95" dirty="0">
                <a:latin typeface="Cambria"/>
                <a:cs typeface="Cambria"/>
              </a:rPr>
              <a:t>its	</a:t>
            </a:r>
            <a:r>
              <a:rPr sz="2400" spc="75" dirty="0">
                <a:latin typeface="Cambria"/>
                <a:cs typeface="Cambria"/>
              </a:rPr>
              <a:t>exponential</a:t>
            </a:r>
            <a:endParaRPr sz="2400">
              <a:latin typeface="Cambria"/>
              <a:cs typeface="Cambria"/>
            </a:endParaRPr>
          </a:p>
        </p:txBody>
      </p:sp>
      <p:sp>
        <p:nvSpPr>
          <p:cNvPr id="12" name="object 12"/>
          <p:cNvSpPr txBox="1"/>
          <p:nvPr/>
        </p:nvSpPr>
        <p:spPr>
          <a:xfrm>
            <a:off x="810259" y="1994661"/>
            <a:ext cx="5149850" cy="391160"/>
          </a:xfrm>
          <a:prstGeom prst="rect">
            <a:avLst/>
          </a:prstGeom>
        </p:spPr>
        <p:txBody>
          <a:bodyPr vert="horz" wrap="square" lIns="0" tIns="12700" rIns="0" bIns="0" rtlCol="0">
            <a:spAutoFit/>
          </a:bodyPr>
          <a:lstStyle/>
          <a:p>
            <a:pPr marL="12700">
              <a:lnSpc>
                <a:spcPct val="100000"/>
              </a:lnSpc>
              <a:spcBef>
                <a:spcPts val="100"/>
              </a:spcBef>
              <a:tabLst>
                <a:tab pos="1281430" algn="l"/>
                <a:tab pos="2086610" algn="l"/>
                <a:tab pos="3022600" algn="l"/>
                <a:tab pos="4826635" algn="l"/>
              </a:tabLst>
            </a:pPr>
            <a:r>
              <a:rPr sz="2400" spc="15" dirty="0">
                <a:latin typeface="Cambria"/>
                <a:cs typeface="Cambria"/>
              </a:rPr>
              <a:t>gro</a:t>
            </a:r>
            <a:r>
              <a:rPr sz="2400" spc="25" dirty="0">
                <a:latin typeface="Cambria"/>
                <a:cs typeface="Cambria"/>
              </a:rPr>
              <a:t>w</a:t>
            </a:r>
            <a:r>
              <a:rPr sz="2400" spc="95" dirty="0">
                <a:latin typeface="Cambria"/>
                <a:cs typeface="Cambria"/>
              </a:rPr>
              <a:t>t</a:t>
            </a:r>
            <a:r>
              <a:rPr sz="2400" spc="160" dirty="0">
                <a:latin typeface="Cambria"/>
                <a:cs typeface="Cambria"/>
              </a:rPr>
              <a:t>h</a:t>
            </a:r>
            <a:r>
              <a:rPr sz="2400" dirty="0">
                <a:latin typeface="Cambria"/>
                <a:cs typeface="Cambria"/>
              </a:rPr>
              <a:t>	</a:t>
            </a:r>
            <a:r>
              <a:rPr sz="2400" spc="100" dirty="0">
                <a:latin typeface="Cambria"/>
                <a:cs typeface="Cambria"/>
              </a:rPr>
              <a:t>an</a:t>
            </a:r>
            <a:r>
              <a:rPr sz="2400" spc="114" dirty="0">
                <a:latin typeface="Cambria"/>
                <a:cs typeface="Cambria"/>
              </a:rPr>
              <a:t>d</a:t>
            </a:r>
            <a:r>
              <a:rPr sz="2400" dirty="0">
                <a:latin typeface="Cambria"/>
                <a:cs typeface="Cambria"/>
              </a:rPr>
              <a:t>	</a:t>
            </a:r>
            <a:r>
              <a:rPr sz="2400" spc="40" dirty="0">
                <a:latin typeface="Cambria"/>
                <a:cs typeface="Cambria"/>
              </a:rPr>
              <a:t>wide</a:t>
            </a:r>
            <a:r>
              <a:rPr sz="2400" dirty="0">
                <a:latin typeface="Cambria"/>
                <a:cs typeface="Cambria"/>
              </a:rPr>
              <a:t>	</a:t>
            </a:r>
            <a:r>
              <a:rPr sz="2400" spc="55" dirty="0">
                <a:latin typeface="Cambria"/>
                <a:cs typeface="Cambria"/>
              </a:rPr>
              <a:t>ac</a:t>
            </a:r>
            <a:r>
              <a:rPr sz="2400" spc="45" dirty="0">
                <a:latin typeface="Cambria"/>
                <a:cs typeface="Cambria"/>
              </a:rPr>
              <a:t>c</a:t>
            </a:r>
            <a:r>
              <a:rPr sz="2400" spc="70" dirty="0">
                <a:latin typeface="Cambria"/>
                <a:cs typeface="Cambria"/>
              </a:rPr>
              <a:t>eptance</a:t>
            </a:r>
            <a:r>
              <a:rPr sz="2400" dirty="0">
                <a:latin typeface="Cambria"/>
                <a:cs typeface="Cambria"/>
              </a:rPr>
              <a:t>	</a:t>
            </a:r>
            <a:r>
              <a:rPr sz="2400" spc="114" dirty="0">
                <a:latin typeface="Cambria"/>
                <a:cs typeface="Cambria"/>
              </a:rPr>
              <a:t>as</a:t>
            </a:r>
            <a:endParaRPr sz="2400">
              <a:latin typeface="Cambria"/>
              <a:cs typeface="Cambria"/>
            </a:endParaRPr>
          </a:p>
        </p:txBody>
      </p:sp>
      <p:sp>
        <p:nvSpPr>
          <p:cNvPr id="13" name="object 13"/>
          <p:cNvSpPr txBox="1"/>
          <p:nvPr/>
        </p:nvSpPr>
        <p:spPr>
          <a:xfrm>
            <a:off x="6211061" y="1994661"/>
            <a:ext cx="2168525" cy="391160"/>
          </a:xfrm>
          <a:prstGeom prst="rect">
            <a:avLst/>
          </a:prstGeom>
        </p:spPr>
        <p:txBody>
          <a:bodyPr vert="horz" wrap="square" lIns="0" tIns="12700" rIns="0" bIns="0" rtlCol="0">
            <a:spAutoFit/>
          </a:bodyPr>
          <a:lstStyle/>
          <a:p>
            <a:pPr marL="12700">
              <a:lnSpc>
                <a:spcPct val="100000"/>
              </a:lnSpc>
              <a:spcBef>
                <a:spcPts val="100"/>
              </a:spcBef>
              <a:tabLst>
                <a:tab pos="459105" algn="l"/>
                <a:tab pos="1309370" algn="l"/>
              </a:tabLst>
            </a:pPr>
            <a:r>
              <a:rPr sz="2400" spc="160" dirty="0">
                <a:latin typeface="Cambria"/>
                <a:cs typeface="Cambria"/>
              </a:rPr>
              <a:t>a	</a:t>
            </a:r>
            <a:r>
              <a:rPr sz="2400" spc="80" dirty="0">
                <a:latin typeface="Cambria"/>
                <a:cs typeface="Cambria"/>
              </a:rPr>
              <a:t>n</a:t>
            </a:r>
            <a:r>
              <a:rPr sz="2400" spc="60" dirty="0">
                <a:latin typeface="Cambria"/>
                <a:cs typeface="Cambria"/>
              </a:rPr>
              <a:t>e</a:t>
            </a:r>
            <a:r>
              <a:rPr sz="2400" spc="5" dirty="0">
                <a:latin typeface="Cambria"/>
                <a:cs typeface="Cambria"/>
              </a:rPr>
              <a:t>w</a:t>
            </a:r>
            <a:r>
              <a:rPr sz="2400" dirty="0">
                <a:latin typeface="Cambria"/>
                <a:cs typeface="Cambria"/>
              </a:rPr>
              <a:t>	</a:t>
            </a:r>
            <a:r>
              <a:rPr sz="2400" spc="125" dirty="0">
                <a:latin typeface="Cambria"/>
                <a:cs typeface="Cambria"/>
              </a:rPr>
              <a:t>g</a:t>
            </a:r>
            <a:r>
              <a:rPr sz="2400" spc="60" dirty="0">
                <a:latin typeface="Cambria"/>
                <a:cs typeface="Cambria"/>
              </a:rPr>
              <a:t>l</a:t>
            </a:r>
            <a:r>
              <a:rPr sz="2400" spc="50" dirty="0">
                <a:latin typeface="Cambria"/>
                <a:cs typeface="Cambria"/>
              </a:rPr>
              <a:t>obal</a:t>
            </a:r>
            <a:endParaRPr sz="2400">
              <a:latin typeface="Cambria"/>
              <a:cs typeface="Cambria"/>
            </a:endParaRPr>
          </a:p>
        </p:txBody>
      </p:sp>
      <p:sp>
        <p:nvSpPr>
          <p:cNvPr id="14" name="object 14"/>
          <p:cNvSpPr txBox="1"/>
          <p:nvPr/>
        </p:nvSpPr>
        <p:spPr>
          <a:xfrm>
            <a:off x="810259" y="2360421"/>
            <a:ext cx="6038215" cy="391160"/>
          </a:xfrm>
          <a:prstGeom prst="rect">
            <a:avLst/>
          </a:prstGeom>
        </p:spPr>
        <p:txBody>
          <a:bodyPr vert="horz" wrap="square" lIns="0" tIns="12700" rIns="0" bIns="0" rtlCol="0">
            <a:spAutoFit/>
          </a:bodyPr>
          <a:lstStyle/>
          <a:p>
            <a:pPr marL="12700">
              <a:lnSpc>
                <a:spcPct val="100000"/>
              </a:lnSpc>
              <a:spcBef>
                <a:spcPts val="100"/>
              </a:spcBef>
              <a:tabLst>
                <a:tab pos="2069464" algn="l"/>
                <a:tab pos="3625215" algn="l"/>
                <a:tab pos="4514215" algn="l"/>
              </a:tabLst>
            </a:pPr>
            <a:r>
              <a:rPr sz="2400" spc="75" dirty="0">
                <a:latin typeface="Cambria"/>
                <a:cs typeface="Cambria"/>
              </a:rPr>
              <a:t>information	</a:t>
            </a:r>
            <a:r>
              <a:rPr sz="2400" spc="60" dirty="0">
                <a:latin typeface="Cambria"/>
                <a:cs typeface="Cambria"/>
              </a:rPr>
              <a:t>network	</a:t>
            </a:r>
            <a:r>
              <a:rPr sz="2400" spc="120" dirty="0">
                <a:latin typeface="Cambria"/>
                <a:cs typeface="Cambria"/>
              </a:rPr>
              <a:t>has	</a:t>
            </a:r>
            <a:r>
              <a:rPr sz="2400" spc="55" dirty="0">
                <a:latin typeface="Cambria"/>
                <a:cs typeface="Cambria"/>
              </a:rPr>
              <a:t>introduced</a:t>
            </a:r>
            <a:endParaRPr sz="2400">
              <a:latin typeface="Cambria"/>
              <a:cs typeface="Cambria"/>
            </a:endParaRPr>
          </a:p>
        </p:txBody>
      </p:sp>
      <p:sp>
        <p:nvSpPr>
          <p:cNvPr id="15" name="object 15"/>
          <p:cNvSpPr txBox="1"/>
          <p:nvPr/>
        </p:nvSpPr>
        <p:spPr>
          <a:xfrm>
            <a:off x="7216140" y="2360421"/>
            <a:ext cx="1163320" cy="391160"/>
          </a:xfrm>
          <a:prstGeom prst="rect">
            <a:avLst/>
          </a:prstGeom>
        </p:spPr>
        <p:txBody>
          <a:bodyPr vert="horz" wrap="square" lIns="0" tIns="12700" rIns="0" bIns="0" rtlCol="0">
            <a:spAutoFit/>
          </a:bodyPr>
          <a:lstStyle/>
          <a:p>
            <a:pPr marL="12700">
              <a:lnSpc>
                <a:spcPct val="100000"/>
              </a:lnSpc>
              <a:spcBef>
                <a:spcPts val="100"/>
              </a:spcBef>
              <a:tabLst>
                <a:tab pos="575310" algn="l"/>
              </a:tabLst>
            </a:pPr>
            <a:r>
              <a:rPr sz="2400" spc="160" dirty="0">
                <a:latin typeface="Cambria"/>
                <a:cs typeface="Cambria"/>
              </a:rPr>
              <a:t>a	</a:t>
            </a:r>
            <a:r>
              <a:rPr sz="2400" spc="80" dirty="0">
                <a:latin typeface="Cambria"/>
                <a:cs typeface="Cambria"/>
              </a:rPr>
              <a:t>n</a:t>
            </a:r>
            <a:r>
              <a:rPr sz="2400" spc="60" dirty="0">
                <a:latin typeface="Cambria"/>
                <a:cs typeface="Cambria"/>
              </a:rPr>
              <a:t>e</a:t>
            </a:r>
            <a:r>
              <a:rPr sz="2400" spc="5" dirty="0">
                <a:latin typeface="Cambria"/>
                <a:cs typeface="Cambria"/>
              </a:rPr>
              <a:t>w</a:t>
            </a:r>
            <a:endParaRPr sz="2400">
              <a:latin typeface="Cambria"/>
              <a:cs typeface="Cambria"/>
            </a:endParaRPr>
          </a:p>
        </p:txBody>
      </p:sp>
      <p:sp>
        <p:nvSpPr>
          <p:cNvPr id="16" name="object 16"/>
          <p:cNvSpPr txBox="1"/>
          <p:nvPr/>
        </p:nvSpPr>
        <p:spPr>
          <a:xfrm>
            <a:off x="535940" y="2649982"/>
            <a:ext cx="7843520" cy="4013919"/>
          </a:xfrm>
          <a:prstGeom prst="rect">
            <a:avLst/>
          </a:prstGeom>
        </p:spPr>
        <p:txBody>
          <a:bodyPr vert="horz" wrap="square" lIns="0" tIns="88900" rIns="0" bIns="0" rtlCol="0">
            <a:spAutoFit/>
          </a:bodyPr>
          <a:lstStyle/>
          <a:p>
            <a:pPr marL="286385" algn="just">
              <a:lnSpc>
                <a:spcPct val="100000"/>
              </a:lnSpc>
              <a:spcBef>
                <a:spcPts val="700"/>
              </a:spcBef>
            </a:pPr>
            <a:r>
              <a:rPr sz="2400" spc="95" dirty="0">
                <a:latin typeface="Cambria"/>
                <a:cs typeface="Cambria"/>
              </a:rPr>
              <a:t>mechanism</a:t>
            </a:r>
            <a:r>
              <a:rPr sz="2400" spc="110" dirty="0">
                <a:latin typeface="Cambria"/>
                <a:cs typeface="Cambria"/>
              </a:rPr>
              <a:t> </a:t>
            </a:r>
            <a:r>
              <a:rPr sz="2400" spc="20" dirty="0">
                <a:latin typeface="Cambria"/>
                <a:cs typeface="Cambria"/>
              </a:rPr>
              <a:t>for</a:t>
            </a:r>
            <a:r>
              <a:rPr sz="2400" spc="120" dirty="0">
                <a:latin typeface="Cambria"/>
                <a:cs typeface="Cambria"/>
              </a:rPr>
              <a:t> </a:t>
            </a:r>
            <a:r>
              <a:rPr sz="2400" spc="75" dirty="0">
                <a:latin typeface="Cambria"/>
                <a:cs typeface="Cambria"/>
              </a:rPr>
              <a:t>representing</a:t>
            </a:r>
            <a:r>
              <a:rPr sz="2400" spc="95" dirty="0">
                <a:latin typeface="Cambria"/>
                <a:cs typeface="Cambria"/>
              </a:rPr>
              <a:t> </a:t>
            </a:r>
            <a:r>
              <a:rPr sz="2400" spc="85" dirty="0">
                <a:latin typeface="Cambria"/>
                <a:cs typeface="Cambria"/>
              </a:rPr>
              <a:t>information.</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This </a:t>
            </a:r>
            <a:r>
              <a:rPr sz="2400" spc="85" dirty="0">
                <a:latin typeface="Cambria"/>
                <a:cs typeface="Cambria"/>
              </a:rPr>
              <a:t>structure</a:t>
            </a:r>
            <a:r>
              <a:rPr sz="2400" spc="90" dirty="0">
                <a:latin typeface="Cambria"/>
                <a:cs typeface="Cambria"/>
              </a:rPr>
              <a:t> </a:t>
            </a:r>
            <a:r>
              <a:rPr sz="2400" spc="80" dirty="0">
                <a:latin typeface="Cambria"/>
                <a:cs typeface="Cambria"/>
              </a:rPr>
              <a:t>is</a:t>
            </a:r>
            <a:r>
              <a:rPr sz="2400" spc="85" dirty="0">
                <a:latin typeface="Cambria"/>
                <a:cs typeface="Cambria"/>
              </a:rPr>
              <a:t> </a:t>
            </a:r>
            <a:r>
              <a:rPr sz="2400" spc="70" dirty="0">
                <a:latin typeface="Cambria"/>
                <a:cs typeface="Cambria"/>
              </a:rPr>
              <a:t>called</a:t>
            </a:r>
            <a:r>
              <a:rPr sz="2400" spc="75" dirty="0">
                <a:latin typeface="Cambria"/>
                <a:cs typeface="Cambria"/>
              </a:rPr>
              <a:t> </a:t>
            </a:r>
            <a:r>
              <a:rPr sz="2400" spc="80" dirty="0">
                <a:latin typeface="Cambria"/>
                <a:cs typeface="Cambria"/>
              </a:rPr>
              <a:t>hypertext</a:t>
            </a:r>
            <a:r>
              <a:rPr sz="2400" spc="85" dirty="0">
                <a:latin typeface="Cambria"/>
                <a:cs typeface="Cambria"/>
              </a:rPr>
              <a:t> </a:t>
            </a:r>
            <a:r>
              <a:rPr sz="2400" spc="105" dirty="0">
                <a:latin typeface="Cambria"/>
                <a:cs typeface="Cambria"/>
              </a:rPr>
              <a:t>and</a:t>
            </a:r>
            <a:r>
              <a:rPr sz="2400" spc="110" dirty="0">
                <a:latin typeface="Cambria"/>
                <a:cs typeface="Cambria"/>
              </a:rPr>
              <a:t> </a:t>
            </a:r>
            <a:r>
              <a:rPr sz="2400" spc="60" dirty="0">
                <a:latin typeface="Cambria"/>
                <a:cs typeface="Cambria"/>
              </a:rPr>
              <a:t>differs</a:t>
            </a:r>
            <a:r>
              <a:rPr sz="2400" spc="65" dirty="0">
                <a:latin typeface="Cambria"/>
                <a:cs typeface="Cambria"/>
              </a:rPr>
              <a:t> </a:t>
            </a:r>
            <a:r>
              <a:rPr sz="2400" spc="50" dirty="0">
                <a:latin typeface="Cambria"/>
                <a:cs typeface="Cambria"/>
              </a:rPr>
              <a:t>from </a:t>
            </a:r>
            <a:r>
              <a:rPr sz="2400" spc="55" dirty="0">
                <a:latin typeface="Cambria"/>
                <a:cs typeface="Cambria"/>
              </a:rPr>
              <a:t> </a:t>
            </a:r>
            <a:r>
              <a:rPr sz="2400" spc="85" dirty="0">
                <a:latin typeface="Cambria"/>
                <a:cs typeface="Cambria"/>
              </a:rPr>
              <a:t>traditional</a:t>
            </a:r>
            <a:r>
              <a:rPr sz="2400" spc="90" dirty="0">
                <a:latin typeface="Cambria"/>
                <a:cs typeface="Cambria"/>
              </a:rPr>
              <a:t> </a:t>
            </a:r>
            <a:r>
              <a:rPr sz="2400" spc="75" dirty="0">
                <a:latin typeface="Cambria"/>
                <a:cs typeface="Cambria"/>
              </a:rPr>
              <a:t>information</a:t>
            </a:r>
            <a:r>
              <a:rPr sz="2400" spc="80" dirty="0">
                <a:latin typeface="Cambria"/>
                <a:cs typeface="Cambria"/>
              </a:rPr>
              <a:t> </a:t>
            </a:r>
            <a:r>
              <a:rPr sz="2400" spc="70" dirty="0">
                <a:latin typeface="Cambria"/>
                <a:cs typeface="Cambria"/>
              </a:rPr>
              <a:t>storage</a:t>
            </a:r>
            <a:r>
              <a:rPr sz="2400" spc="75" dirty="0">
                <a:latin typeface="Cambria"/>
                <a:cs typeface="Cambria"/>
              </a:rPr>
              <a:t> </a:t>
            </a:r>
            <a:r>
              <a:rPr sz="2400" spc="114" dirty="0">
                <a:latin typeface="Cambria"/>
                <a:cs typeface="Cambria"/>
              </a:rPr>
              <a:t>data</a:t>
            </a:r>
            <a:r>
              <a:rPr sz="2400" spc="120" dirty="0">
                <a:latin typeface="Cambria"/>
                <a:cs typeface="Cambria"/>
              </a:rPr>
              <a:t> </a:t>
            </a:r>
            <a:r>
              <a:rPr sz="2400" spc="85" dirty="0">
                <a:latin typeface="Cambria"/>
                <a:cs typeface="Cambria"/>
              </a:rPr>
              <a:t>structures</a:t>
            </a:r>
            <a:r>
              <a:rPr sz="2400" spc="90" dirty="0">
                <a:latin typeface="Cambria"/>
                <a:cs typeface="Cambria"/>
              </a:rPr>
              <a:t> </a:t>
            </a:r>
            <a:r>
              <a:rPr sz="2400" spc="95" dirty="0">
                <a:latin typeface="Cambria"/>
                <a:cs typeface="Cambria"/>
              </a:rPr>
              <a:t>in </a:t>
            </a:r>
            <a:r>
              <a:rPr sz="2400" spc="100" dirty="0">
                <a:latin typeface="Cambria"/>
                <a:cs typeface="Cambria"/>
              </a:rPr>
              <a:t> </a:t>
            </a:r>
            <a:r>
              <a:rPr sz="2400" spc="80" dirty="0">
                <a:latin typeface="Cambria"/>
                <a:cs typeface="Cambria"/>
              </a:rPr>
              <a:t>format</a:t>
            </a:r>
            <a:r>
              <a:rPr sz="2400" spc="125" dirty="0">
                <a:latin typeface="Cambria"/>
                <a:cs typeface="Cambria"/>
              </a:rPr>
              <a:t> </a:t>
            </a:r>
            <a:r>
              <a:rPr sz="2400" spc="105" dirty="0">
                <a:latin typeface="Cambria"/>
                <a:cs typeface="Cambria"/>
              </a:rPr>
              <a:t>and</a:t>
            </a:r>
            <a:r>
              <a:rPr sz="2400" spc="140" dirty="0">
                <a:latin typeface="Cambria"/>
                <a:cs typeface="Cambria"/>
              </a:rPr>
              <a:t> </a:t>
            </a:r>
            <a:r>
              <a:rPr sz="2400" spc="100" dirty="0">
                <a:latin typeface="Cambria"/>
                <a:cs typeface="Cambria"/>
              </a:rPr>
              <a:t>use.</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80" dirty="0">
                <a:latin typeface="Cambria"/>
                <a:cs typeface="Cambria"/>
              </a:rPr>
              <a:t>hypertext</a:t>
            </a:r>
            <a:r>
              <a:rPr sz="2400" spc="85" dirty="0">
                <a:latin typeface="Cambria"/>
                <a:cs typeface="Cambria"/>
              </a:rPr>
              <a:t> </a:t>
            </a:r>
            <a:r>
              <a:rPr sz="2400" spc="75" dirty="0">
                <a:latin typeface="Cambria"/>
                <a:cs typeface="Cambria"/>
              </a:rPr>
              <a:t>is</a:t>
            </a:r>
            <a:r>
              <a:rPr sz="2400" spc="80" dirty="0">
                <a:latin typeface="Cambria"/>
                <a:cs typeface="Cambria"/>
              </a:rPr>
              <a:t> </a:t>
            </a:r>
            <a:r>
              <a:rPr sz="2400" spc="45" dirty="0">
                <a:latin typeface="Cambria"/>
                <a:cs typeface="Cambria"/>
              </a:rPr>
              <a:t>stored</a:t>
            </a:r>
            <a:r>
              <a:rPr sz="2400" spc="50" dirty="0">
                <a:latin typeface="Cambria"/>
                <a:cs typeface="Cambria"/>
              </a:rPr>
              <a:t> </a:t>
            </a:r>
            <a:r>
              <a:rPr sz="2400" spc="105" dirty="0">
                <a:latin typeface="Cambria"/>
                <a:cs typeface="Cambria"/>
              </a:rPr>
              <a:t>in</a:t>
            </a:r>
            <a:r>
              <a:rPr sz="2400" spc="110" dirty="0">
                <a:latin typeface="Cambria"/>
                <a:cs typeface="Cambria"/>
              </a:rPr>
              <a:t> </a:t>
            </a:r>
            <a:r>
              <a:rPr sz="2400" spc="105" dirty="0">
                <a:latin typeface="Cambria"/>
                <a:cs typeface="Cambria"/>
              </a:rPr>
              <a:t>Hypertext</a:t>
            </a:r>
            <a:r>
              <a:rPr sz="2400" spc="110" dirty="0">
                <a:latin typeface="Cambria"/>
                <a:cs typeface="Cambria"/>
              </a:rPr>
              <a:t> </a:t>
            </a:r>
            <a:r>
              <a:rPr sz="2400" spc="145" dirty="0">
                <a:latin typeface="Cambria"/>
                <a:cs typeface="Cambria"/>
              </a:rPr>
              <a:t>Markup </a:t>
            </a:r>
            <a:r>
              <a:rPr sz="2400" spc="150" dirty="0">
                <a:latin typeface="Cambria"/>
                <a:cs typeface="Cambria"/>
              </a:rPr>
              <a:t> </a:t>
            </a:r>
            <a:r>
              <a:rPr sz="2400" spc="140" dirty="0">
                <a:latin typeface="Cambria"/>
                <a:cs typeface="Cambria"/>
              </a:rPr>
              <a:t>Language</a:t>
            </a:r>
            <a:r>
              <a:rPr sz="2400" spc="125" dirty="0">
                <a:latin typeface="Cambria"/>
                <a:cs typeface="Cambria"/>
              </a:rPr>
              <a:t> </a:t>
            </a:r>
            <a:r>
              <a:rPr sz="2400" spc="155" dirty="0">
                <a:latin typeface="Cambria"/>
                <a:cs typeface="Cambria"/>
              </a:rPr>
              <a:t>(</a:t>
            </a:r>
            <a:r>
              <a:rPr sz="2400" spc="155">
                <a:latin typeface="Cambria"/>
                <a:cs typeface="Cambria"/>
              </a:rPr>
              <a:t>HTML</a:t>
            </a:r>
            <a:r>
              <a:rPr sz="2400" spc="155" smtClean="0">
                <a:latin typeface="Cambria"/>
                <a:cs typeface="Cambria"/>
              </a:rPr>
              <a:t>)</a:t>
            </a:r>
            <a:r>
              <a:rPr lang="en-US" sz="2400" spc="155" dirty="0" smtClean="0">
                <a:latin typeface="Cambria"/>
                <a:cs typeface="Cambria"/>
              </a:rPr>
              <a:t> and </a:t>
            </a:r>
            <a:r>
              <a:rPr lang="en-US" sz="2400" spc="155" dirty="0" err="1" smtClean="0">
                <a:latin typeface="Cambria"/>
                <a:cs typeface="Cambria"/>
              </a:rPr>
              <a:t>eXtensible</a:t>
            </a:r>
            <a:r>
              <a:rPr lang="en-US" sz="2400" spc="155" dirty="0" smtClean="0">
                <a:latin typeface="Cambria"/>
                <a:cs typeface="Cambria"/>
              </a:rPr>
              <a:t> Markup Language(XML)</a:t>
            </a:r>
            <a:r>
              <a:rPr sz="2400" spc="155" smtClean="0">
                <a:latin typeface="Cambria"/>
                <a:cs typeface="Cambria"/>
              </a:rPr>
              <a:t>.</a:t>
            </a:r>
            <a:endParaRPr sz="2400">
              <a:latin typeface="Cambria"/>
              <a:cs typeface="Cambria"/>
            </a:endParaRPr>
          </a:p>
          <a:p>
            <a:pPr marL="286385" marR="5715" indent="-274320" algn="just">
              <a:lnSpc>
                <a:spcPct val="100000"/>
              </a:lnSpc>
              <a:spcBef>
                <a:spcPts val="600"/>
              </a:spcBef>
              <a:buClr>
                <a:srgbClr val="FD8537"/>
              </a:buClr>
              <a:buSzPct val="68750"/>
              <a:buFont typeface="Wingdings"/>
              <a:buChar char=""/>
              <a:tabLst>
                <a:tab pos="287020" algn="l"/>
              </a:tabLst>
            </a:pPr>
            <a:r>
              <a:rPr sz="2400" spc="285" dirty="0">
                <a:latin typeface="Cambria"/>
                <a:cs typeface="Cambria"/>
              </a:rPr>
              <a:t>HTML </a:t>
            </a:r>
            <a:r>
              <a:rPr sz="2400" spc="80" dirty="0">
                <a:latin typeface="Cambria"/>
                <a:cs typeface="Cambria"/>
              </a:rPr>
              <a:t>is </a:t>
            </a:r>
            <a:r>
              <a:rPr sz="2400" spc="140" dirty="0">
                <a:latin typeface="Cambria"/>
                <a:cs typeface="Cambria"/>
              </a:rPr>
              <a:t>an </a:t>
            </a:r>
            <a:r>
              <a:rPr sz="2400" spc="60" dirty="0">
                <a:latin typeface="Cambria"/>
                <a:cs typeface="Cambria"/>
              </a:rPr>
              <a:t>evolving </a:t>
            </a:r>
            <a:r>
              <a:rPr sz="2400" spc="100" dirty="0">
                <a:latin typeface="Cambria"/>
                <a:cs typeface="Cambria"/>
              </a:rPr>
              <a:t>standard </a:t>
            </a:r>
            <a:r>
              <a:rPr sz="2400" spc="114" dirty="0">
                <a:latin typeface="Cambria"/>
                <a:cs typeface="Cambria"/>
              </a:rPr>
              <a:t>as </a:t>
            </a:r>
            <a:r>
              <a:rPr sz="2400" spc="50" dirty="0">
                <a:latin typeface="Cambria"/>
                <a:cs typeface="Cambria"/>
              </a:rPr>
              <a:t>new </a:t>
            </a:r>
            <a:r>
              <a:rPr sz="2400" spc="75" dirty="0">
                <a:latin typeface="Cambria"/>
                <a:cs typeface="Cambria"/>
              </a:rPr>
              <a:t>requirements </a:t>
            </a:r>
            <a:r>
              <a:rPr sz="2400" spc="80" dirty="0">
                <a:latin typeface="Cambria"/>
                <a:cs typeface="Cambria"/>
              </a:rPr>
              <a:t> </a:t>
            </a:r>
            <a:r>
              <a:rPr sz="2400" spc="20" dirty="0">
                <a:latin typeface="Cambria"/>
                <a:cs typeface="Cambria"/>
              </a:rPr>
              <a:t>for </a:t>
            </a:r>
            <a:r>
              <a:rPr sz="2400" spc="80" dirty="0">
                <a:latin typeface="Cambria"/>
                <a:cs typeface="Cambria"/>
              </a:rPr>
              <a:t>display </a:t>
            </a:r>
            <a:r>
              <a:rPr sz="2400" spc="-5" dirty="0">
                <a:latin typeface="Cambria"/>
                <a:cs typeface="Cambria"/>
              </a:rPr>
              <a:t>of </a:t>
            </a:r>
            <a:r>
              <a:rPr sz="2400" spc="90" dirty="0">
                <a:latin typeface="Cambria"/>
                <a:cs typeface="Cambria"/>
              </a:rPr>
              <a:t>items </a:t>
            </a:r>
            <a:r>
              <a:rPr sz="2400" spc="25" dirty="0">
                <a:latin typeface="Cambria"/>
                <a:cs typeface="Cambria"/>
              </a:rPr>
              <a:t>on </a:t>
            </a:r>
            <a:r>
              <a:rPr sz="2400" spc="90" dirty="0">
                <a:latin typeface="Cambria"/>
                <a:cs typeface="Cambria"/>
              </a:rPr>
              <a:t>the </a:t>
            </a:r>
            <a:r>
              <a:rPr sz="2400" spc="95" dirty="0">
                <a:latin typeface="Cambria"/>
                <a:cs typeface="Cambria"/>
              </a:rPr>
              <a:t>Internet </a:t>
            </a:r>
            <a:r>
              <a:rPr sz="2400" spc="80" dirty="0">
                <a:latin typeface="Cambria"/>
                <a:cs typeface="Cambria"/>
              </a:rPr>
              <a:t>are </a:t>
            </a:r>
            <a:r>
              <a:rPr sz="2400" spc="70" dirty="0">
                <a:latin typeface="Cambria"/>
                <a:cs typeface="Cambria"/>
              </a:rPr>
              <a:t>identified </a:t>
            </a:r>
            <a:r>
              <a:rPr sz="2400" spc="105" dirty="0">
                <a:latin typeface="Cambria"/>
                <a:cs typeface="Cambria"/>
              </a:rPr>
              <a:t>and </a:t>
            </a:r>
            <a:r>
              <a:rPr sz="2400" spc="110" dirty="0">
                <a:latin typeface="Cambria"/>
                <a:cs typeface="Cambria"/>
              </a:rPr>
              <a:t> </a:t>
            </a:r>
            <a:r>
              <a:rPr sz="2400" spc="85" dirty="0">
                <a:latin typeface="Cambria"/>
                <a:cs typeface="Cambria"/>
              </a:rPr>
              <a:t>implemented.</a:t>
            </a:r>
            <a:endParaRPr sz="2400">
              <a:latin typeface="Cambria"/>
              <a:cs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1430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5569585" cy="482600"/>
          </a:xfrm>
          <a:prstGeom prst="rect">
            <a:avLst/>
          </a:prstGeom>
        </p:spPr>
        <p:txBody>
          <a:bodyPr vert="horz" wrap="square" lIns="0" tIns="12700" rIns="0" bIns="0" rtlCol="0">
            <a:spAutoFit/>
          </a:bodyPr>
          <a:lstStyle/>
          <a:p>
            <a:pPr marL="12700">
              <a:lnSpc>
                <a:spcPct val="100000"/>
              </a:lnSpc>
              <a:spcBef>
                <a:spcPts val="100"/>
              </a:spcBef>
            </a:pPr>
            <a:r>
              <a:rPr sz="3000" b="1" spc="325" dirty="0">
                <a:solidFill>
                  <a:srgbClr val="002060"/>
                </a:solidFill>
                <a:latin typeface="Cambria"/>
                <a:cs typeface="Cambria"/>
              </a:rPr>
              <a:t>H</a:t>
            </a:r>
            <a:r>
              <a:rPr b="1" spc="325" dirty="0">
                <a:solidFill>
                  <a:srgbClr val="002060"/>
                </a:solidFill>
                <a:latin typeface="Cambria"/>
                <a:cs typeface="Cambria"/>
              </a:rPr>
              <a:t>YPERTEXT</a:t>
            </a:r>
            <a:r>
              <a:rPr b="1" spc="330" dirty="0">
                <a:solidFill>
                  <a:srgbClr val="002060"/>
                </a:solidFill>
                <a:latin typeface="Cambria"/>
                <a:cs typeface="Cambria"/>
              </a:rPr>
              <a:t> </a:t>
            </a:r>
            <a:r>
              <a:rPr sz="3000" b="1" spc="270" dirty="0">
                <a:solidFill>
                  <a:srgbClr val="002060"/>
                </a:solidFill>
                <a:latin typeface="Cambria"/>
                <a:cs typeface="Cambria"/>
              </a:rPr>
              <a:t>D</a:t>
            </a:r>
            <a:r>
              <a:rPr b="1" spc="270" dirty="0">
                <a:solidFill>
                  <a:srgbClr val="002060"/>
                </a:solidFill>
                <a:latin typeface="Cambria"/>
                <a:cs typeface="Cambria"/>
              </a:rPr>
              <a:t>ATA</a:t>
            </a:r>
            <a:r>
              <a:rPr b="1" spc="320" dirty="0">
                <a:solidFill>
                  <a:srgbClr val="002060"/>
                </a:solidFill>
                <a:latin typeface="Cambria"/>
                <a:cs typeface="Cambria"/>
              </a:rPr>
              <a:t> </a:t>
            </a:r>
            <a:r>
              <a:rPr sz="3000" b="1" spc="355" dirty="0">
                <a:solidFill>
                  <a:srgbClr val="002060"/>
                </a:solidFill>
                <a:latin typeface="Cambria"/>
                <a:cs typeface="Cambria"/>
              </a:rPr>
              <a:t>S</a:t>
            </a:r>
            <a:r>
              <a:rPr b="1" spc="355" dirty="0">
                <a:solidFill>
                  <a:srgbClr val="002060"/>
                </a:solidFill>
                <a:latin typeface="Cambria"/>
                <a:cs typeface="Cambria"/>
              </a:rPr>
              <a:t>TRUCTURE</a:t>
            </a:r>
            <a:endParaRPr sz="3000">
              <a:solidFill>
                <a:srgbClr val="002060"/>
              </a:solidFill>
              <a:latin typeface="Cambria"/>
              <a:cs typeface="Cambria"/>
            </a:endParaRPr>
          </a:p>
        </p:txBody>
      </p:sp>
      <p:sp>
        <p:nvSpPr>
          <p:cNvPr id="16" name="object 16"/>
          <p:cNvSpPr txBox="1"/>
          <p:nvPr/>
        </p:nvSpPr>
        <p:spPr>
          <a:xfrm>
            <a:off x="533400" y="1066800"/>
            <a:ext cx="7843520" cy="6383799"/>
          </a:xfrm>
          <a:prstGeom prst="rect">
            <a:avLst/>
          </a:prstGeom>
        </p:spPr>
        <p:txBody>
          <a:bodyPr vert="horz" wrap="square" lIns="0" tIns="88900" rIns="0" bIns="0" rtlCol="0">
            <a:spAutoFit/>
          </a:bodyPr>
          <a:lstStyle/>
          <a:p>
            <a:pPr marL="286385" algn="just">
              <a:lnSpc>
                <a:spcPct val="100000"/>
              </a:lnSpc>
              <a:spcBef>
                <a:spcPts val="700"/>
              </a:spcBef>
            </a:pP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lang="en-US" sz="2400" spc="114" dirty="0" smtClean="0">
                <a:latin typeface="Cambria"/>
                <a:cs typeface="Cambria"/>
              </a:rPr>
              <a:t>The hypertext data structure is used extensively in the Internet environment and requires an electronic media storage for the item</a:t>
            </a:r>
          </a:p>
          <a:p>
            <a:pPr marL="286385" marR="5080" indent="-274320" algn="just">
              <a:lnSpc>
                <a:spcPct val="100000"/>
              </a:lnSpc>
              <a:spcBef>
                <a:spcPts val="600"/>
              </a:spcBef>
              <a:buClr>
                <a:srgbClr val="FD8537"/>
              </a:buClr>
              <a:buSzPct val="68750"/>
              <a:buFont typeface="Wingdings"/>
              <a:buChar char=""/>
              <a:tabLst>
                <a:tab pos="287020" algn="l"/>
              </a:tabLst>
            </a:pPr>
            <a:r>
              <a:rPr lang="en-US" sz="2400" spc="114" dirty="0" smtClean="0">
                <a:latin typeface="Cambria"/>
                <a:cs typeface="Cambria"/>
              </a:rPr>
              <a:t>Hypertext allows one item to reference another item via an imbedded pointer. Each separate item called a node and reference pointer is called a link.</a:t>
            </a:r>
          </a:p>
          <a:p>
            <a:pPr marL="286385" marR="5080" indent="-274320" algn="just">
              <a:lnSpc>
                <a:spcPct val="100000"/>
              </a:lnSpc>
              <a:spcBef>
                <a:spcPts val="600"/>
              </a:spcBef>
              <a:buClr>
                <a:srgbClr val="FD8537"/>
              </a:buClr>
              <a:buSzPct val="68750"/>
              <a:buFont typeface="Wingdings"/>
              <a:buChar char=""/>
              <a:tabLst>
                <a:tab pos="287020" algn="l"/>
              </a:tabLst>
            </a:pPr>
            <a:r>
              <a:rPr lang="en-US" sz="2400" spc="114" dirty="0" smtClean="0">
                <a:latin typeface="Cambria"/>
                <a:cs typeface="Cambria"/>
              </a:rPr>
              <a:t>For example Hypertext Markup Language defines the internal structure for information exchange across the World Wide Web on the Internet.</a:t>
            </a:r>
          </a:p>
          <a:p>
            <a:pPr marL="286385" marR="5080" indent="-274320" algn="just">
              <a:lnSpc>
                <a:spcPct val="100000"/>
              </a:lnSpc>
              <a:spcBef>
                <a:spcPts val="600"/>
              </a:spcBef>
              <a:buClr>
                <a:srgbClr val="FD8537"/>
              </a:buClr>
              <a:buSzPct val="68750"/>
              <a:buFont typeface="Wingdings"/>
              <a:buChar char=""/>
              <a:tabLst>
                <a:tab pos="287020" algn="l"/>
              </a:tabLst>
            </a:pPr>
            <a:r>
              <a:rPr lang="en-US" sz="2400" spc="114" dirty="0" smtClean="0">
                <a:latin typeface="Cambria"/>
                <a:cs typeface="Cambria"/>
              </a:rPr>
              <a:t>A document is composed of the text of the item along with HTML tags that describe how to display the document.</a:t>
            </a:r>
          </a:p>
          <a:p>
            <a:pPr marL="286385" marR="5080" indent="-274320" algn="just">
              <a:lnSpc>
                <a:spcPct val="100000"/>
              </a:lnSpc>
              <a:spcBef>
                <a:spcPts val="600"/>
              </a:spcBef>
              <a:buClr>
                <a:srgbClr val="FD8537"/>
              </a:buClr>
              <a:buSzPct val="68750"/>
              <a:buFont typeface="Wingdings"/>
              <a:buChar char=""/>
              <a:tabLst>
                <a:tab pos="287020" algn="l"/>
              </a:tabLst>
            </a:pPr>
            <a:r>
              <a:rPr lang="en-US" sz="2400" spc="114" dirty="0" smtClean="0">
                <a:latin typeface="Cambria"/>
                <a:cs typeface="Cambria"/>
              </a:rPr>
              <a:t>Tags are formatting or structural keywords contained between less-than, greater than symbols (</a:t>
            </a:r>
            <a:r>
              <a:rPr lang="en-US" sz="2400" spc="114" dirty="0" err="1" smtClean="0">
                <a:latin typeface="Cambria"/>
                <a:cs typeface="Cambria"/>
              </a:rPr>
              <a:t>e.g</a:t>
            </a:r>
            <a:r>
              <a:rPr lang="en-US" sz="2400" spc="114" dirty="0" smtClean="0">
                <a:latin typeface="Cambria"/>
                <a:cs typeface="Cambria"/>
              </a:rPr>
              <a:t>,&lt;title&gt;,&lt;strong&gt; meaning display prominently).</a:t>
            </a:r>
            <a:endParaRPr sz="2400">
              <a:latin typeface="Cambria"/>
              <a:cs typeface="Cambri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5569585" cy="482600"/>
          </a:xfrm>
          <a:prstGeom prst="rect">
            <a:avLst/>
          </a:prstGeom>
        </p:spPr>
        <p:txBody>
          <a:bodyPr vert="horz" wrap="square" lIns="0" tIns="12700" rIns="0" bIns="0" rtlCol="0">
            <a:spAutoFit/>
          </a:bodyPr>
          <a:lstStyle/>
          <a:p>
            <a:pPr marL="12700">
              <a:lnSpc>
                <a:spcPct val="100000"/>
              </a:lnSpc>
              <a:spcBef>
                <a:spcPts val="100"/>
              </a:spcBef>
            </a:pPr>
            <a:r>
              <a:rPr sz="3000" b="1" spc="325" smtClean="0">
                <a:solidFill>
                  <a:srgbClr val="002060"/>
                </a:solidFill>
                <a:latin typeface="Cambria"/>
                <a:cs typeface="Cambria"/>
              </a:rPr>
              <a:t>H</a:t>
            </a:r>
            <a:r>
              <a:rPr b="1" spc="325" smtClean="0">
                <a:solidFill>
                  <a:srgbClr val="002060"/>
                </a:solidFill>
                <a:latin typeface="Cambria"/>
                <a:cs typeface="Cambria"/>
              </a:rPr>
              <a:t>YPERTEXT</a:t>
            </a:r>
            <a:r>
              <a:rPr b="1" spc="330" smtClean="0">
                <a:solidFill>
                  <a:srgbClr val="002060"/>
                </a:solidFill>
                <a:latin typeface="Cambria"/>
                <a:cs typeface="Cambria"/>
              </a:rPr>
              <a:t> </a:t>
            </a:r>
            <a:r>
              <a:rPr sz="3000" b="1" spc="270" smtClean="0">
                <a:solidFill>
                  <a:srgbClr val="002060"/>
                </a:solidFill>
                <a:latin typeface="Cambria"/>
                <a:cs typeface="Cambria"/>
              </a:rPr>
              <a:t>D</a:t>
            </a:r>
            <a:r>
              <a:rPr b="1" spc="270" smtClean="0">
                <a:solidFill>
                  <a:srgbClr val="002060"/>
                </a:solidFill>
                <a:latin typeface="Cambria"/>
                <a:cs typeface="Cambria"/>
              </a:rPr>
              <a:t>ATA</a:t>
            </a:r>
            <a:r>
              <a:rPr b="1" spc="320" smtClean="0">
                <a:solidFill>
                  <a:srgbClr val="002060"/>
                </a:solidFill>
                <a:latin typeface="Cambria"/>
                <a:cs typeface="Cambria"/>
              </a:rPr>
              <a:t> </a:t>
            </a:r>
            <a:r>
              <a:rPr sz="3000" b="1" spc="355" smtClean="0">
                <a:solidFill>
                  <a:srgbClr val="002060"/>
                </a:solidFill>
                <a:latin typeface="Cambria"/>
                <a:cs typeface="Cambria"/>
              </a:rPr>
              <a:t>S</a:t>
            </a:r>
            <a:r>
              <a:rPr b="1" spc="355" smtClean="0">
                <a:solidFill>
                  <a:srgbClr val="002060"/>
                </a:solidFill>
                <a:latin typeface="Cambria"/>
                <a:cs typeface="Cambria"/>
              </a:rPr>
              <a:t>TRUCTURE</a:t>
            </a:r>
            <a:endParaRPr sz="3000">
              <a:solidFill>
                <a:srgbClr val="002060"/>
              </a:solidFill>
              <a:latin typeface="Cambria"/>
              <a:cs typeface="Cambria"/>
            </a:endParaRPr>
          </a:p>
        </p:txBody>
      </p:sp>
      <p:sp>
        <p:nvSpPr>
          <p:cNvPr id="10" name="object 10"/>
          <p:cNvSpPr txBox="1"/>
          <p:nvPr/>
        </p:nvSpPr>
        <p:spPr>
          <a:xfrm>
            <a:off x="381000" y="1628902"/>
            <a:ext cx="8305800" cy="6406882"/>
          </a:xfrm>
          <a:prstGeom prst="rect">
            <a:avLst/>
          </a:prstGeom>
        </p:spPr>
        <p:txBody>
          <a:bodyPr vert="horz" wrap="square" lIns="0" tIns="12700" rIns="0" bIns="0" rtlCol="0">
            <a:spAutoFit/>
          </a:bodyPr>
          <a:lstStyle/>
          <a:p>
            <a:pPr marL="287020" indent="-274320" algn="just">
              <a:lnSpc>
                <a:spcPct val="100000"/>
              </a:lnSpc>
              <a:spcBef>
                <a:spcPts val="100"/>
              </a:spcBef>
              <a:buClr>
                <a:srgbClr val="FD8537"/>
              </a:buClr>
              <a:buSzPct val="68750"/>
              <a:buFont typeface="Wingdings"/>
              <a:buChar char=""/>
              <a:tabLst>
                <a:tab pos="287020" algn="l"/>
                <a:tab pos="1059180" algn="l"/>
                <a:tab pos="2256790" algn="l"/>
                <a:tab pos="2741930" algn="l"/>
                <a:tab pos="3430904" algn="l"/>
                <a:tab pos="4835525" algn="l"/>
              </a:tabLst>
            </a:pPr>
            <a:r>
              <a:rPr sz="2400" spc="114" smtClean="0">
                <a:latin typeface="Cambria"/>
                <a:cs typeface="Cambria"/>
              </a:rPr>
              <a:t>Th</a:t>
            </a:r>
            <a:r>
              <a:rPr lang="en-US" sz="2400" spc="114" dirty="0" smtClean="0">
                <a:latin typeface="Cambria"/>
                <a:cs typeface="Cambria"/>
              </a:rPr>
              <a:t>e </a:t>
            </a:r>
            <a:r>
              <a:rPr lang="en-US" sz="2400" spc="114" dirty="0" err="1" smtClean="0">
                <a:latin typeface="Cambria"/>
                <a:cs typeface="Cambria"/>
              </a:rPr>
              <a:t>eXtensible</a:t>
            </a:r>
            <a:r>
              <a:rPr lang="en-US" sz="2400" spc="114" dirty="0" smtClean="0">
                <a:latin typeface="Cambria"/>
                <a:cs typeface="Cambria"/>
              </a:rPr>
              <a:t> Markup Language(XML) is starting to become a standard data structure on the WEB.</a:t>
            </a:r>
          </a:p>
          <a:p>
            <a:pPr marL="287020" indent="-274320" algn="just">
              <a:lnSpc>
                <a:spcPct val="100000"/>
              </a:lnSpc>
              <a:spcBef>
                <a:spcPts val="100"/>
              </a:spcBef>
              <a:buClr>
                <a:srgbClr val="FD8537"/>
              </a:buClr>
              <a:buSzPct val="68750"/>
              <a:buFont typeface="Wingdings"/>
              <a:buChar char=""/>
              <a:tabLst>
                <a:tab pos="287020" algn="l"/>
                <a:tab pos="1059180" algn="l"/>
                <a:tab pos="2256790" algn="l"/>
                <a:tab pos="2741930" algn="l"/>
                <a:tab pos="3430904" algn="l"/>
                <a:tab pos="4835525" algn="l"/>
              </a:tabLst>
            </a:pPr>
            <a:r>
              <a:rPr lang="en-US" sz="2400" spc="114" dirty="0" smtClean="0">
                <a:latin typeface="Cambria"/>
                <a:cs typeface="Cambria"/>
              </a:rPr>
              <a:t>Its objective is extending HTML with semantic information.</a:t>
            </a:r>
          </a:p>
          <a:p>
            <a:pPr marL="287020" indent="-274320" algn="just">
              <a:lnSpc>
                <a:spcPct val="100000"/>
              </a:lnSpc>
              <a:spcBef>
                <a:spcPts val="100"/>
              </a:spcBef>
              <a:buClr>
                <a:srgbClr val="FD8537"/>
              </a:buClr>
              <a:buSzPct val="68750"/>
              <a:buFont typeface="Wingdings"/>
              <a:buChar char=""/>
              <a:tabLst>
                <a:tab pos="287020" algn="l"/>
                <a:tab pos="1059180" algn="l"/>
                <a:tab pos="2256790" algn="l"/>
                <a:tab pos="2741930" algn="l"/>
                <a:tab pos="3430904" algn="l"/>
                <a:tab pos="4835525" algn="l"/>
              </a:tabLst>
            </a:pPr>
            <a:r>
              <a:rPr lang="en-US" sz="2400" spc="114" dirty="0" smtClean="0">
                <a:latin typeface="Cambria"/>
                <a:cs typeface="Cambria"/>
              </a:rPr>
              <a:t>The logical data structure within XML is defined by a Data Type Description(DTD)and is not constrained to the 70 defined tags and 50 attributes in the single DTD for HTML.</a:t>
            </a:r>
          </a:p>
          <a:p>
            <a:pPr marL="287020" indent="-274320" algn="just">
              <a:lnSpc>
                <a:spcPct val="100000"/>
              </a:lnSpc>
              <a:spcBef>
                <a:spcPts val="100"/>
              </a:spcBef>
              <a:buClr>
                <a:srgbClr val="FD8537"/>
              </a:buClr>
              <a:buSzPct val="68750"/>
              <a:buFont typeface="Wingdings"/>
              <a:buChar char=""/>
              <a:tabLst>
                <a:tab pos="287020" algn="l"/>
                <a:tab pos="1059180" algn="l"/>
                <a:tab pos="2256790" algn="l"/>
                <a:tab pos="2741930" algn="l"/>
                <a:tab pos="3430904" algn="l"/>
                <a:tab pos="4835525" algn="l"/>
              </a:tabLst>
            </a:pPr>
            <a:r>
              <a:rPr lang="en-US" sz="2400" spc="114" dirty="0" smtClean="0">
                <a:latin typeface="Cambria"/>
                <a:cs typeface="Cambria"/>
              </a:rPr>
              <a:t>The user can create any tags needed to describe and manipulate their structure. The W3C is redeveloped HTML as a suite of XML tags</a:t>
            </a:r>
          </a:p>
          <a:p>
            <a:pPr marL="287020" indent="-274320" algn="just">
              <a:lnSpc>
                <a:spcPct val="100000"/>
              </a:lnSpc>
              <a:spcBef>
                <a:spcPts val="100"/>
              </a:spcBef>
              <a:buClr>
                <a:srgbClr val="FD8537"/>
              </a:buClr>
              <a:buSzPct val="68750"/>
              <a:buFont typeface="Wingdings"/>
              <a:buChar char=""/>
              <a:tabLst>
                <a:tab pos="287020" algn="l"/>
                <a:tab pos="1059180" algn="l"/>
                <a:tab pos="2256790" algn="l"/>
                <a:tab pos="2741930" algn="l"/>
                <a:tab pos="3430904" algn="l"/>
                <a:tab pos="4835525" algn="l"/>
              </a:tabLst>
            </a:pPr>
            <a:r>
              <a:rPr lang="en-US" sz="2400" spc="114" dirty="0" smtClean="0">
                <a:latin typeface="Cambria"/>
                <a:cs typeface="Cambria"/>
              </a:rPr>
              <a:t>The following a simple example of XML tagging:  </a:t>
            </a:r>
          </a:p>
          <a:p>
            <a:pPr marL="287020" indent="-274320" algn="just">
              <a:lnSpc>
                <a:spcPct val="100000"/>
              </a:lnSpc>
              <a:spcBef>
                <a:spcPts val="100"/>
              </a:spcBef>
              <a:buClr>
                <a:srgbClr val="FD8537"/>
              </a:buClr>
              <a:buSzPct val="68750"/>
              <a:tabLst>
                <a:tab pos="287020" algn="l"/>
                <a:tab pos="1059180" algn="l"/>
                <a:tab pos="2256790" algn="l"/>
                <a:tab pos="2741930" algn="l"/>
                <a:tab pos="3430904" algn="l"/>
                <a:tab pos="4835525" algn="l"/>
              </a:tabLst>
            </a:pPr>
            <a:r>
              <a:rPr lang="en-US" sz="2400" spc="114" dirty="0" smtClean="0">
                <a:latin typeface="Cambria"/>
                <a:cs typeface="Cambria"/>
              </a:rPr>
              <a:t>              &lt;company&gt;Widgets Inc&lt;/company&gt;</a:t>
            </a:r>
          </a:p>
          <a:p>
            <a:pPr marL="287020" indent="-274320" algn="just">
              <a:lnSpc>
                <a:spcPct val="100000"/>
              </a:lnSpc>
              <a:spcBef>
                <a:spcPts val="100"/>
              </a:spcBef>
              <a:buClr>
                <a:srgbClr val="FD8537"/>
              </a:buClr>
              <a:buSzPct val="68750"/>
              <a:tabLst>
                <a:tab pos="287020" algn="l"/>
                <a:tab pos="1059180" algn="l"/>
                <a:tab pos="2256790" algn="l"/>
                <a:tab pos="2741930" algn="l"/>
                <a:tab pos="3430904" algn="l"/>
                <a:tab pos="4835525" algn="l"/>
              </a:tabLst>
            </a:pPr>
            <a:r>
              <a:rPr lang="en-US" sz="2400" spc="114" dirty="0" smtClean="0">
                <a:latin typeface="Cambria"/>
                <a:cs typeface="Cambria"/>
              </a:rPr>
              <a:t>              &lt;city&gt;Boston&lt;/city&gt;</a:t>
            </a:r>
          </a:p>
          <a:p>
            <a:pPr marL="287020" indent="-274320" algn="just">
              <a:lnSpc>
                <a:spcPct val="100000"/>
              </a:lnSpc>
              <a:spcBef>
                <a:spcPts val="100"/>
              </a:spcBef>
              <a:buClr>
                <a:srgbClr val="FD8537"/>
              </a:buClr>
              <a:buSzPct val="68750"/>
              <a:tabLst>
                <a:tab pos="287020" algn="l"/>
                <a:tab pos="1059180" algn="l"/>
                <a:tab pos="2256790" algn="l"/>
                <a:tab pos="2741930" algn="l"/>
                <a:tab pos="3430904" algn="l"/>
                <a:tab pos="4835525" algn="l"/>
              </a:tabLst>
            </a:pPr>
            <a:r>
              <a:rPr lang="en-US" sz="2400" spc="114" dirty="0" smtClean="0">
                <a:latin typeface="Cambria"/>
                <a:cs typeface="Cambria"/>
              </a:rPr>
              <a:t>              &lt;state&gt;Mass&lt;/state&gt;</a:t>
            </a:r>
          </a:p>
          <a:p>
            <a:pPr marL="287020" indent="-274320" algn="just">
              <a:lnSpc>
                <a:spcPct val="100000"/>
              </a:lnSpc>
              <a:spcBef>
                <a:spcPts val="100"/>
              </a:spcBef>
              <a:buClr>
                <a:srgbClr val="FD8537"/>
              </a:buClr>
              <a:buSzPct val="68750"/>
              <a:tabLst>
                <a:tab pos="287020" algn="l"/>
                <a:tab pos="1059180" algn="l"/>
                <a:tab pos="2256790" algn="l"/>
                <a:tab pos="2741930" algn="l"/>
                <a:tab pos="3430904" algn="l"/>
                <a:tab pos="4835525" algn="l"/>
              </a:tabLst>
            </a:pPr>
            <a:r>
              <a:rPr lang="en-US" sz="2400" spc="114" dirty="0" smtClean="0">
                <a:latin typeface="Cambria"/>
                <a:cs typeface="Cambria"/>
              </a:rPr>
              <a:t>              &lt;product&gt;widgets&lt;/product&gt;</a:t>
            </a:r>
          </a:p>
          <a:p>
            <a:pPr marL="287020" indent="-274320" algn="just">
              <a:lnSpc>
                <a:spcPct val="100000"/>
              </a:lnSpc>
              <a:spcBef>
                <a:spcPts val="100"/>
              </a:spcBef>
              <a:buClr>
                <a:srgbClr val="FD8537"/>
              </a:buClr>
              <a:buSzPct val="68750"/>
              <a:tabLst>
                <a:tab pos="287020" algn="l"/>
                <a:tab pos="1059180" algn="l"/>
                <a:tab pos="2256790" algn="l"/>
                <a:tab pos="2741930" algn="l"/>
                <a:tab pos="3430904" algn="l"/>
                <a:tab pos="4835525" algn="l"/>
              </a:tabLst>
            </a:pPr>
            <a:endParaRPr sz="2400">
              <a:latin typeface="Cambria"/>
              <a:cs typeface="Cambri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rot="5400000">
            <a:off x="1143000" y="-152400"/>
            <a:ext cx="6858000" cy="9144000"/>
            <a:chOff x="0" y="0"/>
            <a:chExt cx="6858000" cy="9144000"/>
          </a:xfrm>
        </p:grpSpPr>
        <p:pic>
          <p:nvPicPr>
            <p:cNvPr id="3" name="object 3"/>
            <p:cNvPicPr/>
            <p:nvPr/>
          </p:nvPicPr>
          <p:blipFill>
            <a:blip r:embed="rId2" cstate="print"/>
            <a:stretch>
              <a:fillRect/>
            </a:stretch>
          </p:blipFill>
          <p:spPr>
            <a:xfrm>
              <a:off x="0" y="0"/>
              <a:ext cx="6858000" cy="9144000"/>
            </a:xfrm>
            <a:prstGeom prst="rect">
              <a:avLst/>
            </a:prstGeom>
          </p:spPr>
        </p:pic>
        <p:sp>
          <p:nvSpPr>
            <p:cNvPr id="4" name="object 4"/>
            <p:cNvSpPr/>
            <p:nvPr/>
          </p:nvSpPr>
          <p:spPr>
            <a:xfrm>
              <a:off x="0" y="381000"/>
              <a:ext cx="6858000" cy="0"/>
            </a:xfrm>
            <a:custGeom>
              <a:avLst/>
              <a:gdLst/>
              <a:ahLst/>
              <a:cxnLst/>
              <a:rect l="l" t="t" r="r" b="b"/>
              <a:pathLst>
                <a:path w="6858000">
                  <a:moveTo>
                    <a:pt x="0" y="0"/>
                  </a:moveTo>
                  <a:lnTo>
                    <a:pt x="6857999" y="0"/>
                  </a:lnTo>
                </a:path>
              </a:pathLst>
            </a:custGeom>
            <a:ln w="38100">
              <a:solidFill>
                <a:srgbClr val="FDC3AD"/>
              </a:solidFill>
            </a:ln>
          </p:spPr>
          <p:txBody>
            <a:bodyPr wrap="square" lIns="0" tIns="0" rIns="0" bIns="0" rtlCol="0"/>
            <a:lstStyle/>
            <a:p>
              <a:endParaRPr/>
            </a:p>
          </p:txBody>
        </p:sp>
        <p:sp>
          <p:nvSpPr>
            <p:cNvPr id="5" name="object 5"/>
            <p:cNvSpPr/>
            <p:nvPr/>
          </p:nvSpPr>
          <p:spPr>
            <a:xfrm>
              <a:off x="0" y="9066238"/>
              <a:ext cx="6858000" cy="30480"/>
            </a:xfrm>
            <a:custGeom>
              <a:avLst/>
              <a:gdLst/>
              <a:ahLst/>
              <a:cxnLst/>
              <a:rect l="l" t="t" r="r" b="b"/>
              <a:pathLst>
                <a:path w="6858000" h="30479">
                  <a:moveTo>
                    <a:pt x="6857987" y="18707"/>
                  </a:moveTo>
                  <a:lnTo>
                    <a:pt x="0" y="18707"/>
                  </a:lnTo>
                  <a:lnTo>
                    <a:pt x="0" y="30137"/>
                  </a:lnTo>
                  <a:lnTo>
                    <a:pt x="6857987" y="30137"/>
                  </a:lnTo>
                  <a:lnTo>
                    <a:pt x="6857987" y="18707"/>
                  </a:lnTo>
                  <a:close/>
                </a:path>
                <a:path w="6858000" h="30479">
                  <a:moveTo>
                    <a:pt x="6857987" y="0"/>
                  </a:moveTo>
                  <a:lnTo>
                    <a:pt x="0" y="0"/>
                  </a:lnTo>
                  <a:lnTo>
                    <a:pt x="0" y="7277"/>
                  </a:lnTo>
                  <a:lnTo>
                    <a:pt x="6857987" y="7277"/>
                  </a:lnTo>
                  <a:lnTo>
                    <a:pt x="6857987" y="0"/>
                  </a:lnTo>
                  <a:close/>
                </a:path>
              </a:pathLst>
            </a:custGeom>
            <a:solidFill>
              <a:srgbClr val="FDC3AD"/>
            </a:solidFill>
          </p:spPr>
          <p:txBody>
            <a:bodyPr wrap="square" lIns="0" tIns="0" rIns="0" bIns="0" rtlCol="0"/>
            <a:lstStyle/>
            <a:p>
              <a:endParaRPr/>
            </a:p>
          </p:txBody>
        </p:sp>
        <p:sp>
          <p:nvSpPr>
            <p:cNvPr id="6" name="object 6"/>
            <p:cNvSpPr/>
            <p:nvPr/>
          </p:nvSpPr>
          <p:spPr>
            <a:xfrm>
              <a:off x="0" y="0"/>
              <a:ext cx="6858000" cy="304800"/>
            </a:xfrm>
            <a:custGeom>
              <a:avLst/>
              <a:gdLst/>
              <a:ahLst/>
              <a:cxnLst/>
              <a:rect l="l" t="t" r="r" b="b"/>
              <a:pathLst>
                <a:path w="6858000" h="304800">
                  <a:moveTo>
                    <a:pt x="6857987" y="35814"/>
                  </a:moveTo>
                  <a:lnTo>
                    <a:pt x="0" y="35814"/>
                  </a:lnTo>
                  <a:lnTo>
                    <a:pt x="0" y="304800"/>
                  </a:lnTo>
                  <a:lnTo>
                    <a:pt x="6857987" y="304800"/>
                  </a:lnTo>
                  <a:lnTo>
                    <a:pt x="6857987" y="35814"/>
                  </a:lnTo>
                  <a:close/>
                </a:path>
                <a:path w="6858000" h="304800">
                  <a:moveTo>
                    <a:pt x="6857987" y="0"/>
                  </a:moveTo>
                  <a:lnTo>
                    <a:pt x="0" y="0"/>
                  </a:lnTo>
                  <a:lnTo>
                    <a:pt x="0" y="1524"/>
                  </a:lnTo>
                  <a:lnTo>
                    <a:pt x="6857987" y="1524"/>
                  </a:lnTo>
                  <a:lnTo>
                    <a:pt x="6857987"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0" y="2222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8537"/>
            </a:solidFill>
          </p:spPr>
          <p:txBody>
            <a:bodyPr wrap="square" lIns="0" tIns="0" rIns="0" bIns="0" rtlCol="0"/>
            <a:lstStyle/>
            <a:p>
              <a:endParaRPr/>
            </a:p>
          </p:txBody>
        </p:sp>
        <p:sp>
          <p:nvSpPr>
            <p:cNvPr id="8" name="object 8"/>
            <p:cNvSpPr/>
            <p:nvPr/>
          </p:nvSpPr>
          <p:spPr>
            <a:xfrm>
              <a:off x="5714999" y="438912"/>
              <a:ext cx="548640" cy="548640"/>
            </a:xfrm>
            <a:custGeom>
              <a:avLst/>
              <a:gdLst/>
              <a:ahLst/>
              <a:cxnLst/>
              <a:rect l="l" t="t" r="r" b="b"/>
              <a:pathLst>
                <a:path w="548639" h="548640">
                  <a:moveTo>
                    <a:pt x="0" y="274320"/>
                  </a:moveTo>
                  <a:lnTo>
                    <a:pt x="4419" y="323631"/>
                  </a:lnTo>
                  <a:lnTo>
                    <a:pt x="17162" y="370042"/>
                  </a:lnTo>
                  <a:lnTo>
                    <a:pt x="37453" y="412778"/>
                  </a:lnTo>
                  <a:lnTo>
                    <a:pt x="64518" y="451064"/>
                  </a:lnTo>
                  <a:lnTo>
                    <a:pt x="97580" y="484126"/>
                  </a:lnTo>
                  <a:lnTo>
                    <a:pt x="135867" y="511189"/>
                  </a:lnTo>
                  <a:lnTo>
                    <a:pt x="178602" y="531478"/>
                  </a:lnTo>
                  <a:lnTo>
                    <a:pt x="225011" y="544220"/>
                  </a:lnTo>
                  <a:lnTo>
                    <a:pt x="274319" y="548640"/>
                  </a:lnTo>
                  <a:lnTo>
                    <a:pt x="323628" y="544220"/>
                  </a:lnTo>
                  <a:lnTo>
                    <a:pt x="370037" y="531478"/>
                  </a:lnTo>
                  <a:lnTo>
                    <a:pt x="412772" y="511189"/>
                  </a:lnTo>
                  <a:lnTo>
                    <a:pt x="451059" y="484126"/>
                  </a:lnTo>
                  <a:lnTo>
                    <a:pt x="484121" y="451064"/>
                  </a:lnTo>
                  <a:lnTo>
                    <a:pt x="511186" y="412778"/>
                  </a:lnTo>
                  <a:lnTo>
                    <a:pt x="531477" y="370042"/>
                  </a:lnTo>
                  <a:lnTo>
                    <a:pt x="544220" y="323631"/>
                  </a:lnTo>
                  <a:lnTo>
                    <a:pt x="548640" y="274320"/>
                  </a:lnTo>
                  <a:lnTo>
                    <a:pt x="544220" y="225008"/>
                  </a:lnTo>
                  <a:lnTo>
                    <a:pt x="531477" y="178597"/>
                  </a:lnTo>
                  <a:lnTo>
                    <a:pt x="511186" y="135861"/>
                  </a:lnTo>
                  <a:lnTo>
                    <a:pt x="484121" y="97575"/>
                  </a:lnTo>
                  <a:lnTo>
                    <a:pt x="451059" y="64513"/>
                  </a:lnTo>
                  <a:lnTo>
                    <a:pt x="412772" y="37450"/>
                  </a:lnTo>
                  <a:lnTo>
                    <a:pt x="370037" y="17161"/>
                  </a:lnTo>
                  <a:lnTo>
                    <a:pt x="323628" y="4419"/>
                  </a:lnTo>
                  <a:lnTo>
                    <a:pt x="274319" y="0"/>
                  </a:lnTo>
                  <a:lnTo>
                    <a:pt x="225011" y="4419"/>
                  </a:lnTo>
                  <a:lnTo>
                    <a:pt x="178602" y="17161"/>
                  </a:lnTo>
                  <a:lnTo>
                    <a:pt x="135867" y="37450"/>
                  </a:lnTo>
                  <a:lnTo>
                    <a:pt x="97580" y="64513"/>
                  </a:lnTo>
                  <a:lnTo>
                    <a:pt x="64518" y="97575"/>
                  </a:lnTo>
                  <a:lnTo>
                    <a:pt x="37453" y="135861"/>
                  </a:lnTo>
                  <a:lnTo>
                    <a:pt x="17162" y="178597"/>
                  </a:lnTo>
                  <a:lnTo>
                    <a:pt x="4419" y="225008"/>
                  </a:lnTo>
                  <a:lnTo>
                    <a:pt x="0" y="274320"/>
                  </a:lnTo>
                  <a:close/>
                </a:path>
              </a:pathLst>
            </a:custGeom>
            <a:solidFill>
              <a:srgbClr val="FD8537"/>
            </a:solidFill>
          </p:spPr>
          <p:txBody>
            <a:bodyPr wrap="square" lIns="0" tIns="0" rIns="0" bIns="0" rtlCol="0"/>
            <a:lstStyle/>
            <a:p>
              <a:endParaRPr/>
            </a:p>
          </p:txBody>
        </p:sp>
        <p:sp>
          <p:nvSpPr>
            <p:cNvPr id="9" name="object 9"/>
            <p:cNvSpPr/>
            <p:nvPr/>
          </p:nvSpPr>
          <p:spPr>
            <a:xfrm>
              <a:off x="0" y="8153400"/>
              <a:ext cx="6858000" cy="609600"/>
            </a:xfrm>
            <a:custGeom>
              <a:avLst/>
              <a:gdLst/>
              <a:ahLst/>
              <a:cxnLst/>
              <a:rect l="l" t="t" r="r" b="b"/>
              <a:pathLst>
                <a:path w="6858000" h="609600">
                  <a:moveTo>
                    <a:pt x="6857987" y="165061"/>
                  </a:moveTo>
                  <a:lnTo>
                    <a:pt x="0" y="165061"/>
                  </a:lnTo>
                  <a:lnTo>
                    <a:pt x="0" y="609600"/>
                  </a:lnTo>
                  <a:lnTo>
                    <a:pt x="6857987" y="609600"/>
                  </a:lnTo>
                  <a:lnTo>
                    <a:pt x="6857987" y="165061"/>
                  </a:lnTo>
                  <a:close/>
                </a:path>
                <a:path w="6858000" h="609600">
                  <a:moveTo>
                    <a:pt x="6857987" y="104775"/>
                  </a:moveTo>
                  <a:lnTo>
                    <a:pt x="0" y="104775"/>
                  </a:lnTo>
                  <a:lnTo>
                    <a:pt x="0" y="107911"/>
                  </a:lnTo>
                  <a:lnTo>
                    <a:pt x="6857987" y="107911"/>
                  </a:lnTo>
                  <a:lnTo>
                    <a:pt x="6857987" y="104775"/>
                  </a:lnTo>
                  <a:close/>
                </a:path>
                <a:path w="6858000" h="609600">
                  <a:moveTo>
                    <a:pt x="6857987" y="0"/>
                  </a:moveTo>
                  <a:lnTo>
                    <a:pt x="0" y="0"/>
                  </a:lnTo>
                  <a:lnTo>
                    <a:pt x="0" y="47625"/>
                  </a:lnTo>
                  <a:lnTo>
                    <a:pt x="6857987" y="47625"/>
                  </a:lnTo>
                  <a:lnTo>
                    <a:pt x="6857987" y="0"/>
                  </a:lnTo>
                  <a:close/>
                </a:path>
              </a:pathLst>
            </a:custGeom>
            <a:solidFill>
              <a:srgbClr val="FDC3AD">
                <a:alpha val="54116"/>
              </a:srgbClr>
            </a:solidFill>
          </p:spPr>
          <p:txBody>
            <a:bodyPr wrap="square" lIns="0" tIns="0" rIns="0" bIns="0" rtlCol="0"/>
            <a:lstStyle/>
            <a:p>
              <a:endParaRPr/>
            </a:p>
          </p:txBody>
        </p:sp>
        <p:sp>
          <p:nvSpPr>
            <p:cNvPr id="10" name="object 10"/>
            <p:cNvSpPr/>
            <p:nvPr/>
          </p:nvSpPr>
          <p:spPr>
            <a:xfrm>
              <a:off x="0" y="8762996"/>
              <a:ext cx="6858000" cy="104775"/>
            </a:xfrm>
            <a:custGeom>
              <a:avLst/>
              <a:gdLst/>
              <a:ahLst/>
              <a:cxnLst/>
              <a:rect l="l" t="t" r="r" b="b"/>
              <a:pathLst>
                <a:path w="6858000" h="104775">
                  <a:moveTo>
                    <a:pt x="0" y="0"/>
                  </a:moveTo>
                  <a:lnTo>
                    <a:pt x="0" y="104664"/>
                  </a:lnTo>
                  <a:lnTo>
                    <a:pt x="6858000" y="104664"/>
                  </a:lnTo>
                  <a:lnTo>
                    <a:pt x="6858000" y="0"/>
                  </a:lnTo>
                  <a:lnTo>
                    <a:pt x="0" y="0"/>
                  </a:lnTo>
                  <a:close/>
                </a:path>
              </a:pathLst>
            </a:custGeom>
            <a:solidFill>
              <a:srgbClr val="FFD9CE">
                <a:alpha val="36077"/>
              </a:srgbClr>
            </a:solidFill>
          </p:spPr>
          <p:txBody>
            <a:bodyPr wrap="square" lIns="0" tIns="0" rIns="0" bIns="0" rtlCol="0"/>
            <a:lstStyle/>
            <a:p>
              <a:endParaRPr/>
            </a:p>
          </p:txBody>
        </p:sp>
        <p:sp>
          <p:nvSpPr>
            <p:cNvPr id="11" name="object 11"/>
            <p:cNvSpPr/>
            <p:nvPr/>
          </p:nvSpPr>
          <p:spPr>
            <a:xfrm>
              <a:off x="0" y="7971523"/>
              <a:ext cx="6858000" cy="182245"/>
            </a:xfrm>
            <a:custGeom>
              <a:avLst/>
              <a:gdLst/>
              <a:ahLst/>
              <a:cxnLst/>
              <a:rect l="l" t="t" r="r" b="b"/>
              <a:pathLst>
                <a:path w="6858000" h="182245">
                  <a:moveTo>
                    <a:pt x="0" y="0"/>
                  </a:moveTo>
                  <a:lnTo>
                    <a:pt x="0" y="181876"/>
                  </a:lnTo>
                  <a:lnTo>
                    <a:pt x="6858000" y="181876"/>
                  </a:lnTo>
                  <a:lnTo>
                    <a:pt x="6858000" y="0"/>
                  </a:lnTo>
                  <a:lnTo>
                    <a:pt x="0" y="0"/>
                  </a:lnTo>
                  <a:close/>
                </a:path>
              </a:pathLst>
            </a:custGeom>
            <a:solidFill>
              <a:srgbClr val="FFD9CE">
                <a:alpha val="70195"/>
              </a:srgbClr>
            </a:solidFill>
          </p:spPr>
          <p:txBody>
            <a:bodyPr wrap="square" lIns="0" tIns="0" rIns="0" bIns="0" rtlCol="0"/>
            <a:lstStyle/>
            <a:p>
              <a:endParaRPr/>
            </a:p>
          </p:txBody>
        </p:sp>
        <p:sp>
          <p:nvSpPr>
            <p:cNvPr id="12" name="object 12"/>
            <p:cNvSpPr/>
            <p:nvPr/>
          </p:nvSpPr>
          <p:spPr>
            <a:xfrm>
              <a:off x="0" y="7772400"/>
              <a:ext cx="6858000" cy="230504"/>
            </a:xfrm>
            <a:custGeom>
              <a:avLst/>
              <a:gdLst/>
              <a:ahLst/>
              <a:cxnLst/>
              <a:rect l="l" t="t" r="r" b="b"/>
              <a:pathLst>
                <a:path w="6858000" h="230504">
                  <a:moveTo>
                    <a:pt x="0" y="0"/>
                  </a:moveTo>
                  <a:lnTo>
                    <a:pt x="0" y="230276"/>
                  </a:lnTo>
                  <a:lnTo>
                    <a:pt x="6858000" y="230276"/>
                  </a:lnTo>
                  <a:lnTo>
                    <a:pt x="6858000" y="0"/>
                  </a:lnTo>
                  <a:lnTo>
                    <a:pt x="0" y="0"/>
                  </a:lnTo>
                  <a:close/>
                </a:path>
              </a:pathLst>
            </a:custGeom>
            <a:solidFill>
              <a:srgbClr val="FFECE8">
                <a:alpha val="70979"/>
              </a:srgbClr>
            </a:solidFill>
          </p:spPr>
          <p:txBody>
            <a:bodyPr wrap="square" lIns="0" tIns="0" rIns="0" bIns="0" rtlCol="0"/>
            <a:lstStyle/>
            <a:p>
              <a:endParaRPr/>
            </a:p>
          </p:txBody>
        </p:sp>
        <p:sp>
          <p:nvSpPr>
            <p:cNvPr id="13" name="object 13"/>
            <p:cNvSpPr/>
            <p:nvPr/>
          </p:nvSpPr>
          <p:spPr>
            <a:xfrm>
              <a:off x="0" y="9037656"/>
              <a:ext cx="6858000" cy="0"/>
            </a:xfrm>
            <a:custGeom>
              <a:avLst/>
              <a:gdLst/>
              <a:ahLst/>
              <a:cxnLst/>
              <a:rect l="l" t="t" r="r" b="b"/>
              <a:pathLst>
                <a:path w="6858000">
                  <a:moveTo>
                    <a:pt x="0" y="0"/>
                  </a:moveTo>
                  <a:lnTo>
                    <a:pt x="6857999" y="0"/>
                  </a:lnTo>
                </a:path>
              </a:pathLst>
            </a:custGeom>
            <a:ln w="57150">
              <a:solidFill>
                <a:srgbClr val="FDC3AD"/>
              </a:solidFill>
            </a:ln>
          </p:spPr>
          <p:txBody>
            <a:bodyPr wrap="square" lIns="0" tIns="0" rIns="0" bIns="0" rtlCol="0"/>
            <a:lstStyle/>
            <a:p>
              <a:endParaRPr/>
            </a:p>
          </p:txBody>
        </p:sp>
        <p:sp>
          <p:nvSpPr>
            <p:cNvPr id="14" name="object 14"/>
            <p:cNvSpPr/>
            <p:nvPr/>
          </p:nvSpPr>
          <p:spPr>
            <a:xfrm>
              <a:off x="0" y="8201025"/>
              <a:ext cx="6858000" cy="57150"/>
            </a:xfrm>
            <a:custGeom>
              <a:avLst/>
              <a:gdLst/>
              <a:ahLst/>
              <a:cxnLst/>
              <a:rect l="l" t="t" r="r" b="b"/>
              <a:pathLst>
                <a:path w="6858000" h="57150">
                  <a:moveTo>
                    <a:pt x="6857999" y="57150"/>
                  </a:moveTo>
                  <a:lnTo>
                    <a:pt x="6857999" y="0"/>
                  </a:lnTo>
                  <a:lnTo>
                    <a:pt x="0" y="0"/>
                  </a:lnTo>
                  <a:lnTo>
                    <a:pt x="0" y="57150"/>
                  </a:lnTo>
                  <a:lnTo>
                    <a:pt x="6857999" y="57150"/>
                  </a:lnTo>
                  <a:close/>
                </a:path>
              </a:pathLst>
            </a:custGeom>
            <a:solidFill>
              <a:srgbClr val="FFECE8"/>
            </a:solidFill>
          </p:spPr>
          <p:txBody>
            <a:bodyPr wrap="square" lIns="0" tIns="0" rIns="0" bIns="0" rtlCol="0"/>
            <a:lstStyle/>
            <a:p>
              <a:endParaRPr/>
            </a:p>
          </p:txBody>
        </p:sp>
        <p:sp>
          <p:nvSpPr>
            <p:cNvPr id="15" name="object 15"/>
            <p:cNvSpPr/>
            <p:nvPr/>
          </p:nvSpPr>
          <p:spPr>
            <a:xfrm>
              <a:off x="0" y="8261312"/>
              <a:ext cx="6858000" cy="57150"/>
            </a:xfrm>
            <a:custGeom>
              <a:avLst/>
              <a:gdLst/>
              <a:ahLst/>
              <a:cxnLst/>
              <a:rect l="l" t="t" r="r" b="b"/>
              <a:pathLst>
                <a:path w="6858000" h="57150">
                  <a:moveTo>
                    <a:pt x="6857999" y="57149"/>
                  </a:moveTo>
                  <a:lnTo>
                    <a:pt x="6857999" y="0"/>
                  </a:lnTo>
                  <a:lnTo>
                    <a:pt x="0" y="0"/>
                  </a:lnTo>
                  <a:lnTo>
                    <a:pt x="0" y="57150"/>
                  </a:lnTo>
                  <a:lnTo>
                    <a:pt x="6857999" y="57149"/>
                  </a:lnTo>
                  <a:close/>
                </a:path>
              </a:pathLst>
            </a:custGeom>
            <a:solidFill>
              <a:srgbClr val="FDC3AD"/>
            </a:solidFill>
          </p:spPr>
          <p:txBody>
            <a:bodyPr wrap="square" lIns="0" tIns="0" rIns="0" bIns="0" rtlCol="0"/>
            <a:lstStyle/>
            <a:p>
              <a:endParaRPr/>
            </a:p>
          </p:txBody>
        </p:sp>
        <p:sp>
          <p:nvSpPr>
            <p:cNvPr id="16" name="object 16"/>
            <p:cNvSpPr/>
            <p:nvPr/>
          </p:nvSpPr>
          <p:spPr>
            <a:xfrm>
              <a:off x="0" y="7417307"/>
              <a:ext cx="6858000" cy="0"/>
            </a:xfrm>
            <a:custGeom>
              <a:avLst/>
              <a:gdLst/>
              <a:ahLst/>
              <a:cxnLst/>
              <a:rect l="l" t="t" r="r" b="b"/>
              <a:pathLst>
                <a:path w="6858000">
                  <a:moveTo>
                    <a:pt x="0" y="0"/>
                  </a:moveTo>
                  <a:lnTo>
                    <a:pt x="6857999" y="0"/>
                  </a:lnTo>
                </a:path>
              </a:pathLst>
            </a:custGeom>
            <a:ln w="28575">
              <a:solidFill>
                <a:srgbClr val="FDC3AD"/>
              </a:solidFill>
            </a:ln>
          </p:spPr>
          <p:txBody>
            <a:bodyPr wrap="square" lIns="0" tIns="0" rIns="0" bIns="0" rtlCol="0"/>
            <a:lstStyle/>
            <a:p>
              <a:endParaRPr/>
            </a:p>
          </p:txBody>
        </p:sp>
        <p:sp>
          <p:nvSpPr>
            <p:cNvPr id="17" name="object 17"/>
            <p:cNvSpPr/>
            <p:nvPr/>
          </p:nvSpPr>
          <p:spPr>
            <a:xfrm>
              <a:off x="0" y="80708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C3AD"/>
            </a:solidFill>
          </p:spPr>
          <p:txBody>
            <a:bodyPr wrap="square" lIns="0" tIns="0" rIns="0" bIns="0" rtlCol="0"/>
            <a:lstStyle/>
            <a:p>
              <a:endParaRPr/>
            </a:p>
          </p:txBody>
        </p:sp>
        <p:sp>
          <p:nvSpPr>
            <p:cNvPr id="18" name="object 18"/>
            <p:cNvSpPr/>
            <p:nvPr/>
          </p:nvSpPr>
          <p:spPr>
            <a:xfrm>
              <a:off x="0" y="1523"/>
              <a:ext cx="6858000" cy="57150"/>
            </a:xfrm>
            <a:custGeom>
              <a:avLst/>
              <a:gdLst/>
              <a:ahLst/>
              <a:cxnLst/>
              <a:rect l="l" t="t" r="r" b="b"/>
              <a:pathLst>
                <a:path w="6858000" h="57150">
                  <a:moveTo>
                    <a:pt x="6857987" y="45720"/>
                  </a:moveTo>
                  <a:lnTo>
                    <a:pt x="0" y="45720"/>
                  </a:lnTo>
                  <a:lnTo>
                    <a:pt x="0" y="57150"/>
                  </a:lnTo>
                  <a:lnTo>
                    <a:pt x="6857987" y="57150"/>
                  </a:lnTo>
                  <a:lnTo>
                    <a:pt x="6857987" y="45720"/>
                  </a:lnTo>
                  <a:close/>
                </a:path>
                <a:path w="6858000" h="57150">
                  <a:moveTo>
                    <a:pt x="6857987" y="0"/>
                  </a:moveTo>
                  <a:lnTo>
                    <a:pt x="0" y="0"/>
                  </a:lnTo>
                  <a:lnTo>
                    <a:pt x="0" y="34290"/>
                  </a:lnTo>
                  <a:lnTo>
                    <a:pt x="6857987" y="34290"/>
                  </a:lnTo>
                  <a:lnTo>
                    <a:pt x="6857987" y="0"/>
                  </a:lnTo>
                  <a:close/>
                </a:path>
              </a:pathLst>
            </a:custGeom>
            <a:solidFill>
              <a:srgbClr val="FDC3AD"/>
            </a:solidFill>
          </p:spPr>
          <p:txBody>
            <a:bodyPr wrap="square" lIns="0" tIns="0" rIns="0" bIns="0" rtlCol="0"/>
            <a:lstStyle/>
            <a:p>
              <a:endParaRPr/>
            </a:p>
          </p:txBody>
        </p:sp>
        <p:sp>
          <p:nvSpPr>
            <p:cNvPr id="19" name="object 19"/>
            <p:cNvSpPr/>
            <p:nvPr/>
          </p:nvSpPr>
          <p:spPr>
            <a:xfrm>
              <a:off x="0" y="7848600"/>
              <a:ext cx="6858000" cy="76200"/>
            </a:xfrm>
            <a:custGeom>
              <a:avLst/>
              <a:gdLst/>
              <a:ahLst/>
              <a:cxnLst/>
              <a:rect l="l" t="t" r="r" b="b"/>
              <a:pathLst>
                <a:path w="6858000" h="76200">
                  <a:moveTo>
                    <a:pt x="0" y="0"/>
                  </a:moveTo>
                  <a:lnTo>
                    <a:pt x="0" y="76200"/>
                  </a:lnTo>
                  <a:lnTo>
                    <a:pt x="6858000" y="76200"/>
                  </a:lnTo>
                  <a:lnTo>
                    <a:pt x="6858000" y="0"/>
                  </a:lnTo>
                  <a:lnTo>
                    <a:pt x="0" y="0"/>
                  </a:lnTo>
                  <a:close/>
                </a:path>
              </a:pathLst>
            </a:custGeom>
            <a:solidFill>
              <a:srgbClr val="FDC3AD">
                <a:alpha val="50979"/>
              </a:srgbClr>
            </a:solidFill>
          </p:spPr>
          <p:txBody>
            <a:bodyPr wrap="square" lIns="0" tIns="0" rIns="0" bIns="0" rtlCol="0"/>
            <a:lstStyle/>
            <a:p>
              <a:endParaRPr/>
            </a:p>
          </p:txBody>
        </p:sp>
        <p:sp>
          <p:nvSpPr>
            <p:cNvPr id="20" name="object 20"/>
            <p:cNvSpPr/>
            <p:nvPr/>
          </p:nvSpPr>
          <p:spPr>
            <a:xfrm>
              <a:off x="3429000" y="7192898"/>
              <a:ext cx="2079625" cy="1341755"/>
            </a:xfrm>
            <a:custGeom>
              <a:avLst/>
              <a:gdLst/>
              <a:ahLst/>
              <a:cxnLst/>
              <a:rect l="l" t="t" r="r" b="b"/>
              <a:pathLst>
                <a:path w="2079625" h="1341754">
                  <a:moveTo>
                    <a:pt x="1295400" y="693801"/>
                  </a:moveTo>
                  <a:lnTo>
                    <a:pt x="1293622" y="645464"/>
                  </a:lnTo>
                  <a:lnTo>
                    <a:pt x="1288376" y="598081"/>
                  </a:lnTo>
                  <a:lnTo>
                    <a:pt x="1279779" y="551802"/>
                  </a:lnTo>
                  <a:lnTo>
                    <a:pt x="1267968" y="506730"/>
                  </a:lnTo>
                  <a:lnTo>
                    <a:pt x="1253070" y="462991"/>
                  </a:lnTo>
                  <a:lnTo>
                    <a:pt x="1235202" y="420738"/>
                  </a:lnTo>
                  <a:lnTo>
                    <a:pt x="1214488" y="380060"/>
                  </a:lnTo>
                  <a:lnTo>
                    <a:pt x="1191056" y="341109"/>
                  </a:lnTo>
                  <a:lnTo>
                    <a:pt x="1165034" y="303999"/>
                  </a:lnTo>
                  <a:lnTo>
                    <a:pt x="1136535" y="268846"/>
                  </a:lnTo>
                  <a:lnTo>
                    <a:pt x="1105700" y="235800"/>
                  </a:lnTo>
                  <a:lnTo>
                    <a:pt x="1072654" y="204965"/>
                  </a:lnTo>
                  <a:lnTo>
                    <a:pt x="1037501" y="176466"/>
                  </a:lnTo>
                  <a:lnTo>
                    <a:pt x="1000391" y="150444"/>
                  </a:lnTo>
                  <a:lnTo>
                    <a:pt x="961440" y="127012"/>
                  </a:lnTo>
                  <a:lnTo>
                    <a:pt x="920762" y="106299"/>
                  </a:lnTo>
                  <a:lnTo>
                    <a:pt x="878509" y="88430"/>
                  </a:lnTo>
                  <a:lnTo>
                    <a:pt x="834771" y="73533"/>
                  </a:lnTo>
                  <a:lnTo>
                    <a:pt x="789698" y="61722"/>
                  </a:lnTo>
                  <a:lnTo>
                    <a:pt x="743419" y="53124"/>
                  </a:lnTo>
                  <a:lnTo>
                    <a:pt x="696036" y="47879"/>
                  </a:lnTo>
                  <a:lnTo>
                    <a:pt x="647700" y="46101"/>
                  </a:lnTo>
                  <a:lnTo>
                    <a:pt x="599351" y="47879"/>
                  </a:lnTo>
                  <a:lnTo>
                    <a:pt x="551967" y="53124"/>
                  </a:lnTo>
                  <a:lnTo>
                    <a:pt x="505688" y="61722"/>
                  </a:lnTo>
                  <a:lnTo>
                    <a:pt x="460616" y="73533"/>
                  </a:lnTo>
                  <a:lnTo>
                    <a:pt x="416877" y="88430"/>
                  </a:lnTo>
                  <a:lnTo>
                    <a:pt x="374624" y="106299"/>
                  </a:lnTo>
                  <a:lnTo>
                    <a:pt x="333946" y="127012"/>
                  </a:lnTo>
                  <a:lnTo>
                    <a:pt x="294995" y="150444"/>
                  </a:lnTo>
                  <a:lnTo>
                    <a:pt x="257886" y="176466"/>
                  </a:lnTo>
                  <a:lnTo>
                    <a:pt x="222732" y="204965"/>
                  </a:lnTo>
                  <a:lnTo>
                    <a:pt x="189687" y="235800"/>
                  </a:lnTo>
                  <a:lnTo>
                    <a:pt x="158851" y="268846"/>
                  </a:lnTo>
                  <a:lnTo>
                    <a:pt x="130352" y="303999"/>
                  </a:lnTo>
                  <a:lnTo>
                    <a:pt x="104330" y="341109"/>
                  </a:lnTo>
                  <a:lnTo>
                    <a:pt x="80899" y="380060"/>
                  </a:lnTo>
                  <a:lnTo>
                    <a:pt x="60185" y="420738"/>
                  </a:lnTo>
                  <a:lnTo>
                    <a:pt x="42316" y="462991"/>
                  </a:lnTo>
                  <a:lnTo>
                    <a:pt x="27419" y="506730"/>
                  </a:lnTo>
                  <a:lnTo>
                    <a:pt x="15608" y="551802"/>
                  </a:lnTo>
                  <a:lnTo>
                    <a:pt x="7010" y="598081"/>
                  </a:lnTo>
                  <a:lnTo>
                    <a:pt x="1765" y="645464"/>
                  </a:lnTo>
                  <a:lnTo>
                    <a:pt x="0" y="693801"/>
                  </a:lnTo>
                  <a:lnTo>
                    <a:pt x="1765" y="742149"/>
                  </a:lnTo>
                  <a:lnTo>
                    <a:pt x="7010" y="789520"/>
                  </a:lnTo>
                  <a:lnTo>
                    <a:pt x="15608" y="835799"/>
                  </a:lnTo>
                  <a:lnTo>
                    <a:pt x="27419" y="880872"/>
                  </a:lnTo>
                  <a:lnTo>
                    <a:pt x="42316" y="924598"/>
                  </a:lnTo>
                  <a:lnTo>
                    <a:pt x="60185" y="966863"/>
                  </a:lnTo>
                  <a:lnTo>
                    <a:pt x="80899" y="1007529"/>
                  </a:lnTo>
                  <a:lnTo>
                    <a:pt x="104330" y="1046492"/>
                  </a:lnTo>
                  <a:lnTo>
                    <a:pt x="130352" y="1083602"/>
                  </a:lnTo>
                  <a:lnTo>
                    <a:pt x="158851" y="1118743"/>
                  </a:lnTo>
                  <a:lnTo>
                    <a:pt x="189687" y="1151801"/>
                  </a:lnTo>
                  <a:lnTo>
                    <a:pt x="222732" y="1182636"/>
                  </a:lnTo>
                  <a:lnTo>
                    <a:pt x="257886" y="1211135"/>
                  </a:lnTo>
                  <a:lnTo>
                    <a:pt x="294995" y="1237157"/>
                  </a:lnTo>
                  <a:lnTo>
                    <a:pt x="333946" y="1260589"/>
                  </a:lnTo>
                  <a:lnTo>
                    <a:pt x="374624" y="1281315"/>
                  </a:lnTo>
                  <a:lnTo>
                    <a:pt x="416877" y="1299184"/>
                  </a:lnTo>
                  <a:lnTo>
                    <a:pt x="460616" y="1314081"/>
                  </a:lnTo>
                  <a:lnTo>
                    <a:pt x="505688" y="1325892"/>
                  </a:lnTo>
                  <a:lnTo>
                    <a:pt x="551967" y="1334490"/>
                  </a:lnTo>
                  <a:lnTo>
                    <a:pt x="599351" y="1339735"/>
                  </a:lnTo>
                  <a:lnTo>
                    <a:pt x="647700" y="1341501"/>
                  </a:lnTo>
                  <a:lnTo>
                    <a:pt x="696036" y="1339735"/>
                  </a:lnTo>
                  <a:lnTo>
                    <a:pt x="743419" y="1334490"/>
                  </a:lnTo>
                  <a:lnTo>
                    <a:pt x="789698" y="1325892"/>
                  </a:lnTo>
                  <a:lnTo>
                    <a:pt x="834771" y="1314081"/>
                  </a:lnTo>
                  <a:lnTo>
                    <a:pt x="878509" y="1299184"/>
                  </a:lnTo>
                  <a:lnTo>
                    <a:pt x="920762" y="1281315"/>
                  </a:lnTo>
                  <a:lnTo>
                    <a:pt x="961440" y="1260589"/>
                  </a:lnTo>
                  <a:lnTo>
                    <a:pt x="1000391" y="1237157"/>
                  </a:lnTo>
                  <a:lnTo>
                    <a:pt x="1037501" y="1211135"/>
                  </a:lnTo>
                  <a:lnTo>
                    <a:pt x="1072654" y="1182636"/>
                  </a:lnTo>
                  <a:lnTo>
                    <a:pt x="1105700" y="1151801"/>
                  </a:lnTo>
                  <a:lnTo>
                    <a:pt x="1136535" y="1118743"/>
                  </a:lnTo>
                  <a:lnTo>
                    <a:pt x="1165034" y="1083602"/>
                  </a:lnTo>
                  <a:lnTo>
                    <a:pt x="1191056" y="1046492"/>
                  </a:lnTo>
                  <a:lnTo>
                    <a:pt x="1214488" y="1007529"/>
                  </a:lnTo>
                  <a:lnTo>
                    <a:pt x="1235202" y="966863"/>
                  </a:lnTo>
                  <a:lnTo>
                    <a:pt x="1253070" y="924598"/>
                  </a:lnTo>
                  <a:lnTo>
                    <a:pt x="1267968" y="880872"/>
                  </a:lnTo>
                  <a:lnTo>
                    <a:pt x="1279779" y="835799"/>
                  </a:lnTo>
                  <a:lnTo>
                    <a:pt x="1288376" y="789520"/>
                  </a:lnTo>
                  <a:lnTo>
                    <a:pt x="1293622" y="742149"/>
                  </a:lnTo>
                  <a:lnTo>
                    <a:pt x="1295400" y="693801"/>
                  </a:lnTo>
                  <a:close/>
                </a:path>
                <a:path w="2079625" h="1341754">
                  <a:moveTo>
                    <a:pt x="2079117" y="320802"/>
                  </a:moveTo>
                  <a:lnTo>
                    <a:pt x="2075637" y="273405"/>
                  </a:lnTo>
                  <a:lnTo>
                    <a:pt x="2065540" y="228155"/>
                  </a:lnTo>
                  <a:lnTo>
                    <a:pt x="2049310" y="185572"/>
                  </a:lnTo>
                  <a:lnTo>
                    <a:pt x="2027466" y="146126"/>
                  </a:lnTo>
                  <a:lnTo>
                    <a:pt x="2000478" y="110337"/>
                  </a:lnTo>
                  <a:lnTo>
                    <a:pt x="1968842" y="78701"/>
                  </a:lnTo>
                  <a:lnTo>
                    <a:pt x="1933079" y="51689"/>
                  </a:lnTo>
                  <a:lnTo>
                    <a:pt x="1893646" y="29819"/>
                  </a:lnTo>
                  <a:lnTo>
                    <a:pt x="1851075" y="13589"/>
                  </a:lnTo>
                  <a:lnTo>
                    <a:pt x="1805838" y="3479"/>
                  </a:lnTo>
                  <a:lnTo>
                    <a:pt x="1758442" y="0"/>
                  </a:lnTo>
                  <a:lnTo>
                    <a:pt x="1711032" y="3479"/>
                  </a:lnTo>
                  <a:lnTo>
                    <a:pt x="1665795" y="13589"/>
                  </a:lnTo>
                  <a:lnTo>
                    <a:pt x="1623225" y="29819"/>
                  </a:lnTo>
                  <a:lnTo>
                    <a:pt x="1583791" y="51689"/>
                  </a:lnTo>
                  <a:lnTo>
                    <a:pt x="1548028" y="78701"/>
                  </a:lnTo>
                  <a:lnTo>
                    <a:pt x="1516392" y="110337"/>
                  </a:lnTo>
                  <a:lnTo>
                    <a:pt x="1489405" y="146126"/>
                  </a:lnTo>
                  <a:lnTo>
                    <a:pt x="1467561" y="185572"/>
                  </a:lnTo>
                  <a:lnTo>
                    <a:pt x="1451330" y="228155"/>
                  </a:lnTo>
                  <a:lnTo>
                    <a:pt x="1441234" y="273405"/>
                  </a:lnTo>
                  <a:lnTo>
                    <a:pt x="1437767" y="320802"/>
                  </a:lnTo>
                  <a:lnTo>
                    <a:pt x="1441234" y="368185"/>
                  </a:lnTo>
                  <a:lnTo>
                    <a:pt x="1451330" y="413397"/>
                  </a:lnTo>
                  <a:lnTo>
                    <a:pt x="1467561" y="455968"/>
                  </a:lnTo>
                  <a:lnTo>
                    <a:pt x="1489405" y="495388"/>
                  </a:lnTo>
                  <a:lnTo>
                    <a:pt x="1516392" y="531164"/>
                  </a:lnTo>
                  <a:lnTo>
                    <a:pt x="1548028" y="562800"/>
                  </a:lnTo>
                  <a:lnTo>
                    <a:pt x="1583791" y="589800"/>
                  </a:lnTo>
                  <a:lnTo>
                    <a:pt x="1623225" y="611670"/>
                  </a:lnTo>
                  <a:lnTo>
                    <a:pt x="1665795" y="627900"/>
                  </a:lnTo>
                  <a:lnTo>
                    <a:pt x="1711032" y="638009"/>
                  </a:lnTo>
                  <a:lnTo>
                    <a:pt x="1758442" y="641477"/>
                  </a:lnTo>
                  <a:lnTo>
                    <a:pt x="1805838" y="638009"/>
                  </a:lnTo>
                  <a:lnTo>
                    <a:pt x="1851075" y="627900"/>
                  </a:lnTo>
                  <a:lnTo>
                    <a:pt x="1893646" y="611670"/>
                  </a:lnTo>
                  <a:lnTo>
                    <a:pt x="1933079" y="589800"/>
                  </a:lnTo>
                  <a:lnTo>
                    <a:pt x="1968842" y="562800"/>
                  </a:lnTo>
                  <a:lnTo>
                    <a:pt x="2000478" y="531164"/>
                  </a:lnTo>
                  <a:lnTo>
                    <a:pt x="2027466" y="495388"/>
                  </a:lnTo>
                  <a:lnTo>
                    <a:pt x="2049310" y="455968"/>
                  </a:lnTo>
                  <a:lnTo>
                    <a:pt x="2065540" y="413397"/>
                  </a:lnTo>
                  <a:lnTo>
                    <a:pt x="2075637" y="368185"/>
                  </a:lnTo>
                  <a:lnTo>
                    <a:pt x="2079117" y="320802"/>
                  </a:lnTo>
                  <a:close/>
                </a:path>
              </a:pathLst>
            </a:custGeom>
            <a:solidFill>
              <a:srgbClr val="FD8537"/>
            </a:solidFill>
          </p:spPr>
          <p:txBody>
            <a:bodyPr wrap="square" lIns="0" tIns="0" rIns="0" bIns="0" rtlCol="0"/>
            <a:lstStyle/>
            <a:p>
              <a:endParaRPr/>
            </a:p>
          </p:txBody>
        </p:sp>
        <p:pic>
          <p:nvPicPr>
            <p:cNvPr id="21" name="object 21"/>
            <p:cNvPicPr/>
            <p:nvPr/>
          </p:nvPicPr>
          <p:blipFill>
            <a:blip r:embed="rId3" cstate="print"/>
            <a:stretch>
              <a:fillRect/>
            </a:stretch>
          </p:blipFill>
          <p:spPr>
            <a:xfrm>
              <a:off x="5500623" y="7915757"/>
              <a:ext cx="137172" cy="137159"/>
            </a:xfrm>
            <a:prstGeom prst="rect">
              <a:avLst/>
            </a:prstGeom>
          </p:spPr>
        </p:pic>
        <p:sp>
          <p:nvSpPr>
            <p:cNvPr id="22" name="object 22"/>
            <p:cNvSpPr/>
            <p:nvPr/>
          </p:nvSpPr>
          <p:spPr>
            <a:xfrm>
              <a:off x="4495800" y="6873240"/>
              <a:ext cx="1567180" cy="607060"/>
            </a:xfrm>
            <a:custGeom>
              <a:avLst/>
              <a:gdLst/>
              <a:ahLst/>
              <a:cxnLst/>
              <a:rect l="l" t="t" r="r" b="b"/>
              <a:pathLst>
                <a:path w="1567179" h="607059">
                  <a:moveTo>
                    <a:pt x="365760" y="182880"/>
                  </a:moveTo>
                  <a:lnTo>
                    <a:pt x="359219" y="134277"/>
                  </a:lnTo>
                  <a:lnTo>
                    <a:pt x="340779" y="90601"/>
                  </a:lnTo>
                  <a:lnTo>
                    <a:pt x="312178" y="53581"/>
                  </a:lnTo>
                  <a:lnTo>
                    <a:pt x="275158" y="24980"/>
                  </a:lnTo>
                  <a:lnTo>
                    <a:pt x="231482" y="6540"/>
                  </a:lnTo>
                  <a:lnTo>
                    <a:pt x="182880" y="0"/>
                  </a:lnTo>
                  <a:lnTo>
                    <a:pt x="134264" y="6540"/>
                  </a:lnTo>
                  <a:lnTo>
                    <a:pt x="90589" y="24980"/>
                  </a:lnTo>
                  <a:lnTo>
                    <a:pt x="53568" y="53581"/>
                  </a:lnTo>
                  <a:lnTo>
                    <a:pt x="24968" y="90601"/>
                  </a:lnTo>
                  <a:lnTo>
                    <a:pt x="6527" y="134277"/>
                  </a:lnTo>
                  <a:lnTo>
                    <a:pt x="0" y="182880"/>
                  </a:lnTo>
                  <a:lnTo>
                    <a:pt x="6527" y="231495"/>
                  </a:lnTo>
                  <a:lnTo>
                    <a:pt x="24968" y="275170"/>
                  </a:lnTo>
                  <a:lnTo>
                    <a:pt x="53568" y="312191"/>
                  </a:lnTo>
                  <a:lnTo>
                    <a:pt x="90589" y="340791"/>
                  </a:lnTo>
                  <a:lnTo>
                    <a:pt x="134264" y="359232"/>
                  </a:lnTo>
                  <a:lnTo>
                    <a:pt x="182880" y="365760"/>
                  </a:lnTo>
                  <a:lnTo>
                    <a:pt x="231482" y="359232"/>
                  </a:lnTo>
                  <a:lnTo>
                    <a:pt x="275158" y="340791"/>
                  </a:lnTo>
                  <a:lnTo>
                    <a:pt x="312178" y="312191"/>
                  </a:lnTo>
                  <a:lnTo>
                    <a:pt x="340779" y="275170"/>
                  </a:lnTo>
                  <a:lnTo>
                    <a:pt x="359219" y="231495"/>
                  </a:lnTo>
                  <a:lnTo>
                    <a:pt x="365760" y="182880"/>
                  </a:lnTo>
                  <a:close/>
                </a:path>
                <a:path w="1567179" h="607059">
                  <a:moveTo>
                    <a:pt x="1566672" y="469392"/>
                  </a:moveTo>
                  <a:lnTo>
                    <a:pt x="1559674" y="426072"/>
                  </a:lnTo>
                  <a:lnTo>
                    <a:pt x="1540205" y="388416"/>
                  </a:lnTo>
                  <a:lnTo>
                    <a:pt x="1510512" y="358724"/>
                  </a:lnTo>
                  <a:lnTo>
                    <a:pt x="1472857" y="339242"/>
                  </a:lnTo>
                  <a:lnTo>
                    <a:pt x="1429512" y="332232"/>
                  </a:lnTo>
                  <a:lnTo>
                    <a:pt x="1386154" y="339242"/>
                  </a:lnTo>
                  <a:lnTo>
                    <a:pt x="1348498" y="358724"/>
                  </a:lnTo>
                  <a:lnTo>
                    <a:pt x="1318806" y="388416"/>
                  </a:lnTo>
                  <a:lnTo>
                    <a:pt x="1299337" y="426072"/>
                  </a:lnTo>
                  <a:lnTo>
                    <a:pt x="1292352" y="469392"/>
                  </a:lnTo>
                  <a:lnTo>
                    <a:pt x="1299337" y="512724"/>
                  </a:lnTo>
                  <a:lnTo>
                    <a:pt x="1318806" y="550379"/>
                  </a:lnTo>
                  <a:lnTo>
                    <a:pt x="1348498" y="580072"/>
                  </a:lnTo>
                  <a:lnTo>
                    <a:pt x="1386154" y="599554"/>
                  </a:lnTo>
                  <a:lnTo>
                    <a:pt x="1429512" y="606552"/>
                  </a:lnTo>
                  <a:lnTo>
                    <a:pt x="1472857" y="599554"/>
                  </a:lnTo>
                  <a:lnTo>
                    <a:pt x="1510512" y="580072"/>
                  </a:lnTo>
                  <a:lnTo>
                    <a:pt x="1540205" y="550379"/>
                  </a:lnTo>
                  <a:lnTo>
                    <a:pt x="1559674" y="512724"/>
                  </a:lnTo>
                  <a:lnTo>
                    <a:pt x="1566672" y="469392"/>
                  </a:lnTo>
                  <a:close/>
                </a:path>
              </a:pathLst>
            </a:custGeom>
            <a:solidFill>
              <a:srgbClr val="FD8537"/>
            </a:solidFill>
          </p:spPr>
          <p:txBody>
            <a:bodyPr wrap="square" lIns="0" tIns="0" rIns="0" bIns="0" rtlCol="0"/>
            <a:lstStyle/>
            <a:p>
              <a:endParaRPr/>
            </a:p>
          </p:txBody>
        </p:sp>
      </p:grpSp>
      <p:sp>
        <p:nvSpPr>
          <p:cNvPr id="23" name="object 23"/>
          <p:cNvSpPr txBox="1"/>
          <p:nvPr/>
        </p:nvSpPr>
        <p:spPr>
          <a:xfrm rot="5400000">
            <a:off x="4697313" y="-963513"/>
            <a:ext cx="677108" cy="7480934"/>
          </a:xfrm>
          <a:prstGeom prst="rect">
            <a:avLst/>
          </a:prstGeom>
        </p:spPr>
        <p:txBody>
          <a:bodyPr vert="vert270" wrap="square" lIns="0" tIns="4445" rIns="0" bIns="0" rtlCol="0">
            <a:spAutoFit/>
          </a:bodyPr>
          <a:lstStyle/>
          <a:p>
            <a:pPr marL="12700">
              <a:lnSpc>
                <a:spcPct val="100000"/>
              </a:lnSpc>
              <a:spcBef>
                <a:spcPts val="35"/>
              </a:spcBef>
              <a:tabLst>
                <a:tab pos="3622040" algn="l"/>
                <a:tab pos="4868545" algn="l"/>
              </a:tabLst>
            </a:pPr>
            <a:r>
              <a:rPr sz="4400" b="1" spc="530" dirty="0">
                <a:solidFill>
                  <a:srgbClr val="002060"/>
                </a:solidFill>
                <a:latin typeface="Cambria"/>
                <a:cs typeface="Cambria"/>
              </a:rPr>
              <a:t>C</a:t>
            </a:r>
            <a:r>
              <a:rPr sz="3500" b="1" spc="530" dirty="0">
                <a:solidFill>
                  <a:srgbClr val="002060"/>
                </a:solidFill>
                <a:latin typeface="Cambria"/>
                <a:cs typeface="Cambria"/>
              </a:rPr>
              <a:t>ATALOGING	</a:t>
            </a:r>
            <a:r>
              <a:rPr sz="3500" b="1" spc="470" dirty="0">
                <a:solidFill>
                  <a:srgbClr val="002060"/>
                </a:solidFill>
                <a:latin typeface="Cambria"/>
                <a:cs typeface="Cambria"/>
              </a:rPr>
              <a:t>AND	</a:t>
            </a:r>
            <a:r>
              <a:rPr sz="4400" b="1" spc="500" dirty="0">
                <a:solidFill>
                  <a:srgbClr val="002060"/>
                </a:solidFill>
                <a:latin typeface="Cambria"/>
                <a:cs typeface="Cambria"/>
              </a:rPr>
              <a:t>I</a:t>
            </a:r>
            <a:r>
              <a:rPr sz="3500" b="1" spc="500" dirty="0">
                <a:solidFill>
                  <a:srgbClr val="002060"/>
                </a:solidFill>
                <a:latin typeface="Cambria"/>
                <a:cs typeface="Cambria"/>
              </a:rPr>
              <a:t>NDEXING</a:t>
            </a:r>
            <a:endParaRPr sz="3500">
              <a:solidFill>
                <a:srgbClr val="002060"/>
              </a:solidFill>
              <a:latin typeface="Cambria"/>
              <a:cs typeface="Cambri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11430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5350"/>
            <a:ext cx="7303770" cy="482600"/>
          </a:xfrm>
          <a:prstGeom prst="rect">
            <a:avLst/>
          </a:prstGeom>
        </p:spPr>
        <p:txBody>
          <a:bodyPr vert="horz" wrap="square" lIns="0" tIns="12700" rIns="0" bIns="0" rtlCol="0">
            <a:spAutoFit/>
          </a:bodyPr>
          <a:lstStyle/>
          <a:p>
            <a:pPr marL="12700">
              <a:lnSpc>
                <a:spcPct val="100000"/>
              </a:lnSpc>
              <a:spcBef>
                <a:spcPts val="100"/>
              </a:spcBef>
            </a:pPr>
            <a:r>
              <a:rPr sz="3000" b="1" spc="315" dirty="0">
                <a:solidFill>
                  <a:srgbClr val="002060"/>
                </a:solidFill>
                <a:latin typeface="Cambria"/>
                <a:cs typeface="Cambria"/>
              </a:rPr>
              <a:t>H</a:t>
            </a:r>
            <a:r>
              <a:rPr b="1" spc="315" dirty="0">
                <a:solidFill>
                  <a:srgbClr val="002060"/>
                </a:solidFill>
                <a:latin typeface="Cambria"/>
                <a:cs typeface="Cambria"/>
              </a:rPr>
              <a:t>ISTORY</a:t>
            </a:r>
            <a:r>
              <a:rPr b="1" spc="305" dirty="0">
                <a:solidFill>
                  <a:srgbClr val="002060"/>
                </a:solidFill>
                <a:latin typeface="Cambria"/>
                <a:cs typeface="Cambria"/>
              </a:rPr>
              <a:t> </a:t>
            </a:r>
            <a:r>
              <a:rPr b="1" spc="310" dirty="0">
                <a:solidFill>
                  <a:srgbClr val="002060"/>
                </a:solidFill>
                <a:latin typeface="Cambria"/>
                <a:cs typeface="Cambria"/>
              </a:rPr>
              <a:t>AND</a:t>
            </a:r>
            <a:r>
              <a:rPr b="1" spc="325" dirty="0">
                <a:solidFill>
                  <a:srgbClr val="002060"/>
                </a:solidFill>
                <a:latin typeface="Cambria"/>
                <a:cs typeface="Cambria"/>
              </a:rPr>
              <a:t> </a:t>
            </a:r>
            <a:r>
              <a:rPr sz="3000" b="1" spc="390" dirty="0">
                <a:solidFill>
                  <a:srgbClr val="002060"/>
                </a:solidFill>
                <a:latin typeface="Cambria"/>
                <a:cs typeface="Cambria"/>
              </a:rPr>
              <a:t>O</a:t>
            </a:r>
            <a:r>
              <a:rPr b="1" spc="390" dirty="0">
                <a:solidFill>
                  <a:srgbClr val="002060"/>
                </a:solidFill>
                <a:latin typeface="Cambria"/>
                <a:cs typeface="Cambria"/>
              </a:rPr>
              <a:t>BJECTIVES</a:t>
            </a:r>
            <a:r>
              <a:rPr b="1" spc="305" dirty="0">
                <a:solidFill>
                  <a:srgbClr val="002060"/>
                </a:solidFill>
                <a:latin typeface="Cambria"/>
                <a:cs typeface="Cambria"/>
              </a:rPr>
              <a:t> </a:t>
            </a:r>
            <a:r>
              <a:rPr b="1" spc="365" dirty="0">
                <a:solidFill>
                  <a:srgbClr val="002060"/>
                </a:solidFill>
                <a:latin typeface="Cambria"/>
                <a:cs typeface="Cambria"/>
              </a:rPr>
              <a:t>OF</a:t>
            </a:r>
            <a:r>
              <a:rPr b="1" spc="330" dirty="0">
                <a:solidFill>
                  <a:srgbClr val="002060"/>
                </a:solidFill>
                <a:latin typeface="Cambria"/>
                <a:cs typeface="Cambria"/>
              </a:rPr>
              <a:t> </a:t>
            </a:r>
            <a:r>
              <a:rPr sz="3000" b="1" spc="335" dirty="0">
                <a:solidFill>
                  <a:srgbClr val="002060"/>
                </a:solidFill>
                <a:latin typeface="Cambria"/>
                <a:cs typeface="Cambria"/>
              </a:rPr>
              <a:t>I</a:t>
            </a:r>
            <a:r>
              <a:rPr b="1" spc="335" dirty="0">
                <a:solidFill>
                  <a:srgbClr val="002060"/>
                </a:solidFill>
                <a:latin typeface="Cambria"/>
                <a:cs typeface="Cambria"/>
              </a:rPr>
              <a:t>NDEXING</a:t>
            </a:r>
            <a:endParaRPr sz="3000">
              <a:solidFill>
                <a:srgbClr val="002060"/>
              </a:solidFill>
              <a:latin typeface="Cambria"/>
              <a:cs typeface="Cambria"/>
            </a:endParaRPr>
          </a:p>
        </p:txBody>
      </p:sp>
      <p:sp>
        <p:nvSpPr>
          <p:cNvPr id="10" name="object 10"/>
          <p:cNvSpPr txBox="1"/>
          <p:nvPr/>
        </p:nvSpPr>
        <p:spPr>
          <a:xfrm>
            <a:off x="535940" y="1628902"/>
            <a:ext cx="7842884" cy="229616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00" dirty="0">
                <a:latin typeface="Cambria"/>
                <a:cs typeface="Cambria"/>
              </a:rPr>
              <a:t>Indexing </a:t>
            </a:r>
            <a:r>
              <a:rPr sz="2400" spc="60" dirty="0">
                <a:latin typeface="Cambria"/>
                <a:cs typeface="Cambria"/>
              </a:rPr>
              <a:t>(originally </a:t>
            </a:r>
            <a:r>
              <a:rPr sz="2400" spc="70" dirty="0">
                <a:latin typeface="Cambria"/>
                <a:cs typeface="Cambria"/>
              </a:rPr>
              <a:t>called </a:t>
            </a:r>
            <a:r>
              <a:rPr sz="2400" spc="100" dirty="0">
                <a:latin typeface="Cambria"/>
                <a:cs typeface="Cambria"/>
              </a:rPr>
              <a:t>Cataloging) </a:t>
            </a:r>
            <a:r>
              <a:rPr sz="2400" spc="80" dirty="0">
                <a:latin typeface="Cambria"/>
                <a:cs typeface="Cambria"/>
              </a:rPr>
              <a:t>is </a:t>
            </a:r>
            <a:r>
              <a:rPr sz="2400" spc="90" dirty="0">
                <a:latin typeface="Cambria"/>
                <a:cs typeface="Cambria"/>
              </a:rPr>
              <a:t>the </a:t>
            </a:r>
            <a:r>
              <a:rPr sz="2400" spc="45" dirty="0">
                <a:latin typeface="Cambria"/>
                <a:cs typeface="Cambria"/>
              </a:rPr>
              <a:t>oldest </a:t>
            </a:r>
            <a:r>
              <a:rPr sz="2400" spc="50" dirty="0">
                <a:latin typeface="Cambria"/>
                <a:cs typeface="Cambria"/>
              </a:rPr>
              <a:t> </a:t>
            </a:r>
            <a:r>
              <a:rPr sz="2400" spc="70" dirty="0">
                <a:latin typeface="Cambria"/>
                <a:cs typeface="Cambria"/>
              </a:rPr>
              <a:t>technique</a:t>
            </a:r>
            <a:r>
              <a:rPr sz="2400" spc="75" dirty="0">
                <a:latin typeface="Cambria"/>
                <a:cs typeface="Cambria"/>
              </a:rPr>
              <a:t> </a:t>
            </a:r>
            <a:r>
              <a:rPr sz="2400" spc="20" dirty="0">
                <a:latin typeface="Cambria"/>
                <a:cs typeface="Cambria"/>
              </a:rPr>
              <a:t>for</a:t>
            </a:r>
            <a:r>
              <a:rPr sz="2400" spc="25" dirty="0">
                <a:latin typeface="Cambria"/>
                <a:cs typeface="Cambria"/>
              </a:rPr>
              <a:t> </a:t>
            </a:r>
            <a:r>
              <a:rPr sz="2400" spc="85" dirty="0">
                <a:latin typeface="Cambria"/>
                <a:cs typeface="Cambria"/>
              </a:rPr>
              <a:t>identifying</a:t>
            </a:r>
            <a:r>
              <a:rPr sz="2400" spc="90" dirty="0">
                <a:latin typeface="Cambria"/>
                <a:cs typeface="Cambria"/>
              </a:rPr>
              <a:t> the</a:t>
            </a:r>
            <a:r>
              <a:rPr sz="2400" spc="95" dirty="0">
                <a:latin typeface="Cambria"/>
                <a:cs typeface="Cambria"/>
              </a:rPr>
              <a:t> </a:t>
            </a:r>
            <a:r>
              <a:rPr sz="2400" spc="65" dirty="0">
                <a:latin typeface="Cambria"/>
                <a:cs typeface="Cambria"/>
              </a:rPr>
              <a:t>contents</a:t>
            </a:r>
            <a:r>
              <a:rPr sz="2400" spc="70" dirty="0">
                <a:latin typeface="Cambria"/>
                <a:cs typeface="Cambria"/>
              </a:rPr>
              <a:t> </a:t>
            </a:r>
            <a:r>
              <a:rPr sz="2400" spc="-5" dirty="0">
                <a:latin typeface="Cambria"/>
                <a:cs typeface="Cambria"/>
              </a:rPr>
              <a:t>of</a:t>
            </a:r>
            <a:r>
              <a:rPr sz="2400" dirty="0">
                <a:latin typeface="Cambria"/>
                <a:cs typeface="Cambria"/>
              </a:rPr>
              <a:t> </a:t>
            </a:r>
            <a:r>
              <a:rPr sz="2400" spc="90" dirty="0">
                <a:latin typeface="Cambria"/>
                <a:cs typeface="Cambria"/>
              </a:rPr>
              <a:t>items</a:t>
            </a:r>
            <a:r>
              <a:rPr sz="2400" spc="95" dirty="0">
                <a:latin typeface="Cambria"/>
                <a:cs typeface="Cambria"/>
              </a:rPr>
              <a:t> </a:t>
            </a:r>
            <a:r>
              <a:rPr sz="2400" spc="15" dirty="0">
                <a:latin typeface="Cambria"/>
                <a:cs typeface="Cambria"/>
              </a:rPr>
              <a:t>to </a:t>
            </a:r>
            <a:r>
              <a:rPr sz="2400" spc="20" dirty="0">
                <a:latin typeface="Cambria"/>
                <a:cs typeface="Cambria"/>
              </a:rPr>
              <a:t> </a:t>
            </a:r>
            <a:r>
              <a:rPr sz="2400" spc="95" dirty="0">
                <a:latin typeface="Cambria"/>
                <a:cs typeface="Cambria"/>
              </a:rPr>
              <a:t>assist</a:t>
            </a:r>
            <a:r>
              <a:rPr sz="2400" spc="130" dirty="0">
                <a:latin typeface="Cambria"/>
                <a:cs typeface="Cambria"/>
              </a:rPr>
              <a:t> </a:t>
            </a:r>
            <a:r>
              <a:rPr sz="2400" spc="105" dirty="0">
                <a:latin typeface="Cambria"/>
                <a:cs typeface="Cambria"/>
              </a:rPr>
              <a:t>in</a:t>
            </a:r>
            <a:r>
              <a:rPr sz="2400" spc="125" dirty="0">
                <a:latin typeface="Cambria"/>
                <a:cs typeface="Cambria"/>
              </a:rPr>
              <a:t> </a:t>
            </a:r>
            <a:r>
              <a:rPr sz="2400" spc="85" dirty="0">
                <a:latin typeface="Cambria"/>
                <a:cs typeface="Cambria"/>
              </a:rPr>
              <a:t>their</a:t>
            </a:r>
            <a:r>
              <a:rPr sz="2400" spc="125" dirty="0">
                <a:latin typeface="Cambria"/>
                <a:cs typeface="Cambria"/>
              </a:rPr>
              <a:t> </a:t>
            </a:r>
            <a:r>
              <a:rPr sz="2400" spc="90" dirty="0">
                <a:latin typeface="Cambria"/>
                <a:cs typeface="Cambria"/>
              </a:rPr>
              <a:t>retrieval.</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a:t>
            </a:r>
            <a:r>
              <a:rPr sz="2400" spc="315" dirty="0">
                <a:latin typeface="Cambria"/>
                <a:cs typeface="Cambria"/>
              </a:rPr>
              <a:t> </a:t>
            </a:r>
            <a:r>
              <a:rPr sz="2400" spc="40" dirty="0">
                <a:latin typeface="Cambria"/>
                <a:cs typeface="Cambria"/>
              </a:rPr>
              <a:t>objective</a:t>
            </a:r>
            <a:r>
              <a:rPr sz="2400" spc="315" dirty="0">
                <a:latin typeface="Cambria"/>
                <a:cs typeface="Cambria"/>
              </a:rPr>
              <a:t> </a:t>
            </a:r>
            <a:r>
              <a:rPr sz="2400" spc="-5" dirty="0">
                <a:latin typeface="Cambria"/>
                <a:cs typeface="Cambria"/>
              </a:rPr>
              <a:t>of</a:t>
            </a:r>
            <a:r>
              <a:rPr sz="2400" spc="320" dirty="0">
                <a:latin typeface="Cambria"/>
                <a:cs typeface="Cambria"/>
              </a:rPr>
              <a:t> </a:t>
            </a:r>
            <a:r>
              <a:rPr sz="2400" spc="85" dirty="0">
                <a:latin typeface="Cambria"/>
                <a:cs typeface="Cambria"/>
              </a:rPr>
              <a:t>cataloging</a:t>
            </a:r>
            <a:r>
              <a:rPr sz="2400" spc="315" dirty="0">
                <a:latin typeface="Cambria"/>
                <a:cs typeface="Cambria"/>
              </a:rPr>
              <a:t> </a:t>
            </a:r>
            <a:r>
              <a:rPr sz="2400" spc="75" dirty="0">
                <a:latin typeface="Cambria"/>
                <a:cs typeface="Cambria"/>
              </a:rPr>
              <a:t>is</a:t>
            </a:r>
            <a:r>
              <a:rPr sz="2400" spc="320" dirty="0">
                <a:latin typeface="Cambria"/>
                <a:cs typeface="Cambria"/>
              </a:rPr>
              <a:t> </a:t>
            </a:r>
            <a:r>
              <a:rPr sz="2400" spc="20" dirty="0">
                <a:latin typeface="Cambria"/>
                <a:cs typeface="Cambria"/>
              </a:rPr>
              <a:t>to</a:t>
            </a:r>
            <a:r>
              <a:rPr sz="2400" spc="325" dirty="0">
                <a:latin typeface="Cambria"/>
                <a:cs typeface="Cambria"/>
              </a:rPr>
              <a:t> </a:t>
            </a:r>
            <a:r>
              <a:rPr sz="2400" spc="70" dirty="0">
                <a:latin typeface="Cambria"/>
                <a:cs typeface="Cambria"/>
              </a:rPr>
              <a:t>give</a:t>
            </a:r>
            <a:r>
              <a:rPr sz="2400" spc="315" dirty="0">
                <a:latin typeface="Cambria"/>
                <a:cs typeface="Cambria"/>
              </a:rPr>
              <a:t> </a:t>
            </a:r>
            <a:r>
              <a:rPr sz="2400" spc="55" dirty="0">
                <a:latin typeface="Cambria"/>
                <a:cs typeface="Cambria"/>
              </a:rPr>
              <a:t>access</a:t>
            </a:r>
            <a:r>
              <a:rPr sz="2400" spc="325" dirty="0">
                <a:latin typeface="Cambria"/>
                <a:cs typeface="Cambria"/>
              </a:rPr>
              <a:t> </a:t>
            </a:r>
            <a:r>
              <a:rPr sz="2400" spc="60" dirty="0">
                <a:latin typeface="Cambria"/>
                <a:cs typeface="Cambria"/>
              </a:rPr>
              <a:t>points</a:t>
            </a:r>
            <a:r>
              <a:rPr sz="2400" spc="320" dirty="0">
                <a:latin typeface="Cambria"/>
                <a:cs typeface="Cambria"/>
              </a:rPr>
              <a:t> </a:t>
            </a:r>
            <a:r>
              <a:rPr sz="2400" spc="15" dirty="0">
                <a:latin typeface="Cambria"/>
                <a:cs typeface="Cambria"/>
              </a:rPr>
              <a:t>to </a:t>
            </a:r>
            <a:r>
              <a:rPr sz="2400" spc="-515" dirty="0">
                <a:latin typeface="Cambria"/>
                <a:cs typeface="Cambria"/>
              </a:rPr>
              <a:t> </a:t>
            </a:r>
            <a:r>
              <a:rPr sz="2400" spc="160" dirty="0">
                <a:latin typeface="Cambria"/>
                <a:cs typeface="Cambria"/>
              </a:rPr>
              <a:t>a </a:t>
            </a:r>
            <a:r>
              <a:rPr sz="2400" spc="40" dirty="0">
                <a:solidFill>
                  <a:srgbClr val="FF0000"/>
                </a:solidFill>
                <a:latin typeface="Cambria"/>
                <a:cs typeface="Cambria"/>
              </a:rPr>
              <a:t>collection </a:t>
            </a:r>
            <a:r>
              <a:rPr sz="2400" spc="130" dirty="0">
                <a:latin typeface="Cambria"/>
                <a:cs typeface="Cambria"/>
              </a:rPr>
              <a:t>that </a:t>
            </a:r>
            <a:r>
              <a:rPr sz="2400" spc="80" dirty="0">
                <a:latin typeface="Cambria"/>
                <a:cs typeface="Cambria"/>
              </a:rPr>
              <a:t>are </a:t>
            </a:r>
            <a:r>
              <a:rPr sz="2400" spc="50" dirty="0">
                <a:latin typeface="Cambria"/>
                <a:cs typeface="Cambria"/>
              </a:rPr>
              <a:t>expected </a:t>
            </a:r>
            <a:r>
              <a:rPr sz="2400" spc="105" dirty="0">
                <a:latin typeface="Cambria"/>
                <a:cs typeface="Cambria"/>
              </a:rPr>
              <a:t>and </a:t>
            </a:r>
            <a:r>
              <a:rPr sz="2400" spc="60" dirty="0">
                <a:solidFill>
                  <a:srgbClr val="FF0000"/>
                </a:solidFill>
                <a:latin typeface="Cambria"/>
                <a:cs typeface="Cambria"/>
              </a:rPr>
              <a:t>most </a:t>
            </a:r>
            <a:r>
              <a:rPr sz="2400" spc="90" dirty="0">
                <a:solidFill>
                  <a:srgbClr val="FF0000"/>
                </a:solidFill>
                <a:latin typeface="Cambria"/>
                <a:cs typeface="Cambria"/>
              </a:rPr>
              <a:t>useful </a:t>
            </a:r>
            <a:r>
              <a:rPr sz="2400" spc="20" dirty="0">
                <a:latin typeface="Cambria"/>
                <a:cs typeface="Cambria"/>
              </a:rPr>
              <a:t>to </a:t>
            </a:r>
            <a:r>
              <a:rPr sz="2400" spc="90" dirty="0">
                <a:latin typeface="Cambria"/>
                <a:cs typeface="Cambria"/>
              </a:rPr>
              <a:t>the </a:t>
            </a:r>
            <a:r>
              <a:rPr sz="2400" spc="95" dirty="0">
                <a:latin typeface="Cambria"/>
                <a:cs typeface="Cambria"/>
              </a:rPr>
              <a:t> </a:t>
            </a:r>
            <a:r>
              <a:rPr sz="2400" spc="80" dirty="0">
                <a:latin typeface="Cambria"/>
                <a:cs typeface="Cambria"/>
              </a:rPr>
              <a:t>users</a:t>
            </a:r>
            <a:r>
              <a:rPr sz="2400" spc="114" dirty="0">
                <a:latin typeface="Cambria"/>
                <a:cs typeface="Cambria"/>
              </a:rPr>
              <a:t> </a:t>
            </a:r>
            <a:r>
              <a:rPr sz="2400" spc="-5" dirty="0">
                <a:latin typeface="Cambria"/>
                <a:cs typeface="Cambria"/>
              </a:rPr>
              <a:t>of</a:t>
            </a:r>
            <a:r>
              <a:rPr sz="2400" spc="135" dirty="0">
                <a:latin typeface="Cambria"/>
                <a:cs typeface="Cambria"/>
              </a:rPr>
              <a:t> </a:t>
            </a:r>
            <a:r>
              <a:rPr sz="2400" spc="90" dirty="0">
                <a:latin typeface="Cambria"/>
                <a:cs typeface="Cambria"/>
              </a:rPr>
              <a:t>the</a:t>
            </a:r>
            <a:r>
              <a:rPr sz="2400" spc="130" dirty="0">
                <a:latin typeface="Cambria"/>
                <a:cs typeface="Cambria"/>
              </a:rPr>
              <a:t> </a:t>
            </a:r>
            <a:r>
              <a:rPr sz="2400" spc="85" dirty="0">
                <a:latin typeface="Cambria"/>
                <a:cs typeface="Cambria"/>
              </a:rPr>
              <a:t>information.</a:t>
            </a:r>
            <a:endParaRPr sz="2400">
              <a:latin typeface="Cambria"/>
              <a:cs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383540" y="1599183"/>
            <a:ext cx="8453755" cy="4348626"/>
          </a:xfrm>
          <a:prstGeom prst="rect">
            <a:avLst/>
          </a:prstGeom>
        </p:spPr>
        <p:txBody>
          <a:bodyPr vert="horz" wrap="square" lIns="0" tIns="46990" rIns="0" bIns="0" rtlCol="0">
            <a:spAutoFit/>
          </a:bodyPr>
          <a:lstStyle/>
          <a:p>
            <a:pPr marL="286385" marR="5080" indent="-274320">
              <a:lnSpc>
                <a:spcPts val="2160"/>
              </a:lnSpc>
              <a:spcBef>
                <a:spcPts val="370"/>
              </a:spcBef>
              <a:buClr>
                <a:srgbClr val="FD8537"/>
              </a:buClr>
              <a:buSzPct val="70000"/>
              <a:buFont typeface="Wingdings"/>
              <a:buChar char=""/>
              <a:tabLst>
                <a:tab pos="287020" algn="l"/>
              </a:tabLst>
            </a:pPr>
            <a:r>
              <a:rPr sz="2000" spc="180" dirty="0">
                <a:latin typeface="Cambria"/>
                <a:cs typeface="Cambria"/>
              </a:rPr>
              <a:t>Up</a:t>
            </a:r>
            <a:r>
              <a:rPr sz="2000" spc="325" dirty="0">
                <a:latin typeface="Cambria"/>
                <a:cs typeface="Cambria"/>
              </a:rPr>
              <a:t> </a:t>
            </a:r>
            <a:r>
              <a:rPr sz="2000" spc="15" dirty="0">
                <a:latin typeface="Cambria"/>
                <a:cs typeface="Cambria"/>
              </a:rPr>
              <a:t>to</a:t>
            </a:r>
            <a:r>
              <a:rPr sz="2000" spc="325" dirty="0">
                <a:latin typeface="Cambria"/>
                <a:cs typeface="Cambria"/>
              </a:rPr>
              <a:t> </a:t>
            </a:r>
            <a:r>
              <a:rPr sz="2000" spc="75" dirty="0">
                <a:latin typeface="Cambria"/>
                <a:cs typeface="Cambria"/>
              </a:rPr>
              <a:t>the</a:t>
            </a:r>
            <a:r>
              <a:rPr sz="2000" spc="335" dirty="0">
                <a:latin typeface="Cambria"/>
                <a:cs typeface="Cambria"/>
              </a:rPr>
              <a:t> </a:t>
            </a:r>
            <a:r>
              <a:rPr sz="2000" spc="50" dirty="0">
                <a:latin typeface="Cambria"/>
                <a:cs typeface="Cambria"/>
              </a:rPr>
              <a:t>19th</a:t>
            </a:r>
            <a:r>
              <a:rPr sz="2000" spc="325" dirty="0">
                <a:latin typeface="Cambria"/>
                <a:cs typeface="Cambria"/>
              </a:rPr>
              <a:t> </a:t>
            </a:r>
            <a:r>
              <a:rPr sz="2000" spc="110" dirty="0">
                <a:latin typeface="Cambria"/>
                <a:cs typeface="Cambria"/>
              </a:rPr>
              <a:t>Century</a:t>
            </a:r>
            <a:r>
              <a:rPr sz="2000" spc="330" dirty="0">
                <a:latin typeface="Cambria"/>
                <a:cs typeface="Cambria"/>
              </a:rPr>
              <a:t> </a:t>
            </a:r>
            <a:r>
              <a:rPr sz="2000" spc="60" dirty="0">
                <a:latin typeface="Cambria"/>
                <a:cs typeface="Cambria"/>
              </a:rPr>
              <a:t>there</a:t>
            </a:r>
            <a:r>
              <a:rPr sz="2000" spc="330" dirty="0">
                <a:latin typeface="Cambria"/>
                <a:cs typeface="Cambria"/>
              </a:rPr>
              <a:t> </a:t>
            </a:r>
            <a:r>
              <a:rPr sz="2000" spc="65" dirty="0">
                <a:latin typeface="Cambria"/>
                <a:cs typeface="Cambria"/>
              </a:rPr>
              <a:t>was</a:t>
            </a:r>
            <a:r>
              <a:rPr sz="2000" spc="320" dirty="0">
                <a:latin typeface="Cambria"/>
                <a:cs typeface="Cambria"/>
              </a:rPr>
              <a:t> </a:t>
            </a:r>
            <a:r>
              <a:rPr sz="2000" spc="70" dirty="0">
                <a:latin typeface="Cambria"/>
                <a:cs typeface="Cambria"/>
              </a:rPr>
              <a:t>little</a:t>
            </a:r>
            <a:r>
              <a:rPr sz="2000" spc="330" dirty="0">
                <a:latin typeface="Cambria"/>
                <a:cs typeface="Cambria"/>
              </a:rPr>
              <a:t> </a:t>
            </a:r>
            <a:r>
              <a:rPr sz="2000" spc="70" dirty="0">
                <a:latin typeface="Cambria"/>
                <a:cs typeface="Cambria"/>
              </a:rPr>
              <a:t>advancement</a:t>
            </a:r>
            <a:r>
              <a:rPr sz="2000" spc="335" dirty="0">
                <a:latin typeface="Cambria"/>
                <a:cs typeface="Cambria"/>
              </a:rPr>
              <a:t> </a:t>
            </a:r>
            <a:r>
              <a:rPr sz="2000" spc="85" dirty="0">
                <a:latin typeface="Cambria"/>
                <a:cs typeface="Cambria"/>
              </a:rPr>
              <a:t>in</a:t>
            </a:r>
            <a:r>
              <a:rPr sz="2000" spc="325" dirty="0">
                <a:latin typeface="Cambria"/>
                <a:cs typeface="Cambria"/>
              </a:rPr>
              <a:t> </a:t>
            </a:r>
            <a:r>
              <a:rPr sz="2000" spc="75" dirty="0">
                <a:latin typeface="Cambria"/>
                <a:cs typeface="Cambria"/>
              </a:rPr>
              <a:t>cataloging, </a:t>
            </a:r>
            <a:r>
              <a:rPr sz="2000" spc="-425" dirty="0">
                <a:latin typeface="Cambria"/>
                <a:cs typeface="Cambria"/>
              </a:rPr>
              <a:t> </a:t>
            </a:r>
            <a:r>
              <a:rPr sz="2000" spc="45" dirty="0">
                <a:latin typeface="Cambria"/>
                <a:cs typeface="Cambria"/>
              </a:rPr>
              <a:t>only</a:t>
            </a:r>
            <a:r>
              <a:rPr sz="2000" spc="105" dirty="0">
                <a:latin typeface="Cambria"/>
                <a:cs typeface="Cambria"/>
              </a:rPr>
              <a:t> </a:t>
            </a:r>
            <a:r>
              <a:rPr sz="2000" spc="75" dirty="0">
                <a:latin typeface="Cambria"/>
                <a:cs typeface="Cambria"/>
              </a:rPr>
              <a:t>changes</a:t>
            </a:r>
            <a:r>
              <a:rPr sz="2000" spc="120" dirty="0">
                <a:latin typeface="Cambria"/>
                <a:cs typeface="Cambria"/>
              </a:rPr>
              <a:t> </a:t>
            </a:r>
            <a:r>
              <a:rPr sz="2000" spc="85" dirty="0">
                <a:latin typeface="Cambria"/>
                <a:cs typeface="Cambria"/>
              </a:rPr>
              <a:t>in</a:t>
            </a:r>
            <a:r>
              <a:rPr sz="2000" spc="105" dirty="0">
                <a:latin typeface="Cambria"/>
                <a:cs typeface="Cambria"/>
              </a:rPr>
              <a:t> </a:t>
            </a:r>
            <a:r>
              <a:rPr sz="2000" spc="75" dirty="0">
                <a:latin typeface="Cambria"/>
                <a:cs typeface="Cambria"/>
              </a:rPr>
              <a:t>the</a:t>
            </a:r>
            <a:r>
              <a:rPr sz="2000" spc="114" dirty="0">
                <a:latin typeface="Cambria"/>
                <a:cs typeface="Cambria"/>
              </a:rPr>
              <a:t> </a:t>
            </a:r>
            <a:r>
              <a:rPr sz="2000" spc="50" dirty="0">
                <a:latin typeface="Cambria"/>
                <a:cs typeface="Cambria"/>
              </a:rPr>
              <a:t>methods</a:t>
            </a:r>
            <a:r>
              <a:rPr sz="2000" spc="114" dirty="0">
                <a:latin typeface="Cambria"/>
                <a:cs typeface="Cambria"/>
              </a:rPr>
              <a:t> </a:t>
            </a:r>
            <a:r>
              <a:rPr sz="2000" spc="60" dirty="0">
                <a:latin typeface="Cambria"/>
                <a:cs typeface="Cambria"/>
              </a:rPr>
              <a:t>used</a:t>
            </a:r>
            <a:r>
              <a:rPr sz="2000" spc="120" dirty="0">
                <a:latin typeface="Cambria"/>
                <a:cs typeface="Cambria"/>
              </a:rPr>
              <a:t> </a:t>
            </a:r>
            <a:r>
              <a:rPr sz="2000" spc="15" dirty="0">
                <a:latin typeface="Cambria"/>
                <a:cs typeface="Cambria"/>
              </a:rPr>
              <a:t>to</a:t>
            </a:r>
            <a:r>
              <a:rPr sz="2000" spc="105" dirty="0">
                <a:latin typeface="Cambria"/>
                <a:cs typeface="Cambria"/>
              </a:rPr>
              <a:t> </a:t>
            </a:r>
            <a:r>
              <a:rPr sz="2000" spc="55" dirty="0">
                <a:latin typeface="Cambria"/>
                <a:cs typeface="Cambria"/>
              </a:rPr>
              <a:t>represent</a:t>
            </a:r>
            <a:r>
              <a:rPr sz="2000" spc="110" dirty="0">
                <a:latin typeface="Cambria"/>
                <a:cs typeface="Cambria"/>
              </a:rPr>
              <a:t> </a:t>
            </a:r>
            <a:r>
              <a:rPr sz="2000" spc="75" dirty="0">
                <a:latin typeface="Cambria"/>
                <a:cs typeface="Cambria"/>
              </a:rPr>
              <a:t>the</a:t>
            </a:r>
            <a:r>
              <a:rPr sz="2000" spc="114" dirty="0">
                <a:latin typeface="Cambria"/>
                <a:cs typeface="Cambria"/>
              </a:rPr>
              <a:t> </a:t>
            </a:r>
            <a:r>
              <a:rPr sz="2000" spc="55" dirty="0">
                <a:latin typeface="Cambria"/>
                <a:cs typeface="Cambria"/>
              </a:rPr>
              <a:t>basic</a:t>
            </a:r>
            <a:r>
              <a:rPr sz="2000" spc="110" dirty="0">
                <a:latin typeface="Cambria"/>
                <a:cs typeface="Cambria"/>
              </a:rPr>
              <a:t> </a:t>
            </a:r>
            <a:r>
              <a:rPr sz="2000" spc="60" dirty="0">
                <a:latin typeface="Cambria"/>
                <a:cs typeface="Cambria"/>
              </a:rPr>
              <a:t>information</a:t>
            </a:r>
            <a:endParaRPr sz="2000">
              <a:latin typeface="Cambria"/>
              <a:cs typeface="Cambria"/>
            </a:endParaRPr>
          </a:p>
          <a:p>
            <a:pPr marL="286385" marR="6985" indent="-274320">
              <a:lnSpc>
                <a:spcPts val="2160"/>
              </a:lnSpc>
              <a:spcBef>
                <a:spcPts val="600"/>
              </a:spcBef>
              <a:buClr>
                <a:srgbClr val="FD8537"/>
              </a:buClr>
              <a:buSzPct val="70000"/>
              <a:buFont typeface="Wingdings"/>
              <a:buChar char=""/>
              <a:tabLst>
                <a:tab pos="287020" algn="l"/>
                <a:tab pos="775970" algn="l"/>
                <a:tab pos="1570990" algn="l"/>
                <a:tab pos="2182495" algn="l"/>
                <a:tab pos="3305175" algn="l"/>
                <a:tab pos="3747135" algn="l"/>
                <a:tab pos="5053965" algn="l"/>
                <a:tab pos="6289675" algn="l"/>
                <a:tab pos="6661150" algn="l"/>
                <a:tab pos="7545070" algn="l"/>
                <a:tab pos="8057515" algn="l"/>
              </a:tabLst>
            </a:pPr>
            <a:r>
              <a:rPr sz="2000" spc="130" dirty="0">
                <a:latin typeface="Cambria"/>
                <a:cs typeface="Cambria"/>
              </a:rPr>
              <a:t>In</a:t>
            </a:r>
            <a:r>
              <a:rPr sz="2000" dirty="0">
                <a:latin typeface="Cambria"/>
                <a:cs typeface="Cambria"/>
              </a:rPr>
              <a:t>	</a:t>
            </a:r>
            <a:r>
              <a:rPr sz="2000" spc="-5" dirty="0">
                <a:latin typeface="Cambria"/>
                <a:cs typeface="Cambria"/>
              </a:rPr>
              <a:t>196</a:t>
            </a:r>
            <a:r>
              <a:rPr sz="2000" dirty="0">
                <a:latin typeface="Cambria"/>
                <a:cs typeface="Cambria"/>
              </a:rPr>
              <a:t>3	</a:t>
            </a:r>
            <a:r>
              <a:rPr sz="2000" spc="70" dirty="0">
                <a:latin typeface="Cambria"/>
                <a:cs typeface="Cambria"/>
              </a:rPr>
              <a:t>th</a:t>
            </a:r>
            <a:r>
              <a:rPr sz="2000" spc="85" dirty="0">
                <a:latin typeface="Cambria"/>
                <a:cs typeface="Cambria"/>
              </a:rPr>
              <a:t>e</a:t>
            </a:r>
            <a:r>
              <a:rPr sz="2000" dirty="0">
                <a:latin typeface="Cambria"/>
                <a:cs typeface="Cambria"/>
              </a:rPr>
              <a:t>	</a:t>
            </a:r>
            <a:r>
              <a:rPr sz="2000" spc="100" dirty="0">
                <a:latin typeface="Cambria"/>
                <a:cs typeface="Cambria"/>
              </a:rPr>
              <a:t>Li</a:t>
            </a:r>
            <a:r>
              <a:rPr sz="2000" spc="130" dirty="0">
                <a:latin typeface="Cambria"/>
                <a:cs typeface="Cambria"/>
              </a:rPr>
              <a:t>b</a:t>
            </a:r>
            <a:r>
              <a:rPr sz="2000" spc="75" dirty="0">
                <a:latin typeface="Cambria"/>
                <a:cs typeface="Cambria"/>
              </a:rPr>
              <a:t>rary</a:t>
            </a:r>
            <a:r>
              <a:rPr sz="2000" dirty="0">
                <a:latin typeface="Cambria"/>
                <a:cs typeface="Cambria"/>
              </a:rPr>
              <a:t>	</a:t>
            </a:r>
            <a:r>
              <a:rPr sz="2000" spc="-5" dirty="0">
                <a:latin typeface="Cambria"/>
                <a:cs typeface="Cambria"/>
              </a:rPr>
              <a:t>of</a:t>
            </a:r>
            <a:r>
              <a:rPr sz="2000" dirty="0">
                <a:latin typeface="Cambria"/>
                <a:cs typeface="Cambria"/>
              </a:rPr>
              <a:t>	</a:t>
            </a:r>
            <a:r>
              <a:rPr sz="2000" spc="75" dirty="0">
                <a:latin typeface="Cambria"/>
                <a:cs typeface="Cambria"/>
              </a:rPr>
              <a:t>Congres</a:t>
            </a:r>
            <a:r>
              <a:rPr sz="2000" spc="70" dirty="0">
                <a:latin typeface="Cambria"/>
                <a:cs typeface="Cambria"/>
              </a:rPr>
              <a:t>s</a:t>
            </a:r>
            <a:r>
              <a:rPr sz="2000" dirty="0">
                <a:latin typeface="Cambria"/>
                <a:cs typeface="Cambria"/>
              </a:rPr>
              <a:t>	</a:t>
            </a:r>
            <a:r>
              <a:rPr sz="2000" spc="85" dirty="0">
                <a:latin typeface="Cambria"/>
                <a:cs typeface="Cambria"/>
              </a:rPr>
              <a:t>init</a:t>
            </a:r>
            <a:r>
              <a:rPr sz="2000" spc="55" dirty="0">
                <a:latin typeface="Cambria"/>
                <a:cs typeface="Cambria"/>
              </a:rPr>
              <a:t>i</a:t>
            </a:r>
            <a:r>
              <a:rPr sz="2000" spc="60" dirty="0">
                <a:latin typeface="Cambria"/>
                <a:cs typeface="Cambria"/>
              </a:rPr>
              <a:t>ate</a:t>
            </a:r>
            <a:r>
              <a:rPr sz="2000" spc="85" dirty="0">
                <a:latin typeface="Cambria"/>
                <a:cs typeface="Cambria"/>
              </a:rPr>
              <a:t>d</a:t>
            </a:r>
            <a:r>
              <a:rPr sz="2000" dirty="0">
                <a:latin typeface="Cambria"/>
                <a:cs typeface="Cambria"/>
              </a:rPr>
              <a:t>	</a:t>
            </a:r>
            <a:r>
              <a:rPr sz="2000" spc="130" dirty="0">
                <a:latin typeface="Cambria"/>
                <a:cs typeface="Cambria"/>
              </a:rPr>
              <a:t>a</a:t>
            </a:r>
            <a:r>
              <a:rPr sz="2000" dirty="0">
                <a:latin typeface="Cambria"/>
                <a:cs typeface="Cambria"/>
              </a:rPr>
              <a:t>	</a:t>
            </a:r>
            <a:r>
              <a:rPr sz="2000" spc="75" dirty="0">
                <a:latin typeface="Cambria"/>
                <a:cs typeface="Cambria"/>
              </a:rPr>
              <a:t>study</a:t>
            </a:r>
            <a:r>
              <a:rPr sz="2000" dirty="0">
                <a:latin typeface="Cambria"/>
                <a:cs typeface="Cambria"/>
              </a:rPr>
              <a:t>	</a:t>
            </a:r>
            <a:r>
              <a:rPr sz="2000" spc="15" dirty="0">
                <a:latin typeface="Cambria"/>
                <a:cs typeface="Cambria"/>
              </a:rPr>
              <a:t>o</a:t>
            </a:r>
            <a:r>
              <a:rPr sz="2000" spc="20" dirty="0">
                <a:latin typeface="Cambria"/>
                <a:cs typeface="Cambria"/>
              </a:rPr>
              <a:t>n</a:t>
            </a:r>
            <a:r>
              <a:rPr sz="2000" dirty="0">
                <a:latin typeface="Cambria"/>
                <a:cs typeface="Cambria"/>
              </a:rPr>
              <a:t>	</a:t>
            </a:r>
            <a:r>
              <a:rPr sz="2000" spc="55" dirty="0">
                <a:latin typeface="Cambria"/>
                <a:cs typeface="Cambria"/>
              </a:rPr>
              <a:t>the  computerization</a:t>
            </a:r>
            <a:r>
              <a:rPr sz="2000" spc="95" dirty="0">
                <a:latin typeface="Cambria"/>
                <a:cs typeface="Cambria"/>
              </a:rPr>
              <a:t> </a:t>
            </a:r>
            <a:r>
              <a:rPr sz="2000" spc="-5" dirty="0">
                <a:latin typeface="Cambria"/>
                <a:cs typeface="Cambria"/>
              </a:rPr>
              <a:t>of</a:t>
            </a:r>
            <a:r>
              <a:rPr sz="2000" spc="105" dirty="0">
                <a:latin typeface="Cambria"/>
                <a:cs typeface="Cambria"/>
              </a:rPr>
              <a:t> </a:t>
            </a:r>
            <a:r>
              <a:rPr sz="2000" spc="50" dirty="0">
                <a:latin typeface="Cambria"/>
                <a:cs typeface="Cambria"/>
              </a:rPr>
              <a:t>bibliographic</a:t>
            </a:r>
            <a:r>
              <a:rPr sz="2000" spc="110" dirty="0">
                <a:latin typeface="Cambria"/>
                <a:cs typeface="Cambria"/>
              </a:rPr>
              <a:t> </a:t>
            </a:r>
            <a:r>
              <a:rPr sz="2000" spc="70" dirty="0">
                <a:latin typeface="Cambria"/>
                <a:cs typeface="Cambria"/>
              </a:rPr>
              <a:t>surrogates.</a:t>
            </a:r>
            <a:endParaRPr sz="2000">
              <a:latin typeface="Cambria"/>
              <a:cs typeface="Cambria"/>
            </a:endParaRPr>
          </a:p>
          <a:p>
            <a:pPr marL="286385" marR="6985" indent="-274320">
              <a:lnSpc>
                <a:spcPts val="2160"/>
              </a:lnSpc>
              <a:spcBef>
                <a:spcPts val="600"/>
              </a:spcBef>
              <a:buClr>
                <a:srgbClr val="FD8537"/>
              </a:buClr>
              <a:buSzPct val="70000"/>
              <a:buFont typeface="Wingdings"/>
              <a:buChar char=""/>
              <a:tabLst>
                <a:tab pos="287020" algn="l"/>
              </a:tabLst>
            </a:pPr>
            <a:r>
              <a:rPr sz="2000" spc="90" dirty="0">
                <a:latin typeface="Cambria"/>
                <a:cs typeface="Cambria"/>
              </a:rPr>
              <a:t>From</a:t>
            </a:r>
            <a:r>
              <a:rPr sz="2000" spc="280" dirty="0">
                <a:latin typeface="Cambria"/>
                <a:cs typeface="Cambria"/>
              </a:rPr>
              <a:t> </a:t>
            </a:r>
            <a:r>
              <a:rPr sz="2000" dirty="0">
                <a:latin typeface="Cambria"/>
                <a:cs typeface="Cambria"/>
              </a:rPr>
              <a:t>1966</a:t>
            </a:r>
            <a:r>
              <a:rPr sz="2000" spc="285" dirty="0">
                <a:latin typeface="Cambria"/>
                <a:cs typeface="Cambria"/>
              </a:rPr>
              <a:t> </a:t>
            </a:r>
            <a:r>
              <a:rPr sz="2000" dirty="0">
                <a:latin typeface="Cambria"/>
                <a:cs typeface="Cambria"/>
              </a:rPr>
              <a:t>-</a:t>
            </a:r>
            <a:r>
              <a:rPr sz="2000" spc="280" dirty="0">
                <a:latin typeface="Cambria"/>
                <a:cs typeface="Cambria"/>
              </a:rPr>
              <a:t> </a:t>
            </a:r>
            <a:r>
              <a:rPr sz="2000" dirty="0">
                <a:latin typeface="Cambria"/>
                <a:cs typeface="Cambria"/>
              </a:rPr>
              <a:t>1968</a:t>
            </a:r>
            <a:r>
              <a:rPr sz="2000" spc="270" dirty="0">
                <a:latin typeface="Cambria"/>
                <a:cs typeface="Cambria"/>
              </a:rPr>
              <a:t> </a:t>
            </a:r>
            <a:r>
              <a:rPr sz="2000" spc="75" dirty="0">
                <a:latin typeface="Cambria"/>
                <a:cs typeface="Cambria"/>
              </a:rPr>
              <a:t>the</a:t>
            </a:r>
            <a:r>
              <a:rPr sz="2000" spc="285" dirty="0">
                <a:latin typeface="Cambria"/>
                <a:cs typeface="Cambria"/>
              </a:rPr>
              <a:t> </a:t>
            </a:r>
            <a:r>
              <a:rPr sz="2000" spc="90" dirty="0">
                <a:latin typeface="Cambria"/>
                <a:cs typeface="Cambria"/>
              </a:rPr>
              <a:t>Library</a:t>
            </a:r>
            <a:r>
              <a:rPr sz="2000" spc="285" dirty="0">
                <a:latin typeface="Cambria"/>
                <a:cs typeface="Cambria"/>
              </a:rPr>
              <a:t> </a:t>
            </a:r>
            <a:r>
              <a:rPr sz="2000" spc="-5" dirty="0">
                <a:latin typeface="Cambria"/>
                <a:cs typeface="Cambria"/>
              </a:rPr>
              <a:t>of</a:t>
            </a:r>
            <a:r>
              <a:rPr sz="2000" spc="280" dirty="0">
                <a:latin typeface="Cambria"/>
                <a:cs typeface="Cambria"/>
              </a:rPr>
              <a:t> </a:t>
            </a:r>
            <a:r>
              <a:rPr sz="2000" spc="75" dirty="0">
                <a:latin typeface="Cambria"/>
                <a:cs typeface="Cambria"/>
              </a:rPr>
              <a:t>Congress</a:t>
            </a:r>
            <a:r>
              <a:rPr sz="2000" spc="275" dirty="0">
                <a:latin typeface="Cambria"/>
                <a:cs typeface="Cambria"/>
              </a:rPr>
              <a:t> </a:t>
            </a:r>
            <a:r>
              <a:rPr sz="2000" spc="95" dirty="0">
                <a:latin typeface="Cambria"/>
                <a:cs typeface="Cambria"/>
              </a:rPr>
              <a:t>ran</a:t>
            </a:r>
            <a:r>
              <a:rPr sz="2000" spc="280" dirty="0">
                <a:latin typeface="Cambria"/>
                <a:cs typeface="Cambria"/>
              </a:rPr>
              <a:t> </a:t>
            </a:r>
            <a:r>
              <a:rPr sz="2000" spc="75" dirty="0">
                <a:latin typeface="Cambria"/>
                <a:cs typeface="Cambria"/>
              </a:rPr>
              <a:t>its</a:t>
            </a:r>
            <a:r>
              <a:rPr sz="2000" spc="285" dirty="0">
                <a:latin typeface="Cambria"/>
                <a:cs typeface="Cambria"/>
              </a:rPr>
              <a:t> </a:t>
            </a:r>
            <a:r>
              <a:rPr sz="2000" spc="240" dirty="0">
                <a:latin typeface="Cambria"/>
                <a:cs typeface="Cambria"/>
              </a:rPr>
              <a:t>MARC</a:t>
            </a:r>
            <a:r>
              <a:rPr sz="2000" spc="290" dirty="0">
                <a:latin typeface="Cambria"/>
                <a:cs typeface="Cambria"/>
              </a:rPr>
              <a:t> </a:t>
            </a:r>
            <a:r>
              <a:rPr sz="2000" spc="90" dirty="0">
                <a:latin typeface="Cambria"/>
                <a:cs typeface="Cambria"/>
              </a:rPr>
              <a:t>I(MAchine </a:t>
            </a:r>
            <a:r>
              <a:rPr sz="2000" spc="-425" dirty="0">
                <a:latin typeface="Cambria"/>
                <a:cs typeface="Cambria"/>
              </a:rPr>
              <a:t> </a:t>
            </a:r>
            <a:r>
              <a:rPr sz="2000" spc="75" dirty="0">
                <a:latin typeface="Cambria"/>
                <a:cs typeface="Cambria"/>
              </a:rPr>
              <a:t>Readable</a:t>
            </a:r>
            <a:r>
              <a:rPr sz="2000" spc="114" dirty="0">
                <a:latin typeface="Cambria"/>
                <a:cs typeface="Cambria"/>
              </a:rPr>
              <a:t> </a:t>
            </a:r>
            <a:r>
              <a:rPr sz="2000" spc="80" dirty="0">
                <a:latin typeface="Cambria"/>
                <a:cs typeface="Cambria"/>
              </a:rPr>
              <a:t>Cataloging)</a:t>
            </a:r>
            <a:r>
              <a:rPr sz="2000" spc="114" dirty="0">
                <a:latin typeface="Cambria"/>
                <a:cs typeface="Cambria"/>
              </a:rPr>
              <a:t> </a:t>
            </a:r>
            <a:r>
              <a:rPr sz="2000" spc="40" dirty="0">
                <a:latin typeface="Cambria"/>
                <a:cs typeface="Cambria"/>
              </a:rPr>
              <a:t>pilot</a:t>
            </a:r>
            <a:r>
              <a:rPr sz="2000" spc="105" dirty="0">
                <a:latin typeface="Cambria"/>
                <a:cs typeface="Cambria"/>
              </a:rPr>
              <a:t> </a:t>
            </a:r>
            <a:r>
              <a:rPr sz="2000" spc="25" dirty="0">
                <a:latin typeface="Cambria"/>
                <a:cs typeface="Cambria"/>
              </a:rPr>
              <a:t>project</a:t>
            </a:r>
            <a:endParaRPr sz="2000">
              <a:latin typeface="Cambria"/>
              <a:cs typeface="Cambria"/>
            </a:endParaRPr>
          </a:p>
          <a:p>
            <a:pPr marL="287020" indent="-274320">
              <a:lnSpc>
                <a:spcPct val="100000"/>
              </a:lnSpc>
              <a:spcBef>
                <a:spcPts val="325"/>
              </a:spcBef>
              <a:buClr>
                <a:srgbClr val="FD8537"/>
              </a:buClr>
              <a:buSzPct val="70000"/>
              <a:buFont typeface="Wingdings"/>
              <a:buChar char=""/>
              <a:tabLst>
                <a:tab pos="287020" algn="l"/>
              </a:tabLst>
            </a:pPr>
            <a:r>
              <a:rPr sz="2000" spc="95" dirty="0">
                <a:latin typeface="Cambria"/>
                <a:cs typeface="Cambria"/>
              </a:rPr>
              <a:t>The</a:t>
            </a:r>
            <a:r>
              <a:rPr sz="2000" spc="110" dirty="0">
                <a:latin typeface="Cambria"/>
                <a:cs typeface="Cambria"/>
              </a:rPr>
              <a:t> </a:t>
            </a:r>
            <a:r>
              <a:rPr sz="2000" spc="70" dirty="0">
                <a:latin typeface="Cambria"/>
                <a:cs typeface="Cambria"/>
              </a:rPr>
              <a:t>system</a:t>
            </a:r>
            <a:r>
              <a:rPr sz="2000" spc="110" dirty="0">
                <a:latin typeface="Cambria"/>
                <a:cs typeface="Cambria"/>
              </a:rPr>
              <a:t> </a:t>
            </a:r>
            <a:r>
              <a:rPr sz="2000" spc="45" dirty="0">
                <a:latin typeface="Cambria"/>
                <a:cs typeface="Cambria"/>
              </a:rPr>
              <a:t>became</a:t>
            </a:r>
            <a:r>
              <a:rPr sz="2000" spc="114" dirty="0">
                <a:latin typeface="Cambria"/>
                <a:cs typeface="Cambria"/>
              </a:rPr>
              <a:t> </a:t>
            </a:r>
            <a:r>
              <a:rPr sz="2000" spc="50" dirty="0">
                <a:latin typeface="Cambria"/>
                <a:cs typeface="Cambria"/>
              </a:rPr>
              <a:t>operational</a:t>
            </a:r>
            <a:r>
              <a:rPr sz="2000" spc="110" dirty="0">
                <a:latin typeface="Cambria"/>
                <a:cs typeface="Cambria"/>
              </a:rPr>
              <a:t> </a:t>
            </a:r>
            <a:r>
              <a:rPr sz="2000" spc="85" dirty="0">
                <a:latin typeface="Cambria"/>
                <a:cs typeface="Cambria"/>
              </a:rPr>
              <a:t>in</a:t>
            </a:r>
            <a:r>
              <a:rPr sz="2000" spc="105" dirty="0">
                <a:latin typeface="Cambria"/>
                <a:cs typeface="Cambria"/>
              </a:rPr>
              <a:t> </a:t>
            </a:r>
            <a:r>
              <a:rPr sz="2000" spc="25" dirty="0">
                <a:latin typeface="Cambria"/>
                <a:cs typeface="Cambria"/>
              </a:rPr>
              <a:t>1969.</a:t>
            </a:r>
            <a:endParaRPr sz="2000">
              <a:latin typeface="Cambria"/>
              <a:cs typeface="Cambria"/>
            </a:endParaRPr>
          </a:p>
          <a:p>
            <a:pPr marL="286385" marR="5080" indent="-274320" algn="just">
              <a:lnSpc>
                <a:spcPct val="90000"/>
              </a:lnSpc>
              <a:spcBef>
                <a:spcPts val="600"/>
              </a:spcBef>
              <a:buClr>
                <a:srgbClr val="FD8537"/>
              </a:buClr>
              <a:buSzPct val="70000"/>
              <a:buFont typeface="Wingdings"/>
              <a:buChar char=""/>
              <a:tabLst>
                <a:tab pos="287020" algn="l"/>
              </a:tabLst>
            </a:pPr>
            <a:r>
              <a:rPr sz="2000" spc="95" dirty="0">
                <a:latin typeface="Cambria"/>
                <a:cs typeface="Cambria"/>
              </a:rPr>
              <a:t>The </a:t>
            </a:r>
            <a:r>
              <a:rPr sz="2000" spc="65" dirty="0">
                <a:latin typeface="Cambria"/>
                <a:cs typeface="Cambria"/>
              </a:rPr>
              <a:t>earliest </a:t>
            </a:r>
            <a:r>
              <a:rPr sz="2000" spc="50" dirty="0">
                <a:latin typeface="Cambria"/>
                <a:cs typeface="Cambria"/>
              </a:rPr>
              <a:t>commercial</a:t>
            </a:r>
            <a:r>
              <a:rPr sz="2000" spc="55" dirty="0">
                <a:latin typeface="Cambria"/>
                <a:cs typeface="Cambria"/>
              </a:rPr>
              <a:t> </a:t>
            </a:r>
            <a:r>
              <a:rPr sz="2000" spc="70" dirty="0">
                <a:latin typeface="Cambria"/>
                <a:cs typeface="Cambria"/>
              </a:rPr>
              <a:t>cataloging system </a:t>
            </a:r>
            <a:r>
              <a:rPr sz="2000" spc="65" dirty="0">
                <a:latin typeface="Cambria"/>
                <a:cs typeface="Cambria"/>
              </a:rPr>
              <a:t>is </a:t>
            </a:r>
            <a:r>
              <a:rPr sz="2000" spc="220" dirty="0">
                <a:latin typeface="Cambria"/>
                <a:cs typeface="Cambria"/>
              </a:rPr>
              <a:t>DIALOG, </a:t>
            </a:r>
            <a:r>
              <a:rPr sz="2000" spc="60" dirty="0">
                <a:latin typeface="Cambria"/>
                <a:cs typeface="Cambria"/>
              </a:rPr>
              <a:t>which</a:t>
            </a:r>
            <a:r>
              <a:rPr sz="2000" spc="65" dirty="0">
                <a:latin typeface="Cambria"/>
                <a:cs typeface="Cambria"/>
              </a:rPr>
              <a:t> </a:t>
            </a:r>
            <a:r>
              <a:rPr sz="2000" spc="55" dirty="0">
                <a:latin typeface="Cambria"/>
                <a:cs typeface="Cambria"/>
              </a:rPr>
              <a:t>was </a:t>
            </a:r>
            <a:r>
              <a:rPr sz="2000" spc="60" dirty="0">
                <a:latin typeface="Cambria"/>
                <a:cs typeface="Cambria"/>
              </a:rPr>
              <a:t> </a:t>
            </a:r>
            <a:r>
              <a:rPr sz="2000" spc="25" dirty="0">
                <a:latin typeface="Cambria"/>
                <a:cs typeface="Cambria"/>
              </a:rPr>
              <a:t>developed</a:t>
            </a:r>
            <a:r>
              <a:rPr sz="2000" spc="30" dirty="0">
                <a:latin typeface="Cambria"/>
                <a:cs typeface="Cambria"/>
              </a:rPr>
              <a:t> </a:t>
            </a:r>
            <a:r>
              <a:rPr sz="2000" spc="40" dirty="0">
                <a:latin typeface="Cambria"/>
                <a:cs typeface="Cambria"/>
              </a:rPr>
              <a:t>by</a:t>
            </a:r>
            <a:r>
              <a:rPr sz="2000" spc="45" dirty="0">
                <a:latin typeface="Cambria"/>
                <a:cs typeface="Cambria"/>
              </a:rPr>
              <a:t> </a:t>
            </a:r>
            <a:r>
              <a:rPr sz="2000" spc="65" dirty="0">
                <a:latin typeface="Cambria"/>
                <a:cs typeface="Cambria"/>
              </a:rPr>
              <a:t>Lockheed</a:t>
            </a:r>
            <a:r>
              <a:rPr sz="2000" spc="70" dirty="0">
                <a:latin typeface="Cambria"/>
                <a:cs typeface="Cambria"/>
              </a:rPr>
              <a:t> </a:t>
            </a:r>
            <a:r>
              <a:rPr sz="2000" spc="60" dirty="0">
                <a:latin typeface="Cambria"/>
                <a:cs typeface="Cambria"/>
              </a:rPr>
              <a:t>Corporation</a:t>
            </a:r>
            <a:r>
              <a:rPr sz="2000" spc="65" dirty="0">
                <a:latin typeface="Cambria"/>
                <a:cs typeface="Cambria"/>
              </a:rPr>
              <a:t> </a:t>
            </a:r>
            <a:r>
              <a:rPr sz="2000" spc="85" dirty="0">
                <a:latin typeface="Cambria"/>
                <a:cs typeface="Cambria"/>
              </a:rPr>
              <a:t>in</a:t>
            </a:r>
            <a:r>
              <a:rPr sz="2000" spc="90" dirty="0">
                <a:latin typeface="Cambria"/>
                <a:cs typeface="Cambria"/>
              </a:rPr>
              <a:t> </a:t>
            </a:r>
            <a:r>
              <a:rPr sz="2000" dirty="0">
                <a:latin typeface="Cambria"/>
                <a:cs typeface="Cambria"/>
              </a:rPr>
              <a:t>1965</a:t>
            </a:r>
            <a:r>
              <a:rPr sz="2000" spc="5" dirty="0">
                <a:latin typeface="Cambria"/>
                <a:cs typeface="Cambria"/>
              </a:rPr>
              <a:t> </a:t>
            </a:r>
            <a:r>
              <a:rPr sz="2000" spc="15" dirty="0">
                <a:latin typeface="Cambria"/>
                <a:cs typeface="Cambria"/>
              </a:rPr>
              <a:t>for</a:t>
            </a:r>
            <a:r>
              <a:rPr sz="2000" spc="20" dirty="0">
                <a:latin typeface="Cambria"/>
                <a:cs typeface="Cambria"/>
              </a:rPr>
              <a:t> </a:t>
            </a:r>
            <a:r>
              <a:rPr sz="2000" spc="210" dirty="0">
                <a:latin typeface="Cambria"/>
                <a:cs typeface="Cambria"/>
              </a:rPr>
              <a:t>NASA. </a:t>
            </a:r>
            <a:r>
              <a:rPr sz="2000" spc="130" dirty="0">
                <a:latin typeface="Cambria"/>
                <a:cs typeface="Cambria"/>
              </a:rPr>
              <a:t>It </a:t>
            </a:r>
            <a:r>
              <a:rPr sz="2000" spc="45" dirty="0">
                <a:latin typeface="Cambria"/>
                <a:cs typeface="Cambria"/>
              </a:rPr>
              <a:t>became </a:t>
            </a:r>
            <a:r>
              <a:rPr sz="2000" spc="50" dirty="0">
                <a:latin typeface="Cambria"/>
                <a:cs typeface="Cambria"/>
              </a:rPr>
              <a:t> </a:t>
            </a:r>
            <a:r>
              <a:rPr sz="2000" spc="55" dirty="0">
                <a:latin typeface="Cambria"/>
                <a:cs typeface="Cambria"/>
              </a:rPr>
              <a:t>commercial</a:t>
            </a:r>
            <a:r>
              <a:rPr sz="2000" spc="60" dirty="0">
                <a:latin typeface="Cambria"/>
                <a:cs typeface="Cambria"/>
              </a:rPr>
              <a:t> </a:t>
            </a:r>
            <a:r>
              <a:rPr sz="2000" spc="85" dirty="0">
                <a:latin typeface="Cambria"/>
                <a:cs typeface="Cambria"/>
              </a:rPr>
              <a:t>in</a:t>
            </a:r>
            <a:r>
              <a:rPr sz="2000" spc="90" dirty="0">
                <a:latin typeface="Cambria"/>
                <a:cs typeface="Cambria"/>
              </a:rPr>
              <a:t> </a:t>
            </a:r>
            <a:r>
              <a:rPr sz="2000" spc="-5" dirty="0">
                <a:latin typeface="Cambria"/>
                <a:cs typeface="Cambria"/>
              </a:rPr>
              <a:t>1978</a:t>
            </a:r>
            <a:r>
              <a:rPr sz="2000" dirty="0">
                <a:latin typeface="Cambria"/>
                <a:cs typeface="Cambria"/>
              </a:rPr>
              <a:t> </a:t>
            </a:r>
            <a:r>
              <a:rPr sz="2000" spc="70" dirty="0">
                <a:latin typeface="Cambria"/>
                <a:cs typeface="Cambria"/>
              </a:rPr>
              <a:t>with</a:t>
            </a:r>
            <a:r>
              <a:rPr sz="2000" spc="75" dirty="0">
                <a:latin typeface="Cambria"/>
                <a:cs typeface="Cambria"/>
              </a:rPr>
              <a:t> </a:t>
            </a:r>
            <a:r>
              <a:rPr sz="2000" spc="60" dirty="0">
                <a:latin typeface="Cambria"/>
                <a:cs typeface="Cambria"/>
              </a:rPr>
              <a:t>three</a:t>
            </a:r>
            <a:r>
              <a:rPr sz="2000" spc="65" dirty="0">
                <a:latin typeface="Cambria"/>
                <a:cs typeface="Cambria"/>
              </a:rPr>
              <a:t> </a:t>
            </a:r>
            <a:r>
              <a:rPr sz="2000" spc="55" dirty="0">
                <a:latin typeface="Cambria"/>
                <a:cs typeface="Cambria"/>
              </a:rPr>
              <a:t>government</a:t>
            </a:r>
            <a:r>
              <a:rPr sz="2000" spc="60" dirty="0">
                <a:latin typeface="Cambria"/>
                <a:cs typeface="Cambria"/>
              </a:rPr>
              <a:t> </a:t>
            </a:r>
            <a:r>
              <a:rPr sz="2000" spc="55" dirty="0">
                <a:latin typeface="Cambria"/>
                <a:cs typeface="Cambria"/>
              </a:rPr>
              <a:t>files</a:t>
            </a:r>
            <a:r>
              <a:rPr sz="2000" spc="60" dirty="0">
                <a:latin typeface="Cambria"/>
                <a:cs typeface="Cambria"/>
              </a:rPr>
              <a:t> </a:t>
            </a:r>
            <a:r>
              <a:rPr sz="2000" spc="-5" dirty="0">
                <a:latin typeface="Cambria"/>
                <a:cs typeface="Cambria"/>
              </a:rPr>
              <a:t>of</a:t>
            </a:r>
            <a:r>
              <a:rPr sz="2000" spc="434" dirty="0">
                <a:latin typeface="Cambria"/>
                <a:cs typeface="Cambria"/>
              </a:rPr>
              <a:t> </a:t>
            </a:r>
            <a:r>
              <a:rPr sz="2000" spc="55" dirty="0">
                <a:latin typeface="Cambria"/>
                <a:cs typeface="Cambria"/>
              </a:rPr>
              <a:t>indexes  </a:t>
            </a:r>
            <a:r>
              <a:rPr sz="2000" spc="15" dirty="0">
                <a:latin typeface="Cambria"/>
                <a:cs typeface="Cambria"/>
              </a:rPr>
              <a:t>to </a:t>
            </a:r>
            <a:r>
              <a:rPr sz="2000" spc="20" dirty="0">
                <a:latin typeface="Cambria"/>
                <a:cs typeface="Cambria"/>
              </a:rPr>
              <a:t> </a:t>
            </a:r>
            <a:r>
              <a:rPr sz="2000" spc="70" dirty="0">
                <a:latin typeface="Cambria"/>
                <a:cs typeface="Cambria"/>
              </a:rPr>
              <a:t>technical</a:t>
            </a:r>
            <a:r>
              <a:rPr sz="2000" spc="105" dirty="0">
                <a:latin typeface="Cambria"/>
                <a:cs typeface="Cambria"/>
              </a:rPr>
              <a:t> </a:t>
            </a:r>
            <a:r>
              <a:rPr sz="2000" spc="60" dirty="0">
                <a:latin typeface="Cambria"/>
                <a:cs typeface="Cambria"/>
              </a:rPr>
              <a:t>publications.</a:t>
            </a:r>
            <a:r>
              <a:rPr sz="2000" spc="110" dirty="0">
                <a:latin typeface="Cambria"/>
                <a:cs typeface="Cambria"/>
              </a:rPr>
              <a:t> </a:t>
            </a:r>
            <a:r>
              <a:rPr sz="2000" spc="140" dirty="0">
                <a:latin typeface="Cambria"/>
                <a:cs typeface="Cambria"/>
              </a:rPr>
              <a:t>By</a:t>
            </a:r>
            <a:r>
              <a:rPr sz="2000" spc="125" dirty="0">
                <a:latin typeface="Cambria"/>
                <a:cs typeface="Cambria"/>
              </a:rPr>
              <a:t> </a:t>
            </a:r>
            <a:r>
              <a:rPr sz="2000" spc="25" dirty="0">
                <a:latin typeface="Cambria"/>
                <a:cs typeface="Cambria"/>
              </a:rPr>
              <a:t>1988,</a:t>
            </a:r>
            <a:r>
              <a:rPr sz="2000" spc="114" dirty="0">
                <a:latin typeface="Cambria"/>
                <a:cs typeface="Cambria"/>
              </a:rPr>
              <a:t> </a:t>
            </a:r>
            <a:r>
              <a:rPr sz="2000" spc="60" dirty="0">
                <a:latin typeface="Cambria"/>
                <a:cs typeface="Cambria"/>
              </a:rPr>
              <a:t>when</a:t>
            </a:r>
            <a:r>
              <a:rPr sz="2000" spc="120" dirty="0">
                <a:latin typeface="Cambria"/>
                <a:cs typeface="Cambria"/>
              </a:rPr>
              <a:t> </a:t>
            </a:r>
            <a:r>
              <a:rPr sz="2000" spc="85" dirty="0">
                <a:latin typeface="Cambria"/>
                <a:cs typeface="Cambria"/>
              </a:rPr>
              <a:t>it</a:t>
            </a:r>
            <a:r>
              <a:rPr sz="2000" spc="105" dirty="0">
                <a:latin typeface="Cambria"/>
                <a:cs typeface="Cambria"/>
              </a:rPr>
              <a:t> </a:t>
            </a:r>
            <a:r>
              <a:rPr sz="2000" spc="65" dirty="0">
                <a:latin typeface="Cambria"/>
                <a:cs typeface="Cambria"/>
              </a:rPr>
              <a:t>was</a:t>
            </a:r>
            <a:r>
              <a:rPr sz="2000" spc="110" dirty="0">
                <a:latin typeface="Cambria"/>
                <a:cs typeface="Cambria"/>
              </a:rPr>
              <a:t> </a:t>
            </a:r>
            <a:r>
              <a:rPr sz="2000" spc="30" dirty="0">
                <a:latin typeface="Cambria"/>
                <a:cs typeface="Cambria"/>
              </a:rPr>
              <a:t>sold</a:t>
            </a:r>
            <a:r>
              <a:rPr sz="2000" spc="110" dirty="0">
                <a:latin typeface="Cambria"/>
                <a:cs typeface="Cambria"/>
              </a:rPr>
              <a:t> </a:t>
            </a:r>
            <a:r>
              <a:rPr sz="2000" spc="15" dirty="0">
                <a:latin typeface="Cambria"/>
                <a:cs typeface="Cambria"/>
              </a:rPr>
              <a:t>to</a:t>
            </a:r>
            <a:r>
              <a:rPr sz="2000" spc="110" dirty="0">
                <a:latin typeface="Cambria"/>
                <a:cs typeface="Cambria"/>
              </a:rPr>
              <a:t> </a:t>
            </a:r>
            <a:r>
              <a:rPr sz="2000" spc="90" dirty="0">
                <a:latin typeface="Cambria"/>
                <a:cs typeface="Cambria"/>
              </a:rPr>
              <a:t>Knight-Ridder.</a:t>
            </a:r>
            <a:endParaRPr sz="2000">
              <a:latin typeface="Cambria"/>
              <a:cs typeface="Cambria"/>
            </a:endParaRPr>
          </a:p>
          <a:p>
            <a:pPr marL="286385" marR="5080" indent="-274320" algn="just">
              <a:lnSpc>
                <a:spcPts val="2160"/>
              </a:lnSpc>
              <a:spcBef>
                <a:spcPts val="635"/>
              </a:spcBef>
              <a:buClr>
                <a:srgbClr val="FD8537"/>
              </a:buClr>
              <a:buSzPct val="70000"/>
              <a:buFont typeface="Wingdings"/>
              <a:buChar char=""/>
              <a:tabLst>
                <a:tab pos="287020" algn="l"/>
              </a:tabLst>
            </a:pPr>
            <a:r>
              <a:rPr sz="2000" spc="130" dirty="0">
                <a:latin typeface="Cambria"/>
                <a:cs typeface="Cambria"/>
              </a:rPr>
              <a:t>In </a:t>
            </a:r>
            <a:r>
              <a:rPr sz="2000" spc="75" dirty="0">
                <a:latin typeface="Cambria"/>
                <a:cs typeface="Cambria"/>
              </a:rPr>
              <a:t>the </a:t>
            </a:r>
            <a:r>
              <a:rPr sz="2000" spc="35" dirty="0">
                <a:latin typeface="Cambria"/>
                <a:cs typeface="Cambria"/>
              </a:rPr>
              <a:t>1990s,</a:t>
            </a:r>
            <a:r>
              <a:rPr sz="2000" spc="40" dirty="0">
                <a:latin typeface="Cambria"/>
                <a:cs typeface="Cambria"/>
              </a:rPr>
              <a:t> </a:t>
            </a:r>
            <a:r>
              <a:rPr sz="2000" spc="75" dirty="0">
                <a:latin typeface="Cambria"/>
                <a:cs typeface="Cambria"/>
              </a:rPr>
              <a:t>the significant </a:t>
            </a:r>
            <a:r>
              <a:rPr sz="2000" spc="50" dirty="0">
                <a:latin typeface="Cambria"/>
                <a:cs typeface="Cambria"/>
              </a:rPr>
              <a:t>reduction </a:t>
            </a:r>
            <a:r>
              <a:rPr sz="2000" spc="85" dirty="0">
                <a:latin typeface="Cambria"/>
                <a:cs typeface="Cambria"/>
              </a:rPr>
              <a:t>in </a:t>
            </a:r>
            <a:r>
              <a:rPr sz="2000" spc="25" dirty="0">
                <a:latin typeface="Cambria"/>
                <a:cs typeface="Cambria"/>
              </a:rPr>
              <a:t>cost  </a:t>
            </a:r>
            <a:r>
              <a:rPr sz="2000" spc="-5" dirty="0">
                <a:latin typeface="Cambria"/>
                <a:cs typeface="Cambria"/>
              </a:rPr>
              <a:t>of</a:t>
            </a:r>
            <a:r>
              <a:rPr sz="2000" spc="430" dirty="0">
                <a:latin typeface="Cambria"/>
                <a:cs typeface="Cambria"/>
              </a:rPr>
              <a:t> </a:t>
            </a:r>
            <a:r>
              <a:rPr sz="2000" spc="40" dirty="0">
                <a:latin typeface="Cambria"/>
                <a:cs typeface="Cambria"/>
              </a:rPr>
              <a:t>processing  </a:t>
            </a:r>
            <a:r>
              <a:rPr sz="2000" spc="5" dirty="0">
                <a:latin typeface="Cambria"/>
                <a:cs typeface="Cambria"/>
              </a:rPr>
              <a:t>power </a:t>
            </a:r>
            <a:r>
              <a:rPr sz="2000" spc="10" dirty="0">
                <a:latin typeface="Cambria"/>
                <a:cs typeface="Cambria"/>
              </a:rPr>
              <a:t> </a:t>
            </a:r>
            <a:r>
              <a:rPr sz="2000" spc="85" dirty="0">
                <a:latin typeface="Cambria"/>
                <a:cs typeface="Cambria"/>
              </a:rPr>
              <a:t>and </a:t>
            </a:r>
            <a:r>
              <a:rPr sz="2000" spc="45" dirty="0">
                <a:latin typeface="Cambria"/>
                <a:cs typeface="Cambria"/>
              </a:rPr>
              <a:t>memory </a:t>
            </a:r>
            <a:r>
              <a:rPr sz="2000" spc="85" dirty="0">
                <a:latin typeface="Cambria"/>
                <a:cs typeface="Cambria"/>
              </a:rPr>
              <a:t>in </a:t>
            </a:r>
            <a:r>
              <a:rPr sz="2000" spc="40" dirty="0">
                <a:latin typeface="Cambria"/>
                <a:cs typeface="Cambria"/>
              </a:rPr>
              <a:t>modern  </a:t>
            </a:r>
            <a:r>
              <a:rPr sz="2000" spc="60" dirty="0">
                <a:latin typeface="Cambria"/>
                <a:cs typeface="Cambria"/>
              </a:rPr>
              <a:t>computers, </a:t>
            </a:r>
            <a:r>
              <a:rPr sz="2000" spc="65" dirty="0">
                <a:latin typeface="Cambria"/>
                <a:cs typeface="Cambria"/>
              </a:rPr>
              <a:t>along </a:t>
            </a:r>
            <a:r>
              <a:rPr sz="2000" spc="70" dirty="0">
                <a:latin typeface="Cambria"/>
                <a:cs typeface="Cambria"/>
              </a:rPr>
              <a:t>with </a:t>
            </a:r>
            <a:r>
              <a:rPr sz="2000" spc="45" dirty="0">
                <a:latin typeface="Cambria"/>
                <a:cs typeface="Cambria"/>
              </a:rPr>
              <a:t>access </a:t>
            </a:r>
            <a:r>
              <a:rPr sz="2000" spc="15" dirty="0">
                <a:latin typeface="Cambria"/>
                <a:cs typeface="Cambria"/>
              </a:rPr>
              <a:t>to  </a:t>
            </a:r>
            <a:r>
              <a:rPr sz="2000" spc="75" dirty="0">
                <a:latin typeface="Cambria"/>
                <a:cs typeface="Cambria"/>
              </a:rPr>
              <a:t>the </a:t>
            </a:r>
            <a:r>
              <a:rPr sz="2000" spc="80" dirty="0">
                <a:latin typeface="Cambria"/>
                <a:cs typeface="Cambria"/>
              </a:rPr>
              <a:t>full </a:t>
            </a:r>
            <a:r>
              <a:rPr sz="2000" spc="75" dirty="0">
                <a:latin typeface="Cambria"/>
                <a:cs typeface="Cambria"/>
              </a:rPr>
              <a:t>text </a:t>
            </a:r>
            <a:r>
              <a:rPr sz="2000" spc="80" dirty="0">
                <a:latin typeface="Cambria"/>
                <a:cs typeface="Cambria"/>
              </a:rPr>
              <a:t> </a:t>
            </a:r>
            <a:r>
              <a:rPr sz="2000" spc="-5" dirty="0">
                <a:latin typeface="Cambria"/>
                <a:cs typeface="Cambria"/>
              </a:rPr>
              <a:t>of </a:t>
            </a:r>
            <a:r>
              <a:rPr sz="2000" spc="114">
                <a:latin typeface="Cambria"/>
                <a:cs typeface="Cambria"/>
              </a:rPr>
              <a:t>an </a:t>
            </a:r>
            <a:r>
              <a:rPr sz="2000" spc="75" smtClean="0">
                <a:latin typeface="Cambria"/>
                <a:cs typeface="Cambria"/>
              </a:rPr>
              <a:t>item</a:t>
            </a:r>
            <a:r>
              <a:rPr lang="en-IN" sz="2000" spc="75" dirty="0" smtClean="0">
                <a:latin typeface="Cambria"/>
                <a:cs typeface="Cambria"/>
              </a:rPr>
              <a:t>.</a:t>
            </a:r>
            <a:endParaRPr sz="2000">
              <a:latin typeface="Cambria"/>
              <a:cs typeface="Cambria"/>
            </a:endParaRPr>
          </a:p>
        </p:txBody>
      </p:sp>
      <p:sp>
        <p:nvSpPr>
          <p:cNvPr id="11" name="object 9"/>
          <p:cNvSpPr txBox="1">
            <a:spLocks/>
          </p:cNvSpPr>
          <p:nvPr/>
        </p:nvSpPr>
        <p:spPr>
          <a:xfrm>
            <a:off x="685800" y="762000"/>
            <a:ext cx="2268855"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lang="en-US" sz="3000" b="1" kern="0" spc="409" dirty="0" smtClean="0">
                <a:solidFill>
                  <a:srgbClr val="002060"/>
                </a:solidFill>
                <a:latin typeface="Cambria"/>
                <a:ea typeface="+mj-ea"/>
                <a:cs typeface="Cambria"/>
              </a:rPr>
              <a:t>H</a:t>
            </a:r>
            <a:r>
              <a:rPr lang="en-US" sz="2400" b="1" kern="0" spc="409" dirty="0" smtClean="0">
                <a:solidFill>
                  <a:srgbClr val="002060"/>
                </a:solidFill>
                <a:latin typeface="Cambria"/>
                <a:ea typeface="+mj-ea"/>
                <a:cs typeface="Cambria"/>
              </a:rPr>
              <a:t>ISTORY</a:t>
            </a:r>
            <a:endParaRPr kumimoji="0" lang="en-US" sz="2400" b="0" i="0" u="none" strike="noStrike" kern="0" cap="none" spc="0" normalizeH="0" baseline="0" noProof="0" dirty="0">
              <a:ln>
                <a:noFill/>
              </a:ln>
              <a:solidFill>
                <a:srgbClr val="002060"/>
              </a:solidFill>
              <a:effectLst/>
              <a:uLnTx/>
              <a:uFillTx/>
              <a:latin typeface="Cambria"/>
              <a:ea typeface="+mj-ea"/>
              <a:cs typeface="Cambri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90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685800" y="762000"/>
            <a:ext cx="2268855" cy="482600"/>
          </a:xfrm>
          <a:prstGeom prst="rect">
            <a:avLst/>
          </a:prstGeom>
        </p:spPr>
        <p:txBody>
          <a:bodyPr vert="horz" wrap="square" lIns="0" tIns="12700" rIns="0" bIns="0" rtlCol="0">
            <a:spAutoFit/>
          </a:bodyPr>
          <a:lstStyle/>
          <a:p>
            <a:pPr marL="12700">
              <a:lnSpc>
                <a:spcPct val="100000"/>
              </a:lnSpc>
              <a:spcBef>
                <a:spcPts val="100"/>
              </a:spcBef>
            </a:pPr>
            <a:r>
              <a:rPr sz="3000" b="1" spc="409" dirty="0">
                <a:solidFill>
                  <a:srgbClr val="002060"/>
                </a:solidFill>
                <a:latin typeface="Cambria"/>
                <a:cs typeface="Cambria"/>
              </a:rPr>
              <a:t>O</a:t>
            </a:r>
            <a:r>
              <a:rPr b="1" spc="385" dirty="0">
                <a:solidFill>
                  <a:srgbClr val="002060"/>
                </a:solidFill>
                <a:latin typeface="Cambria"/>
                <a:cs typeface="Cambria"/>
              </a:rPr>
              <a:t>BJECTIV</a:t>
            </a:r>
            <a:r>
              <a:rPr b="1" spc="420" dirty="0">
                <a:solidFill>
                  <a:srgbClr val="002060"/>
                </a:solidFill>
                <a:latin typeface="Cambria"/>
                <a:cs typeface="Cambria"/>
              </a:rPr>
              <a:t>E</a:t>
            </a:r>
            <a:r>
              <a:rPr b="1" spc="365" dirty="0">
                <a:solidFill>
                  <a:srgbClr val="002060"/>
                </a:solidFill>
                <a:latin typeface="Cambria"/>
                <a:cs typeface="Cambria"/>
              </a:rPr>
              <a:t>S</a:t>
            </a:r>
            <a:endParaRPr sz="3000">
              <a:solidFill>
                <a:srgbClr val="002060"/>
              </a:solidFill>
              <a:latin typeface="Cambria"/>
              <a:cs typeface="Cambria"/>
            </a:endParaRPr>
          </a:p>
        </p:txBody>
      </p:sp>
      <p:sp>
        <p:nvSpPr>
          <p:cNvPr id="10" name="object 10"/>
          <p:cNvSpPr txBox="1"/>
          <p:nvPr/>
        </p:nvSpPr>
        <p:spPr>
          <a:xfrm>
            <a:off x="535940" y="1628902"/>
            <a:ext cx="7983855" cy="6445354"/>
          </a:xfrm>
          <a:prstGeom prst="rect">
            <a:avLst/>
          </a:prstGeom>
        </p:spPr>
        <p:txBody>
          <a:bodyPr vert="horz" wrap="square" lIns="0" tIns="12700" rIns="0" bIns="0" rtlCol="0">
            <a:spAutoFit/>
          </a:bodyPr>
          <a:lstStyle/>
          <a:p>
            <a:pPr marL="286385" marR="37465" indent="-274320">
              <a:lnSpc>
                <a:spcPct val="100000"/>
              </a:lnSpc>
              <a:spcBef>
                <a:spcPts val="100"/>
              </a:spcBef>
              <a:buClr>
                <a:srgbClr val="FD8537"/>
              </a:buClr>
              <a:buSzPct val="68750"/>
              <a:buFont typeface="Wingdings"/>
              <a:buChar char=""/>
              <a:tabLst>
                <a:tab pos="287020" algn="l"/>
              </a:tabLst>
            </a:pPr>
            <a:r>
              <a:rPr lang="en-IN" sz="2400" spc="80" dirty="0" smtClean="0">
                <a:latin typeface="Cambria"/>
                <a:cs typeface="Cambria"/>
              </a:rPr>
              <a:t>The objectives of indexing have changed with the evolution of  Information Retrieval Systems. </a:t>
            </a:r>
          </a:p>
          <a:p>
            <a:pPr marL="286385" marR="37465" indent="-274320">
              <a:lnSpc>
                <a:spcPct val="100000"/>
              </a:lnSpc>
              <a:spcBef>
                <a:spcPts val="100"/>
              </a:spcBef>
              <a:buClr>
                <a:srgbClr val="FD8537"/>
              </a:buClr>
              <a:buSzPct val="68750"/>
              <a:buFont typeface="Wingdings"/>
              <a:buChar char=""/>
              <a:tabLst>
                <a:tab pos="287020" algn="l"/>
              </a:tabLst>
            </a:pPr>
            <a:r>
              <a:rPr sz="2400" spc="80" smtClean="0">
                <a:latin typeface="Cambria"/>
                <a:cs typeface="Cambria"/>
              </a:rPr>
              <a:t>Represent</a:t>
            </a:r>
            <a:r>
              <a:rPr sz="2400" spc="130" smtClean="0">
                <a:latin typeface="Cambria"/>
                <a:cs typeface="Cambria"/>
              </a:rPr>
              <a:t> </a:t>
            </a:r>
            <a:r>
              <a:rPr sz="2400" spc="90" dirty="0">
                <a:latin typeface="Cambria"/>
                <a:cs typeface="Cambria"/>
              </a:rPr>
              <a:t>the</a:t>
            </a:r>
            <a:r>
              <a:rPr sz="2400" spc="130" dirty="0">
                <a:latin typeface="Cambria"/>
                <a:cs typeface="Cambria"/>
              </a:rPr>
              <a:t> </a:t>
            </a:r>
            <a:r>
              <a:rPr sz="2400" spc="40" dirty="0">
                <a:latin typeface="Cambria"/>
                <a:cs typeface="Cambria"/>
              </a:rPr>
              <a:t>concepts</a:t>
            </a:r>
            <a:r>
              <a:rPr sz="2400" spc="120" dirty="0">
                <a:latin typeface="Cambria"/>
                <a:cs typeface="Cambria"/>
              </a:rPr>
              <a:t> </a:t>
            </a:r>
            <a:r>
              <a:rPr sz="2400" spc="95" dirty="0">
                <a:latin typeface="Cambria"/>
                <a:cs typeface="Cambria"/>
              </a:rPr>
              <a:t>within</a:t>
            </a:r>
            <a:r>
              <a:rPr sz="2400" spc="114" dirty="0">
                <a:latin typeface="Cambria"/>
                <a:cs typeface="Cambria"/>
              </a:rPr>
              <a:t> </a:t>
            </a:r>
            <a:r>
              <a:rPr sz="2400" spc="140" dirty="0">
                <a:latin typeface="Cambria"/>
                <a:cs typeface="Cambria"/>
              </a:rPr>
              <a:t>an</a:t>
            </a:r>
            <a:r>
              <a:rPr sz="2400" spc="135" dirty="0">
                <a:latin typeface="Cambria"/>
                <a:cs typeface="Cambria"/>
              </a:rPr>
              <a:t> </a:t>
            </a:r>
            <a:r>
              <a:rPr sz="2400" spc="90" dirty="0">
                <a:latin typeface="Cambria"/>
                <a:cs typeface="Cambria"/>
              </a:rPr>
              <a:t>item</a:t>
            </a:r>
            <a:r>
              <a:rPr sz="2400" spc="135" dirty="0">
                <a:latin typeface="Cambria"/>
                <a:cs typeface="Cambria"/>
              </a:rPr>
              <a:t> </a:t>
            </a:r>
            <a:r>
              <a:rPr sz="2400" spc="20" dirty="0">
                <a:solidFill>
                  <a:srgbClr val="FF0000"/>
                </a:solidFill>
                <a:latin typeface="Cambria"/>
                <a:cs typeface="Cambria"/>
              </a:rPr>
              <a:t>to</a:t>
            </a:r>
            <a:r>
              <a:rPr sz="2400" spc="135" dirty="0">
                <a:solidFill>
                  <a:srgbClr val="FF0000"/>
                </a:solidFill>
                <a:latin typeface="Cambria"/>
                <a:cs typeface="Cambria"/>
              </a:rPr>
              <a:t> </a:t>
            </a:r>
            <a:r>
              <a:rPr sz="2400" spc="95" dirty="0">
                <a:solidFill>
                  <a:srgbClr val="FF0000"/>
                </a:solidFill>
                <a:latin typeface="Cambria"/>
                <a:cs typeface="Cambria"/>
              </a:rPr>
              <a:t>facilitate</a:t>
            </a:r>
            <a:r>
              <a:rPr sz="2400" spc="125" dirty="0">
                <a:solidFill>
                  <a:srgbClr val="FF0000"/>
                </a:solidFill>
                <a:latin typeface="Cambria"/>
                <a:cs typeface="Cambria"/>
              </a:rPr>
              <a:t> </a:t>
            </a:r>
            <a:r>
              <a:rPr sz="2400" spc="90" dirty="0">
                <a:solidFill>
                  <a:srgbClr val="FF0000"/>
                </a:solidFill>
                <a:latin typeface="Cambria"/>
                <a:cs typeface="Cambria"/>
              </a:rPr>
              <a:t>the </a:t>
            </a:r>
            <a:r>
              <a:rPr sz="2400" spc="-509" dirty="0">
                <a:solidFill>
                  <a:srgbClr val="FF0000"/>
                </a:solidFill>
                <a:latin typeface="Cambria"/>
                <a:cs typeface="Cambria"/>
              </a:rPr>
              <a:t> </a:t>
            </a:r>
            <a:r>
              <a:rPr sz="2400" spc="60" dirty="0">
                <a:solidFill>
                  <a:srgbClr val="FF0000"/>
                </a:solidFill>
                <a:latin typeface="Cambria"/>
                <a:cs typeface="Cambria"/>
              </a:rPr>
              <a:t>user’s</a:t>
            </a:r>
            <a:r>
              <a:rPr sz="2400" spc="114" dirty="0">
                <a:solidFill>
                  <a:srgbClr val="FF0000"/>
                </a:solidFill>
                <a:latin typeface="Cambria"/>
                <a:cs typeface="Cambria"/>
              </a:rPr>
              <a:t> </a:t>
            </a:r>
            <a:r>
              <a:rPr sz="2400" spc="90" dirty="0">
                <a:solidFill>
                  <a:srgbClr val="FF0000"/>
                </a:solidFill>
                <a:latin typeface="Cambria"/>
                <a:cs typeface="Cambria"/>
              </a:rPr>
              <a:t>finding</a:t>
            </a:r>
            <a:r>
              <a:rPr sz="2400" spc="110" dirty="0">
                <a:solidFill>
                  <a:srgbClr val="FF0000"/>
                </a:solidFill>
                <a:latin typeface="Cambria"/>
                <a:cs typeface="Cambria"/>
              </a:rPr>
              <a:t> </a:t>
            </a:r>
            <a:r>
              <a:rPr sz="2400" spc="90" dirty="0">
                <a:solidFill>
                  <a:srgbClr val="FF0000"/>
                </a:solidFill>
                <a:latin typeface="Cambria"/>
                <a:cs typeface="Cambria"/>
              </a:rPr>
              <a:t>relevant</a:t>
            </a:r>
            <a:r>
              <a:rPr sz="2400" spc="125" dirty="0">
                <a:solidFill>
                  <a:srgbClr val="FF0000"/>
                </a:solidFill>
                <a:latin typeface="Cambria"/>
                <a:cs typeface="Cambria"/>
              </a:rPr>
              <a:t> </a:t>
            </a:r>
            <a:r>
              <a:rPr sz="2400" spc="75" dirty="0">
                <a:solidFill>
                  <a:srgbClr val="FF0000"/>
                </a:solidFill>
                <a:latin typeface="Cambria"/>
                <a:cs typeface="Cambria"/>
              </a:rPr>
              <a:t>information</a:t>
            </a:r>
            <a:endParaRPr sz="2400">
              <a:latin typeface="Cambria"/>
              <a:cs typeface="Cambria"/>
            </a:endParaRPr>
          </a:p>
          <a:p>
            <a:pPr marL="286385" marR="5080" indent="-274320">
              <a:lnSpc>
                <a:spcPct val="100000"/>
              </a:lnSpc>
              <a:spcBef>
                <a:spcPts val="6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105" dirty="0">
                <a:latin typeface="Cambria"/>
                <a:cs typeface="Cambria"/>
              </a:rPr>
              <a:t>full</a:t>
            </a:r>
            <a:r>
              <a:rPr sz="2400" spc="110" dirty="0">
                <a:latin typeface="Cambria"/>
                <a:cs typeface="Cambria"/>
              </a:rPr>
              <a:t> </a:t>
            </a:r>
            <a:r>
              <a:rPr sz="2400" spc="95" dirty="0">
                <a:latin typeface="Cambria"/>
                <a:cs typeface="Cambria"/>
              </a:rPr>
              <a:t>text</a:t>
            </a:r>
            <a:r>
              <a:rPr sz="2400" spc="135" dirty="0">
                <a:latin typeface="Cambria"/>
                <a:cs typeface="Cambria"/>
              </a:rPr>
              <a:t> </a:t>
            </a:r>
            <a:r>
              <a:rPr sz="2400" spc="80" dirty="0">
                <a:latin typeface="Cambria"/>
                <a:cs typeface="Cambria"/>
              </a:rPr>
              <a:t>searchable</a:t>
            </a:r>
            <a:r>
              <a:rPr sz="2400" spc="130" dirty="0">
                <a:latin typeface="Cambria"/>
                <a:cs typeface="Cambria"/>
              </a:rPr>
              <a:t> </a:t>
            </a:r>
            <a:r>
              <a:rPr sz="2400" spc="114" dirty="0">
                <a:latin typeface="Cambria"/>
                <a:cs typeface="Cambria"/>
              </a:rPr>
              <a:t>data</a:t>
            </a:r>
            <a:r>
              <a:rPr sz="2400" spc="135" dirty="0">
                <a:latin typeface="Cambria"/>
                <a:cs typeface="Cambria"/>
              </a:rPr>
              <a:t> </a:t>
            </a:r>
            <a:r>
              <a:rPr sz="2400" spc="85" dirty="0">
                <a:latin typeface="Cambria"/>
                <a:cs typeface="Cambria"/>
              </a:rPr>
              <a:t>structure</a:t>
            </a:r>
            <a:r>
              <a:rPr sz="2400" spc="120" dirty="0">
                <a:latin typeface="Cambria"/>
                <a:cs typeface="Cambria"/>
              </a:rPr>
              <a:t> </a:t>
            </a:r>
            <a:r>
              <a:rPr sz="2400" spc="20" dirty="0">
                <a:latin typeface="Cambria"/>
                <a:cs typeface="Cambria"/>
              </a:rPr>
              <a:t>for</a:t>
            </a:r>
            <a:r>
              <a:rPr sz="2400" spc="135" dirty="0">
                <a:latin typeface="Cambria"/>
                <a:cs typeface="Cambria"/>
              </a:rPr>
              <a:t> </a:t>
            </a:r>
            <a:r>
              <a:rPr sz="2400" spc="90" dirty="0">
                <a:latin typeface="Cambria"/>
                <a:cs typeface="Cambria"/>
              </a:rPr>
              <a:t>items</a:t>
            </a:r>
            <a:r>
              <a:rPr sz="2400" spc="125" dirty="0">
                <a:latin typeface="Cambria"/>
                <a:cs typeface="Cambria"/>
              </a:rPr>
              <a:t> </a:t>
            </a:r>
            <a:r>
              <a:rPr sz="2400" spc="105" dirty="0">
                <a:latin typeface="Cambria"/>
                <a:cs typeface="Cambria"/>
              </a:rPr>
              <a:t>in</a:t>
            </a:r>
            <a:r>
              <a:rPr sz="2400" spc="120" dirty="0">
                <a:latin typeface="Cambria"/>
                <a:cs typeface="Cambria"/>
              </a:rPr>
              <a:t> </a:t>
            </a:r>
            <a:r>
              <a:rPr sz="2400" spc="90" dirty="0">
                <a:latin typeface="Cambria"/>
                <a:cs typeface="Cambria"/>
              </a:rPr>
              <a:t>the </a:t>
            </a:r>
            <a:r>
              <a:rPr sz="2400" spc="-515" dirty="0">
                <a:latin typeface="Cambria"/>
                <a:cs typeface="Cambria"/>
              </a:rPr>
              <a:t> </a:t>
            </a:r>
            <a:r>
              <a:rPr sz="2400" spc="95" dirty="0">
                <a:latin typeface="Cambria"/>
                <a:cs typeface="Cambria"/>
              </a:rPr>
              <a:t>Document</a:t>
            </a:r>
            <a:r>
              <a:rPr sz="2400" spc="120" dirty="0">
                <a:latin typeface="Cambria"/>
                <a:cs typeface="Cambria"/>
              </a:rPr>
              <a:t> </a:t>
            </a:r>
            <a:r>
              <a:rPr sz="2400" spc="130" dirty="0">
                <a:latin typeface="Cambria"/>
                <a:cs typeface="Cambria"/>
              </a:rPr>
              <a:t>File</a:t>
            </a:r>
            <a:r>
              <a:rPr sz="2400" spc="120" dirty="0">
                <a:latin typeface="Cambria"/>
                <a:cs typeface="Cambria"/>
              </a:rPr>
              <a:t> </a:t>
            </a:r>
            <a:r>
              <a:rPr sz="2400" spc="40" dirty="0">
                <a:latin typeface="Cambria"/>
                <a:cs typeface="Cambria"/>
              </a:rPr>
              <a:t>provides</a:t>
            </a:r>
            <a:r>
              <a:rPr sz="2400" spc="114" dirty="0">
                <a:latin typeface="Cambria"/>
                <a:cs typeface="Cambria"/>
              </a:rPr>
              <a:t> </a:t>
            </a:r>
            <a:r>
              <a:rPr sz="2400" spc="160" dirty="0">
                <a:latin typeface="Cambria"/>
                <a:cs typeface="Cambria"/>
              </a:rPr>
              <a:t>a</a:t>
            </a:r>
            <a:r>
              <a:rPr sz="2400" spc="135" dirty="0">
                <a:latin typeface="Cambria"/>
                <a:cs typeface="Cambria"/>
              </a:rPr>
              <a:t> </a:t>
            </a:r>
            <a:r>
              <a:rPr sz="2400" spc="50" dirty="0">
                <a:latin typeface="Cambria"/>
                <a:cs typeface="Cambria"/>
              </a:rPr>
              <a:t>new</a:t>
            </a:r>
            <a:r>
              <a:rPr sz="2400" spc="130" dirty="0">
                <a:latin typeface="Cambria"/>
                <a:cs typeface="Cambria"/>
              </a:rPr>
              <a:t> </a:t>
            </a:r>
            <a:r>
              <a:rPr sz="2400" spc="80" dirty="0">
                <a:latin typeface="Cambria"/>
                <a:cs typeface="Cambria"/>
              </a:rPr>
              <a:t>class</a:t>
            </a:r>
            <a:r>
              <a:rPr sz="2400" spc="135" dirty="0">
                <a:latin typeface="Cambria"/>
                <a:cs typeface="Cambria"/>
              </a:rPr>
              <a:t> </a:t>
            </a:r>
            <a:r>
              <a:rPr sz="2400" spc="-5" dirty="0">
                <a:latin typeface="Cambria"/>
                <a:cs typeface="Cambria"/>
              </a:rPr>
              <a:t>of</a:t>
            </a:r>
            <a:r>
              <a:rPr sz="2400" spc="135" dirty="0">
                <a:latin typeface="Cambria"/>
                <a:cs typeface="Cambria"/>
              </a:rPr>
              <a:t> </a:t>
            </a:r>
            <a:r>
              <a:rPr sz="2400" spc="90" dirty="0">
                <a:latin typeface="Cambria"/>
                <a:cs typeface="Cambria"/>
              </a:rPr>
              <a:t>indexing</a:t>
            </a:r>
            <a:r>
              <a:rPr sz="2400" spc="110" dirty="0">
                <a:latin typeface="Cambria"/>
                <a:cs typeface="Cambria"/>
              </a:rPr>
              <a:t> </a:t>
            </a:r>
            <a:r>
              <a:rPr sz="2400" spc="75" dirty="0">
                <a:latin typeface="Cambria"/>
                <a:cs typeface="Cambria"/>
              </a:rPr>
              <a:t>called </a:t>
            </a:r>
            <a:r>
              <a:rPr sz="2400" spc="80" dirty="0">
                <a:latin typeface="Cambria"/>
                <a:cs typeface="Cambria"/>
              </a:rPr>
              <a:t> </a:t>
            </a:r>
            <a:r>
              <a:rPr sz="2400" spc="80" dirty="0">
                <a:solidFill>
                  <a:srgbClr val="FF0000"/>
                </a:solidFill>
                <a:latin typeface="Cambria"/>
                <a:cs typeface="Cambria"/>
              </a:rPr>
              <a:t>total</a:t>
            </a:r>
            <a:r>
              <a:rPr sz="2400" spc="130" dirty="0">
                <a:solidFill>
                  <a:srgbClr val="FF0000"/>
                </a:solidFill>
                <a:latin typeface="Cambria"/>
                <a:cs typeface="Cambria"/>
              </a:rPr>
              <a:t> </a:t>
            </a:r>
            <a:r>
              <a:rPr sz="2400" spc="60" dirty="0">
                <a:solidFill>
                  <a:srgbClr val="FF0000"/>
                </a:solidFill>
                <a:latin typeface="Cambria"/>
                <a:cs typeface="Cambria"/>
              </a:rPr>
              <a:t>document</a:t>
            </a:r>
            <a:r>
              <a:rPr sz="2400" spc="125" dirty="0">
                <a:solidFill>
                  <a:srgbClr val="FF0000"/>
                </a:solidFill>
                <a:latin typeface="Cambria"/>
                <a:cs typeface="Cambria"/>
              </a:rPr>
              <a:t> </a:t>
            </a:r>
            <a:r>
              <a:rPr sz="2400" spc="100">
                <a:solidFill>
                  <a:srgbClr val="FF0000"/>
                </a:solidFill>
                <a:latin typeface="Cambria"/>
                <a:cs typeface="Cambria"/>
              </a:rPr>
              <a:t>indexing</a:t>
            </a:r>
            <a:r>
              <a:rPr sz="2400" spc="100" smtClean="0">
                <a:solidFill>
                  <a:srgbClr val="FF0000"/>
                </a:solidFill>
                <a:latin typeface="Cambria"/>
                <a:cs typeface="Cambria"/>
              </a:rPr>
              <a:t>.</a:t>
            </a:r>
            <a:endParaRPr lang="en-IN" sz="2400" spc="100" dirty="0" smtClean="0">
              <a:solidFill>
                <a:srgbClr val="FF0000"/>
              </a:solidFill>
              <a:latin typeface="Cambria"/>
              <a:cs typeface="Cambria"/>
            </a:endParaRPr>
          </a:p>
          <a:p>
            <a:pPr marL="287020" indent="-274320">
              <a:lnSpc>
                <a:spcPct val="100000"/>
              </a:lnSpc>
              <a:spcBef>
                <a:spcPts val="680"/>
              </a:spcBef>
              <a:buClr>
                <a:srgbClr val="FD8537"/>
              </a:buClr>
              <a:buSzPct val="68750"/>
              <a:buFont typeface="Wingdings"/>
              <a:buChar char=""/>
              <a:tabLst>
                <a:tab pos="287020" algn="l"/>
              </a:tabLst>
            </a:pPr>
            <a:r>
              <a:rPr lang="en-IN" sz="2400" spc="100" dirty="0" smtClean="0">
                <a:latin typeface="Cambria"/>
                <a:cs typeface="Cambria"/>
              </a:rPr>
              <a:t>Do</a:t>
            </a:r>
            <a:r>
              <a:rPr lang="en-IN" sz="2400" spc="120" dirty="0" smtClean="0">
                <a:latin typeface="Cambria"/>
                <a:cs typeface="Cambria"/>
              </a:rPr>
              <a:t> </a:t>
            </a:r>
            <a:r>
              <a:rPr lang="en-IN" sz="2400" spc="15" dirty="0" smtClean="0">
                <a:latin typeface="Cambria"/>
                <a:cs typeface="Cambria"/>
              </a:rPr>
              <a:t>we</a:t>
            </a:r>
            <a:r>
              <a:rPr lang="en-IN" sz="2400" spc="125" dirty="0" smtClean="0">
                <a:latin typeface="Cambria"/>
                <a:cs typeface="Cambria"/>
              </a:rPr>
              <a:t> </a:t>
            </a:r>
            <a:r>
              <a:rPr lang="en-IN" sz="2400" spc="55" dirty="0" smtClean="0">
                <a:latin typeface="Cambria"/>
                <a:cs typeface="Cambria"/>
              </a:rPr>
              <a:t>need</a:t>
            </a:r>
            <a:r>
              <a:rPr lang="en-IN" sz="2400" spc="120" dirty="0" smtClean="0">
                <a:latin typeface="Cambria"/>
                <a:cs typeface="Cambria"/>
              </a:rPr>
              <a:t> </a:t>
            </a:r>
            <a:r>
              <a:rPr lang="en-IN" sz="2400" spc="130" dirty="0" smtClean="0">
                <a:latin typeface="Cambria"/>
                <a:cs typeface="Cambria"/>
              </a:rPr>
              <a:t>manual </a:t>
            </a:r>
            <a:r>
              <a:rPr lang="en-IN" sz="2400" spc="90" dirty="0" smtClean="0">
                <a:latin typeface="Cambria"/>
                <a:cs typeface="Cambria"/>
              </a:rPr>
              <a:t>indexing</a:t>
            </a:r>
            <a:r>
              <a:rPr lang="en-IN" sz="2400" spc="105" dirty="0" smtClean="0">
                <a:latin typeface="Cambria"/>
                <a:cs typeface="Cambria"/>
              </a:rPr>
              <a:t> </a:t>
            </a:r>
            <a:r>
              <a:rPr lang="en-IN" sz="2400" spc="135" dirty="0" smtClean="0">
                <a:latin typeface="Cambria"/>
                <a:cs typeface="Cambria"/>
              </a:rPr>
              <a:t>at</a:t>
            </a:r>
            <a:r>
              <a:rPr lang="en-IN" sz="2400" spc="140" dirty="0" smtClean="0">
                <a:latin typeface="Cambria"/>
                <a:cs typeface="Cambria"/>
              </a:rPr>
              <a:t> </a:t>
            </a:r>
            <a:r>
              <a:rPr lang="en-IN" sz="2400" spc="100" dirty="0" smtClean="0">
                <a:latin typeface="Cambria"/>
                <a:cs typeface="Cambria"/>
              </a:rPr>
              <a:t>all?</a:t>
            </a:r>
            <a:endParaRPr lang="en-IN" sz="2400" dirty="0" smtClean="0">
              <a:latin typeface="Cambria"/>
              <a:cs typeface="Cambria"/>
            </a:endParaRPr>
          </a:p>
          <a:p>
            <a:pPr marL="652145" marR="5080" lvl="1" indent="-274320">
              <a:lnSpc>
                <a:spcPct val="100000"/>
              </a:lnSpc>
              <a:spcBef>
                <a:spcPts val="509"/>
              </a:spcBef>
              <a:buClr>
                <a:srgbClr val="FD8537"/>
              </a:buClr>
              <a:buSzPct val="78571"/>
              <a:buFont typeface="Segoe UI Symbol"/>
              <a:buChar char="⚫"/>
              <a:tabLst>
                <a:tab pos="652145" algn="l"/>
                <a:tab pos="652780" algn="l"/>
              </a:tabLst>
            </a:pPr>
            <a:r>
              <a:rPr lang="en-IN" sz="2100" spc="145" dirty="0" smtClean="0">
                <a:solidFill>
                  <a:srgbClr val="006FC0"/>
                </a:solidFill>
                <a:latin typeface="Cambria"/>
                <a:cs typeface="Cambria"/>
              </a:rPr>
              <a:t>Manual</a:t>
            </a:r>
            <a:r>
              <a:rPr lang="en-IN" sz="2100" spc="265" dirty="0" smtClean="0">
                <a:solidFill>
                  <a:srgbClr val="006FC0"/>
                </a:solidFill>
                <a:latin typeface="Cambria"/>
                <a:cs typeface="Cambria"/>
              </a:rPr>
              <a:t> </a:t>
            </a:r>
            <a:r>
              <a:rPr lang="en-IN" sz="2100" spc="80" dirty="0" smtClean="0">
                <a:solidFill>
                  <a:srgbClr val="006FC0"/>
                </a:solidFill>
                <a:latin typeface="Cambria"/>
                <a:cs typeface="Cambria"/>
              </a:rPr>
              <a:t>indexing</a:t>
            </a:r>
            <a:r>
              <a:rPr lang="en-IN" sz="2100" spc="270" dirty="0" smtClean="0">
                <a:solidFill>
                  <a:srgbClr val="006FC0"/>
                </a:solidFill>
                <a:latin typeface="Cambria"/>
                <a:cs typeface="Cambria"/>
              </a:rPr>
              <a:t> </a:t>
            </a:r>
            <a:r>
              <a:rPr lang="en-IN" sz="2100" spc="35" dirty="0" smtClean="0">
                <a:solidFill>
                  <a:srgbClr val="006FC0"/>
                </a:solidFill>
                <a:latin typeface="Cambria"/>
                <a:cs typeface="Cambria"/>
              </a:rPr>
              <a:t>provides</a:t>
            </a:r>
            <a:r>
              <a:rPr lang="en-IN" sz="2100" spc="260" dirty="0" smtClean="0">
                <a:solidFill>
                  <a:srgbClr val="006FC0"/>
                </a:solidFill>
                <a:latin typeface="Cambria"/>
                <a:cs typeface="Cambria"/>
              </a:rPr>
              <a:t> </a:t>
            </a:r>
            <a:r>
              <a:rPr lang="en-IN" sz="2100" spc="140" dirty="0" smtClean="0">
                <a:solidFill>
                  <a:srgbClr val="006FC0"/>
                </a:solidFill>
                <a:latin typeface="Cambria"/>
                <a:cs typeface="Cambria"/>
              </a:rPr>
              <a:t>a</a:t>
            </a:r>
            <a:r>
              <a:rPr lang="en-IN" sz="2100" spc="275" dirty="0" smtClean="0">
                <a:solidFill>
                  <a:srgbClr val="006FC0"/>
                </a:solidFill>
                <a:latin typeface="Cambria"/>
                <a:cs typeface="Cambria"/>
              </a:rPr>
              <a:t> </a:t>
            </a:r>
            <a:r>
              <a:rPr lang="en-IN" sz="2100" spc="85" dirty="0" smtClean="0">
                <a:solidFill>
                  <a:srgbClr val="006FC0"/>
                </a:solidFill>
                <a:latin typeface="Cambria"/>
                <a:cs typeface="Cambria"/>
              </a:rPr>
              <a:t>mechanism</a:t>
            </a:r>
            <a:r>
              <a:rPr lang="en-IN" sz="2100" spc="270" dirty="0" smtClean="0">
                <a:solidFill>
                  <a:srgbClr val="006FC0"/>
                </a:solidFill>
                <a:latin typeface="Cambria"/>
                <a:cs typeface="Cambria"/>
              </a:rPr>
              <a:t> </a:t>
            </a:r>
            <a:r>
              <a:rPr lang="en-IN" sz="2100" spc="20" dirty="0" smtClean="0">
                <a:solidFill>
                  <a:srgbClr val="006FC0"/>
                </a:solidFill>
                <a:latin typeface="Cambria"/>
                <a:cs typeface="Cambria"/>
              </a:rPr>
              <a:t>for</a:t>
            </a:r>
            <a:r>
              <a:rPr lang="en-IN" sz="2100" spc="270" dirty="0" smtClean="0">
                <a:solidFill>
                  <a:srgbClr val="006FC0"/>
                </a:solidFill>
                <a:latin typeface="Cambria"/>
                <a:cs typeface="Cambria"/>
              </a:rPr>
              <a:t> </a:t>
            </a:r>
            <a:r>
              <a:rPr lang="en-IN" sz="2100" spc="75" dirty="0" smtClean="0">
                <a:solidFill>
                  <a:srgbClr val="006FC0"/>
                </a:solidFill>
                <a:latin typeface="Cambria"/>
                <a:cs typeface="Cambria"/>
              </a:rPr>
              <a:t>standardization </a:t>
            </a:r>
            <a:r>
              <a:rPr lang="en-IN" sz="2100" spc="-445" dirty="0" smtClean="0">
                <a:solidFill>
                  <a:srgbClr val="006FC0"/>
                </a:solidFill>
                <a:latin typeface="Cambria"/>
                <a:cs typeface="Cambria"/>
              </a:rPr>
              <a:t> </a:t>
            </a:r>
            <a:r>
              <a:rPr lang="en-IN" sz="2100" spc="-5" dirty="0" smtClean="0">
                <a:solidFill>
                  <a:srgbClr val="006FC0"/>
                </a:solidFill>
                <a:latin typeface="Cambria"/>
                <a:cs typeface="Cambria"/>
              </a:rPr>
              <a:t>of</a:t>
            </a:r>
            <a:r>
              <a:rPr lang="en-IN" sz="2100" spc="120" dirty="0" smtClean="0">
                <a:solidFill>
                  <a:srgbClr val="006FC0"/>
                </a:solidFill>
                <a:latin typeface="Cambria"/>
                <a:cs typeface="Cambria"/>
              </a:rPr>
              <a:t> </a:t>
            </a:r>
            <a:r>
              <a:rPr lang="en-IN" sz="2100" spc="70" dirty="0" smtClean="0">
                <a:solidFill>
                  <a:srgbClr val="006FC0"/>
                </a:solidFill>
                <a:latin typeface="Cambria"/>
                <a:cs typeface="Cambria"/>
              </a:rPr>
              <a:t>index</a:t>
            </a:r>
            <a:r>
              <a:rPr lang="en-IN" sz="2100" spc="120" dirty="0" smtClean="0">
                <a:solidFill>
                  <a:srgbClr val="006FC0"/>
                </a:solidFill>
                <a:latin typeface="Cambria"/>
                <a:cs typeface="Cambria"/>
              </a:rPr>
              <a:t> </a:t>
            </a:r>
            <a:r>
              <a:rPr lang="en-IN" sz="2100" spc="70" dirty="0" smtClean="0">
                <a:solidFill>
                  <a:srgbClr val="006FC0"/>
                </a:solidFill>
                <a:latin typeface="Cambria"/>
                <a:cs typeface="Cambria"/>
              </a:rPr>
              <a:t>terms</a:t>
            </a:r>
            <a:r>
              <a:rPr lang="en-IN" sz="2100" spc="125" dirty="0" smtClean="0">
                <a:solidFill>
                  <a:srgbClr val="006FC0"/>
                </a:solidFill>
                <a:latin typeface="Cambria"/>
                <a:cs typeface="Cambria"/>
              </a:rPr>
              <a:t> </a:t>
            </a:r>
            <a:r>
              <a:rPr lang="en-IN" sz="2100" spc="55" dirty="0" smtClean="0">
                <a:solidFill>
                  <a:srgbClr val="006FC0"/>
                </a:solidFill>
                <a:latin typeface="Cambria"/>
                <a:cs typeface="Cambria"/>
              </a:rPr>
              <a:t>(i.e.</a:t>
            </a:r>
            <a:r>
              <a:rPr lang="en-IN" sz="2100" spc="135" dirty="0" smtClean="0">
                <a:solidFill>
                  <a:srgbClr val="006FC0"/>
                </a:solidFill>
                <a:latin typeface="Cambria"/>
                <a:cs typeface="Cambria"/>
              </a:rPr>
              <a:t> </a:t>
            </a:r>
            <a:r>
              <a:rPr lang="en-IN" sz="2100" spc="70" dirty="0" smtClean="0">
                <a:solidFill>
                  <a:srgbClr val="006FC0"/>
                </a:solidFill>
                <a:latin typeface="Cambria"/>
                <a:cs typeface="Cambria"/>
              </a:rPr>
              <a:t>use</a:t>
            </a:r>
            <a:r>
              <a:rPr lang="en-IN" sz="2100" spc="130" dirty="0" smtClean="0">
                <a:solidFill>
                  <a:srgbClr val="006FC0"/>
                </a:solidFill>
                <a:latin typeface="Cambria"/>
                <a:cs typeface="Cambria"/>
              </a:rPr>
              <a:t> </a:t>
            </a:r>
            <a:r>
              <a:rPr lang="en-IN" sz="2100" spc="-5" dirty="0" smtClean="0">
                <a:solidFill>
                  <a:srgbClr val="006FC0"/>
                </a:solidFill>
                <a:latin typeface="Cambria"/>
                <a:cs typeface="Cambria"/>
              </a:rPr>
              <a:t>of</a:t>
            </a:r>
            <a:r>
              <a:rPr lang="en-IN" sz="2100" spc="125" dirty="0" smtClean="0">
                <a:solidFill>
                  <a:srgbClr val="006FC0"/>
                </a:solidFill>
                <a:latin typeface="Cambria"/>
                <a:cs typeface="Cambria"/>
              </a:rPr>
              <a:t> </a:t>
            </a:r>
            <a:r>
              <a:rPr lang="en-IN" sz="2100" spc="140" dirty="0" smtClean="0">
                <a:solidFill>
                  <a:srgbClr val="006FC0"/>
                </a:solidFill>
                <a:latin typeface="Cambria"/>
                <a:cs typeface="Cambria"/>
              </a:rPr>
              <a:t>a</a:t>
            </a:r>
            <a:r>
              <a:rPr lang="en-IN" sz="2100" spc="125" dirty="0" smtClean="0">
                <a:solidFill>
                  <a:srgbClr val="006FC0"/>
                </a:solidFill>
                <a:latin typeface="Cambria"/>
                <a:cs typeface="Cambria"/>
              </a:rPr>
              <a:t> </a:t>
            </a:r>
            <a:r>
              <a:rPr lang="en-IN" sz="2100" spc="35" dirty="0" smtClean="0">
                <a:solidFill>
                  <a:srgbClr val="006FC0"/>
                </a:solidFill>
                <a:latin typeface="Cambria"/>
                <a:cs typeface="Cambria"/>
              </a:rPr>
              <a:t>controlled</a:t>
            </a:r>
            <a:r>
              <a:rPr lang="en-IN" sz="2100" spc="135" dirty="0" smtClean="0">
                <a:solidFill>
                  <a:srgbClr val="006FC0"/>
                </a:solidFill>
                <a:latin typeface="Cambria"/>
                <a:cs typeface="Cambria"/>
              </a:rPr>
              <a:t> </a:t>
            </a:r>
            <a:r>
              <a:rPr lang="en-IN" sz="2100" spc="45" dirty="0" smtClean="0">
                <a:solidFill>
                  <a:srgbClr val="006FC0"/>
                </a:solidFill>
                <a:latin typeface="Cambria"/>
                <a:cs typeface="Cambria"/>
              </a:rPr>
              <a:t>vocabulary)</a:t>
            </a:r>
            <a:endParaRPr lang="en-IN" sz="2100" dirty="0" smtClean="0">
              <a:latin typeface="Cambria"/>
              <a:cs typeface="Cambria"/>
            </a:endParaRPr>
          </a:p>
          <a:p>
            <a:pPr marL="927100" lvl="2" indent="-183515">
              <a:lnSpc>
                <a:spcPct val="100000"/>
              </a:lnSpc>
              <a:spcBef>
                <a:spcPts val="434"/>
              </a:spcBef>
              <a:buClr>
                <a:srgbClr val="DF752E"/>
              </a:buClr>
              <a:buSzPct val="58333"/>
              <a:buFont typeface="Wingdings"/>
              <a:buChar char=""/>
              <a:tabLst>
                <a:tab pos="927100" algn="l"/>
              </a:tabLst>
            </a:pPr>
            <a:r>
              <a:rPr lang="en-IN" spc="65" dirty="0" smtClean="0">
                <a:solidFill>
                  <a:srgbClr val="6F2F9F"/>
                </a:solidFill>
                <a:latin typeface="Cambria"/>
                <a:cs typeface="Cambria"/>
              </a:rPr>
              <a:t>Slow</a:t>
            </a:r>
            <a:r>
              <a:rPr lang="en-IN" spc="85" dirty="0" smtClean="0">
                <a:solidFill>
                  <a:srgbClr val="6F2F9F"/>
                </a:solidFill>
                <a:latin typeface="Cambria"/>
                <a:cs typeface="Cambria"/>
              </a:rPr>
              <a:t> </a:t>
            </a:r>
            <a:r>
              <a:rPr lang="en-IN" spc="65" dirty="0" smtClean="0">
                <a:solidFill>
                  <a:srgbClr val="6F2F9F"/>
                </a:solidFill>
                <a:latin typeface="Cambria"/>
                <a:cs typeface="Cambria"/>
              </a:rPr>
              <a:t>indexing</a:t>
            </a:r>
            <a:r>
              <a:rPr lang="en-IN" spc="90" dirty="0" smtClean="0">
                <a:solidFill>
                  <a:srgbClr val="6F2F9F"/>
                </a:solidFill>
                <a:latin typeface="Cambria"/>
                <a:cs typeface="Cambria"/>
              </a:rPr>
              <a:t> </a:t>
            </a:r>
            <a:r>
              <a:rPr lang="en-IN" spc="65" dirty="0" smtClean="0">
                <a:solidFill>
                  <a:srgbClr val="6F2F9F"/>
                </a:solidFill>
                <a:latin typeface="Cambria"/>
                <a:cs typeface="Cambria"/>
              </a:rPr>
              <a:t>but</a:t>
            </a:r>
            <a:r>
              <a:rPr lang="en-IN" spc="90" dirty="0" smtClean="0">
                <a:solidFill>
                  <a:srgbClr val="6F2F9F"/>
                </a:solidFill>
                <a:latin typeface="Cambria"/>
                <a:cs typeface="Cambria"/>
              </a:rPr>
              <a:t> </a:t>
            </a:r>
            <a:r>
              <a:rPr lang="en-IN" spc="60" dirty="0" smtClean="0">
                <a:solidFill>
                  <a:srgbClr val="6F2F9F"/>
                </a:solidFill>
                <a:latin typeface="Cambria"/>
                <a:cs typeface="Cambria"/>
              </a:rPr>
              <a:t>simple</a:t>
            </a:r>
            <a:r>
              <a:rPr lang="en-IN" spc="95" dirty="0" smtClean="0">
                <a:solidFill>
                  <a:srgbClr val="6F2F9F"/>
                </a:solidFill>
                <a:latin typeface="Cambria"/>
                <a:cs typeface="Cambria"/>
              </a:rPr>
              <a:t> </a:t>
            </a:r>
            <a:r>
              <a:rPr lang="en-IN" spc="60" dirty="0" smtClean="0">
                <a:solidFill>
                  <a:srgbClr val="6F2F9F"/>
                </a:solidFill>
                <a:latin typeface="Cambria"/>
                <a:cs typeface="Cambria"/>
              </a:rPr>
              <a:t>search</a:t>
            </a:r>
            <a:r>
              <a:rPr lang="en-IN" spc="100" dirty="0" smtClean="0">
                <a:solidFill>
                  <a:srgbClr val="6F2F9F"/>
                </a:solidFill>
                <a:latin typeface="Cambria"/>
                <a:cs typeface="Cambria"/>
              </a:rPr>
              <a:t> </a:t>
            </a:r>
            <a:r>
              <a:rPr lang="en-IN" spc="20" dirty="0" smtClean="0">
                <a:solidFill>
                  <a:srgbClr val="6F2F9F"/>
                </a:solidFill>
                <a:latin typeface="Cambria"/>
                <a:cs typeface="Cambria"/>
              </a:rPr>
              <a:t>process</a:t>
            </a:r>
            <a:endParaRPr lang="en-IN" dirty="0" smtClean="0">
              <a:latin typeface="Cambria"/>
              <a:cs typeface="Cambria"/>
            </a:endParaRPr>
          </a:p>
          <a:p>
            <a:pPr marL="652780" lvl="1" indent="-274955">
              <a:lnSpc>
                <a:spcPct val="100000"/>
              </a:lnSpc>
              <a:spcBef>
                <a:spcPts val="500"/>
              </a:spcBef>
              <a:buClr>
                <a:srgbClr val="FD8537"/>
              </a:buClr>
              <a:buSzPct val="78571"/>
              <a:buFont typeface="Segoe UI Symbol"/>
              <a:buChar char="⚫"/>
              <a:tabLst>
                <a:tab pos="652145" algn="l"/>
                <a:tab pos="652780" algn="l"/>
              </a:tabLst>
            </a:pPr>
            <a:r>
              <a:rPr lang="en-IN" sz="2100" spc="85" dirty="0" smtClean="0">
                <a:solidFill>
                  <a:srgbClr val="006FC0"/>
                </a:solidFill>
                <a:latin typeface="Cambria"/>
                <a:cs typeface="Cambria"/>
              </a:rPr>
              <a:t>Total</a:t>
            </a:r>
            <a:r>
              <a:rPr lang="en-IN" sz="2100" spc="105" dirty="0" smtClean="0">
                <a:solidFill>
                  <a:srgbClr val="006FC0"/>
                </a:solidFill>
                <a:latin typeface="Cambria"/>
                <a:cs typeface="Cambria"/>
              </a:rPr>
              <a:t> </a:t>
            </a:r>
            <a:r>
              <a:rPr lang="en-IN" sz="2100" spc="50" dirty="0" smtClean="0">
                <a:solidFill>
                  <a:srgbClr val="006FC0"/>
                </a:solidFill>
                <a:latin typeface="Cambria"/>
                <a:cs typeface="Cambria"/>
              </a:rPr>
              <a:t>document</a:t>
            </a:r>
            <a:r>
              <a:rPr lang="en-IN" sz="2100" spc="120" dirty="0" smtClean="0">
                <a:solidFill>
                  <a:srgbClr val="006FC0"/>
                </a:solidFill>
                <a:latin typeface="Cambria"/>
                <a:cs typeface="Cambria"/>
              </a:rPr>
              <a:t> </a:t>
            </a:r>
            <a:r>
              <a:rPr lang="en-IN" sz="2100" spc="80" dirty="0" smtClean="0">
                <a:solidFill>
                  <a:srgbClr val="006FC0"/>
                </a:solidFill>
                <a:latin typeface="Cambria"/>
                <a:cs typeface="Cambria"/>
              </a:rPr>
              <a:t>indexing</a:t>
            </a:r>
            <a:r>
              <a:rPr lang="en-IN" sz="2100" spc="114" dirty="0" smtClean="0">
                <a:solidFill>
                  <a:srgbClr val="006FC0"/>
                </a:solidFill>
                <a:latin typeface="Cambria"/>
                <a:cs typeface="Cambria"/>
              </a:rPr>
              <a:t> </a:t>
            </a:r>
            <a:r>
              <a:rPr lang="en-IN" sz="2100" spc="40" dirty="0" smtClean="0">
                <a:solidFill>
                  <a:srgbClr val="006FC0"/>
                </a:solidFill>
                <a:latin typeface="Cambria"/>
                <a:cs typeface="Cambria"/>
              </a:rPr>
              <a:t>(uncontrolled</a:t>
            </a:r>
            <a:r>
              <a:rPr lang="en-IN" sz="2100" spc="135" dirty="0" smtClean="0">
                <a:solidFill>
                  <a:srgbClr val="006FC0"/>
                </a:solidFill>
                <a:latin typeface="Cambria"/>
                <a:cs typeface="Cambria"/>
              </a:rPr>
              <a:t> </a:t>
            </a:r>
            <a:r>
              <a:rPr lang="en-IN" sz="2100" spc="45" dirty="0" smtClean="0">
                <a:solidFill>
                  <a:srgbClr val="006FC0"/>
                </a:solidFill>
                <a:latin typeface="Cambria"/>
                <a:cs typeface="Cambria"/>
              </a:rPr>
              <a:t>vocabulary)</a:t>
            </a:r>
            <a:endParaRPr lang="en-IN" sz="2100" dirty="0" smtClean="0">
              <a:latin typeface="Cambria"/>
              <a:cs typeface="Cambria"/>
            </a:endParaRPr>
          </a:p>
          <a:p>
            <a:pPr marL="927100" lvl="2" indent="-183515">
              <a:lnSpc>
                <a:spcPct val="100000"/>
              </a:lnSpc>
              <a:spcBef>
                <a:spcPts val="434"/>
              </a:spcBef>
              <a:buClr>
                <a:srgbClr val="DF752E"/>
              </a:buClr>
              <a:buSzPct val="58333"/>
              <a:buFont typeface="Wingdings"/>
              <a:buChar char=""/>
              <a:tabLst>
                <a:tab pos="927100" algn="l"/>
              </a:tabLst>
            </a:pPr>
            <a:r>
              <a:rPr lang="en-IN" spc="125" dirty="0" smtClean="0">
                <a:solidFill>
                  <a:srgbClr val="6F2F9F"/>
                </a:solidFill>
                <a:latin typeface="Cambria"/>
                <a:cs typeface="Cambria"/>
              </a:rPr>
              <a:t>Fast</a:t>
            </a:r>
            <a:r>
              <a:rPr lang="en-IN" spc="90" dirty="0" smtClean="0">
                <a:solidFill>
                  <a:srgbClr val="6F2F9F"/>
                </a:solidFill>
                <a:latin typeface="Cambria"/>
                <a:cs typeface="Cambria"/>
              </a:rPr>
              <a:t> </a:t>
            </a:r>
            <a:r>
              <a:rPr lang="en-IN" spc="65" dirty="0" smtClean="0">
                <a:solidFill>
                  <a:srgbClr val="6F2F9F"/>
                </a:solidFill>
                <a:latin typeface="Cambria"/>
                <a:cs typeface="Cambria"/>
              </a:rPr>
              <a:t>indexing</a:t>
            </a:r>
            <a:r>
              <a:rPr lang="en-IN" spc="100" dirty="0" smtClean="0">
                <a:solidFill>
                  <a:srgbClr val="6F2F9F"/>
                </a:solidFill>
                <a:latin typeface="Cambria"/>
                <a:cs typeface="Cambria"/>
              </a:rPr>
              <a:t> </a:t>
            </a:r>
            <a:r>
              <a:rPr lang="en-IN" spc="65" dirty="0" smtClean="0">
                <a:solidFill>
                  <a:srgbClr val="6F2F9F"/>
                </a:solidFill>
                <a:latin typeface="Cambria"/>
                <a:cs typeface="Cambria"/>
              </a:rPr>
              <a:t>but</a:t>
            </a:r>
            <a:r>
              <a:rPr lang="en-IN" spc="95" dirty="0" smtClean="0">
                <a:solidFill>
                  <a:srgbClr val="6F2F9F"/>
                </a:solidFill>
                <a:latin typeface="Cambria"/>
                <a:cs typeface="Cambria"/>
              </a:rPr>
              <a:t> </a:t>
            </a:r>
            <a:r>
              <a:rPr lang="en-IN" spc="55" dirty="0" smtClean="0">
                <a:solidFill>
                  <a:srgbClr val="6F2F9F"/>
                </a:solidFill>
                <a:latin typeface="Cambria"/>
                <a:cs typeface="Cambria"/>
              </a:rPr>
              <a:t>difficult</a:t>
            </a:r>
            <a:r>
              <a:rPr lang="en-IN" spc="95" dirty="0" smtClean="0">
                <a:solidFill>
                  <a:srgbClr val="6F2F9F"/>
                </a:solidFill>
                <a:latin typeface="Cambria"/>
                <a:cs typeface="Cambria"/>
              </a:rPr>
              <a:t> </a:t>
            </a:r>
            <a:r>
              <a:rPr lang="en-IN" spc="60" dirty="0" smtClean="0">
                <a:solidFill>
                  <a:srgbClr val="6F2F9F"/>
                </a:solidFill>
                <a:latin typeface="Cambria"/>
                <a:cs typeface="Cambria"/>
              </a:rPr>
              <a:t>search</a:t>
            </a:r>
            <a:r>
              <a:rPr lang="en-IN" spc="105" dirty="0" smtClean="0">
                <a:solidFill>
                  <a:srgbClr val="6F2F9F"/>
                </a:solidFill>
                <a:latin typeface="Cambria"/>
                <a:cs typeface="Cambria"/>
              </a:rPr>
              <a:t> </a:t>
            </a:r>
            <a:r>
              <a:rPr lang="en-IN" spc="20" dirty="0" smtClean="0">
                <a:solidFill>
                  <a:srgbClr val="6F2F9F"/>
                </a:solidFill>
                <a:latin typeface="Cambria"/>
                <a:cs typeface="Cambria"/>
              </a:rPr>
              <a:t>process</a:t>
            </a:r>
          </a:p>
          <a:p>
            <a:pPr marL="927100" lvl="2" indent="-183515">
              <a:lnSpc>
                <a:spcPct val="100000"/>
              </a:lnSpc>
              <a:spcBef>
                <a:spcPts val="434"/>
              </a:spcBef>
              <a:buClr>
                <a:srgbClr val="DF752E"/>
              </a:buClr>
              <a:buSzPct val="58333"/>
              <a:tabLst>
                <a:tab pos="927100" algn="l"/>
              </a:tabLst>
            </a:pPr>
            <a:endParaRPr lang="en-IN" dirty="0" smtClean="0">
              <a:latin typeface="Cambria"/>
              <a:cs typeface="Cambria"/>
            </a:endParaRPr>
          </a:p>
          <a:p>
            <a:pPr marL="286385" marR="5080" indent="-274320">
              <a:spcBef>
                <a:spcPts val="600"/>
              </a:spcBef>
              <a:buClr>
                <a:srgbClr val="FD8537"/>
              </a:buClr>
              <a:buSzPct val="68750"/>
              <a:tabLst>
                <a:tab pos="287020" algn="l"/>
              </a:tabLst>
            </a:pPr>
            <a:r>
              <a:rPr lang="en-IN" sz="2400" spc="130" dirty="0" smtClean="0">
                <a:latin typeface="Cambria"/>
                <a:cs typeface="Cambria"/>
              </a:rPr>
              <a:t>Other</a:t>
            </a:r>
            <a:r>
              <a:rPr lang="en-IN" sz="2400" spc="114" dirty="0" smtClean="0">
                <a:latin typeface="Cambria"/>
                <a:cs typeface="Cambria"/>
              </a:rPr>
              <a:t> </a:t>
            </a:r>
            <a:r>
              <a:rPr lang="en-IN" sz="2400" spc="45" dirty="0" smtClean="0">
                <a:latin typeface="Cambria"/>
                <a:cs typeface="Cambria"/>
              </a:rPr>
              <a:t>objectives</a:t>
            </a:r>
            <a:r>
              <a:rPr lang="en-IN" sz="2400" spc="130" dirty="0" smtClean="0">
                <a:latin typeface="Cambria"/>
                <a:cs typeface="Cambria"/>
              </a:rPr>
              <a:t> </a:t>
            </a:r>
            <a:r>
              <a:rPr lang="en-IN" sz="2400" spc="-5" dirty="0" smtClean="0">
                <a:latin typeface="Cambria"/>
                <a:cs typeface="Cambria"/>
              </a:rPr>
              <a:t>of</a:t>
            </a:r>
            <a:r>
              <a:rPr lang="en-IN" sz="2400" spc="135" dirty="0" smtClean="0">
                <a:latin typeface="Cambria"/>
                <a:cs typeface="Cambria"/>
              </a:rPr>
              <a:t> </a:t>
            </a:r>
            <a:r>
              <a:rPr lang="en-IN" sz="2400" spc="90" dirty="0" smtClean="0">
                <a:latin typeface="Cambria"/>
                <a:cs typeface="Cambria"/>
              </a:rPr>
              <a:t>indexing</a:t>
            </a:r>
            <a:r>
              <a:rPr lang="en-IN" sz="2400" spc="110" dirty="0" smtClean="0">
                <a:latin typeface="Cambria"/>
                <a:cs typeface="Cambria"/>
              </a:rPr>
              <a:t> </a:t>
            </a:r>
            <a:r>
              <a:rPr lang="en-IN" sz="2400" spc="130" dirty="0" smtClean="0">
                <a:latin typeface="Cambria"/>
                <a:cs typeface="Cambria"/>
              </a:rPr>
              <a:t>–</a:t>
            </a:r>
            <a:r>
              <a:rPr lang="en-IN" sz="2400" spc="140" dirty="0" smtClean="0">
                <a:latin typeface="Cambria"/>
                <a:cs typeface="Cambria"/>
              </a:rPr>
              <a:t> </a:t>
            </a:r>
            <a:r>
              <a:rPr lang="en-IN" sz="2400" spc="125" dirty="0" smtClean="0">
                <a:latin typeface="Cambria"/>
                <a:cs typeface="Cambria"/>
              </a:rPr>
              <a:t>ranking,</a:t>
            </a:r>
            <a:r>
              <a:rPr lang="en-IN" sz="2400" spc="110" dirty="0" smtClean="0">
                <a:latin typeface="Cambria"/>
                <a:cs typeface="Cambria"/>
              </a:rPr>
              <a:t> </a:t>
            </a:r>
            <a:r>
              <a:rPr lang="en-IN" sz="2400" spc="90" dirty="0" smtClean="0">
                <a:latin typeface="Cambria"/>
                <a:cs typeface="Cambria"/>
              </a:rPr>
              <a:t>item</a:t>
            </a:r>
            <a:r>
              <a:rPr lang="en-IN" sz="2400" spc="140" dirty="0" smtClean="0">
                <a:latin typeface="Cambria"/>
                <a:cs typeface="Cambria"/>
              </a:rPr>
              <a:t> </a:t>
            </a:r>
            <a:r>
              <a:rPr lang="en-IN" sz="2400" spc="85" dirty="0" smtClean="0">
                <a:latin typeface="Cambria"/>
                <a:cs typeface="Cambria"/>
              </a:rPr>
              <a:t>clustering</a:t>
            </a:r>
            <a:endParaRPr lang="en-IN" sz="2400" dirty="0" smtClean="0">
              <a:latin typeface="Cambria"/>
              <a:cs typeface="Cambria"/>
            </a:endParaRPr>
          </a:p>
          <a:p>
            <a:pPr marL="286385" marR="5080" indent="-274320">
              <a:lnSpc>
                <a:spcPct val="100000"/>
              </a:lnSpc>
              <a:spcBef>
                <a:spcPts val="600"/>
              </a:spcBef>
              <a:buClr>
                <a:srgbClr val="FD8537"/>
              </a:buClr>
              <a:buSzPct val="68750"/>
              <a:tabLst>
                <a:tab pos="287020" algn="l"/>
              </a:tabLst>
            </a:pPr>
            <a:endParaRPr sz="2400">
              <a:latin typeface="Cambria"/>
              <a:cs typeface="Cambri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295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286765"/>
            <a:ext cx="8163559" cy="1351280"/>
          </a:xfrm>
          <a:prstGeom prst="rect">
            <a:avLst/>
          </a:prstGeom>
        </p:spPr>
        <p:txBody>
          <a:bodyPr vert="horz" wrap="square" lIns="0" tIns="12065" rIns="0" bIns="0" rtlCol="0">
            <a:spAutoFit/>
          </a:bodyPr>
          <a:lstStyle/>
          <a:p>
            <a:pPr marL="12700" marR="5080">
              <a:lnSpc>
                <a:spcPct val="100000"/>
              </a:lnSpc>
              <a:spcBef>
                <a:spcPts val="95"/>
              </a:spcBef>
            </a:pPr>
            <a:r>
              <a:rPr sz="2900" spc="280" dirty="0">
                <a:solidFill>
                  <a:srgbClr val="002060"/>
                </a:solidFill>
              </a:rPr>
              <a:t>I</a:t>
            </a:r>
            <a:r>
              <a:rPr sz="2300" spc="280" dirty="0">
                <a:solidFill>
                  <a:srgbClr val="002060"/>
                </a:solidFill>
              </a:rPr>
              <a:t>TEMS </a:t>
            </a:r>
            <a:r>
              <a:rPr sz="2900" spc="285" dirty="0">
                <a:solidFill>
                  <a:srgbClr val="002060"/>
                </a:solidFill>
              </a:rPr>
              <a:t>O</a:t>
            </a:r>
            <a:r>
              <a:rPr sz="2300" spc="285" dirty="0">
                <a:solidFill>
                  <a:srgbClr val="002060"/>
                </a:solidFill>
              </a:rPr>
              <a:t>VERLAP </a:t>
            </a:r>
            <a:r>
              <a:rPr sz="2900" spc="285" dirty="0">
                <a:solidFill>
                  <a:srgbClr val="002060"/>
                </a:solidFill>
              </a:rPr>
              <a:t>B</a:t>
            </a:r>
            <a:r>
              <a:rPr sz="2300" spc="285" dirty="0">
                <a:solidFill>
                  <a:srgbClr val="002060"/>
                </a:solidFill>
              </a:rPr>
              <a:t>ETWEEN </a:t>
            </a:r>
            <a:r>
              <a:rPr sz="2900" spc="350" dirty="0">
                <a:solidFill>
                  <a:srgbClr val="002060"/>
                </a:solidFill>
              </a:rPr>
              <a:t>F</a:t>
            </a:r>
            <a:r>
              <a:rPr sz="2300" spc="350" dirty="0">
                <a:solidFill>
                  <a:srgbClr val="002060"/>
                </a:solidFill>
              </a:rPr>
              <a:t>ULL </a:t>
            </a:r>
            <a:r>
              <a:rPr sz="2900" spc="270" dirty="0">
                <a:solidFill>
                  <a:srgbClr val="002060"/>
                </a:solidFill>
              </a:rPr>
              <a:t>I</a:t>
            </a:r>
            <a:r>
              <a:rPr sz="2300" spc="270" dirty="0">
                <a:solidFill>
                  <a:srgbClr val="002060"/>
                </a:solidFill>
              </a:rPr>
              <a:t>TEM </a:t>
            </a:r>
            <a:r>
              <a:rPr sz="2900" spc="290" dirty="0">
                <a:solidFill>
                  <a:srgbClr val="002060"/>
                </a:solidFill>
              </a:rPr>
              <a:t>I</a:t>
            </a:r>
            <a:r>
              <a:rPr sz="2300" spc="290" dirty="0">
                <a:solidFill>
                  <a:srgbClr val="002060"/>
                </a:solidFill>
              </a:rPr>
              <a:t>NDEXING</a:t>
            </a:r>
            <a:r>
              <a:rPr sz="2900" spc="290" dirty="0">
                <a:solidFill>
                  <a:srgbClr val="002060"/>
                </a:solidFill>
              </a:rPr>
              <a:t>, </a:t>
            </a:r>
            <a:r>
              <a:rPr sz="2900" spc="-625" dirty="0">
                <a:solidFill>
                  <a:srgbClr val="002060"/>
                </a:solidFill>
              </a:rPr>
              <a:t> </a:t>
            </a:r>
            <a:r>
              <a:rPr sz="2900" spc="305" dirty="0">
                <a:solidFill>
                  <a:srgbClr val="002060"/>
                </a:solidFill>
              </a:rPr>
              <a:t>P</a:t>
            </a:r>
            <a:r>
              <a:rPr sz="2300" spc="305" dirty="0">
                <a:solidFill>
                  <a:srgbClr val="002060"/>
                </a:solidFill>
              </a:rPr>
              <a:t>UBLIC </a:t>
            </a:r>
            <a:r>
              <a:rPr sz="2900" spc="305" dirty="0">
                <a:solidFill>
                  <a:srgbClr val="002060"/>
                </a:solidFill>
              </a:rPr>
              <a:t>F</a:t>
            </a:r>
            <a:r>
              <a:rPr sz="2300" spc="305" dirty="0">
                <a:solidFill>
                  <a:srgbClr val="002060"/>
                </a:solidFill>
              </a:rPr>
              <a:t>ILE </a:t>
            </a:r>
            <a:r>
              <a:rPr sz="2900" spc="290" dirty="0">
                <a:solidFill>
                  <a:srgbClr val="002060"/>
                </a:solidFill>
              </a:rPr>
              <a:t>I</a:t>
            </a:r>
            <a:r>
              <a:rPr sz="2300" spc="290" dirty="0">
                <a:solidFill>
                  <a:srgbClr val="002060"/>
                </a:solidFill>
              </a:rPr>
              <a:t>NDEXING</a:t>
            </a:r>
            <a:r>
              <a:rPr sz="2900" spc="290" dirty="0">
                <a:solidFill>
                  <a:srgbClr val="002060"/>
                </a:solidFill>
              </a:rPr>
              <a:t>, </a:t>
            </a:r>
            <a:r>
              <a:rPr sz="2300" spc="280" dirty="0">
                <a:solidFill>
                  <a:srgbClr val="002060"/>
                </a:solidFill>
              </a:rPr>
              <a:t>AND </a:t>
            </a:r>
            <a:r>
              <a:rPr sz="2900" spc="250" dirty="0">
                <a:solidFill>
                  <a:srgbClr val="002060"/>
                </a:solidFill>
              </a:rPr>
              <a:t>P</a:t>
            </a:r>
            <a:r>
              <a:rPr sz="2300" spc="250" dirty="0">
                <a:solidFill>
                  <a:srgbClr val="002060"/>
                </a:solidFill>
              </a:rPr>
              <a:t>RIVATE </a:t>
            </a:r>
            <a:r>
              <a:rPr sz="2900" spc="305" dirty="0">
                <a:solidFill>
                  <a:srgbClr val="002060"/>
                </a:solidFill>
              </a:rPr>
              <a:t>F</a:t>
            </a:r>
            <a:r>
              <a:rPr sz="2300" spc="305" dirty="0">
                <a:solidFill>
                  <a:srgbClr val="002060"/>
                </a:solidFill>
              </a:rPr>
              <a:t>ILE </a:t>
            </a:r>
            <a:r>
              <a:rPr sz="2300" spc="310" dirty="0">
                <a:solidFill>
                  <a:srgbClr val="002060"/>
                </a:solidFill>
              </a:rPr>
              <a:t> </a:t>
            </a:r>
            <a:r>
              <a:rPr sz="2900" spc="300" dirty="0">
                <a:solidFill>
                  <a:srgbClr val="002060"/>
                </a:solidFill>
              </a:rPr>
              <a:t>I</a:t>
            </a:r>
            <a:r>
              <a:rPr sz="2300" spc="300" dirty="0">
                <a:solidFill>
                  <a:srgbClr val="002060"/>
                </a:solidFill>
              </a:rPr>
              <a:t>NDEXING</a:t>
            </a:r>
            <a:endParaRPr sz="2300">
              <a:solidFill>
                <a:srgbClr val="002060"/>
              </a:solidFill>
            </a:endParaRPr>
          </a:p>
        </p:txBody>
      </p:sp>
      <p:grpSp>
        <p:nvGrpSpPr>
          <p:cNvPr id="10" name="object 10"/>
          <p:cNvGrpSpPr/>
          <p:nvPr/>
        </p:nvGrpSpPr>
        <p:grpSpPr>
          <a:xfrm>
            <a:off x="601662" y="1897126"/>
            <a:ext cx="6648450" cy="3265170"/>
            <a:chOff x="601662" y="1897126"/>
            <a:chExt cx="6648450" cy="3265170"/>
          </a:xfrm>
        </p:grpSpPr>
        <p:sp>
          <p:nvSpPr>
            <p:cNvPr id="11" name="object 11"/>
            <p:cNvSpPr/>
            <p:nvPr/>
          </p:nvSpPr>
          <p:spPr>
            <a:xfrm>
              <a:off x="611187" y="2133600"/>
              <a:ext cx="5256530" cy="2808605"/>
            </a:xfrm>
            <a:custGeom>
              <a:avLst/>
              <a:gdLst/>
              <a:ahLst/>
              <a:cxnLst/>
              <a:rect l="l" t="t" r="r" b="b"/>
              <a:pathLst>
                <a:path w="5256530" h="2808604">
                  <a:moveTo>
                    <a:pt x="0" y="1404112"/>
                  </a:moveTo>
                  <a:lnTo>
                    <a:pt x="2860" y="1338014"/>
                  </a:lnTo>
                  <a:lnTo>
                    <a:pt x="11357" y="1272703"/>
                  </a:lnTo>
                  <a:lnTo>
                    <a:pt x="25365" y="1208246"/>
                  </a:lnTo>
                  <a:lnTo>
                    <a:pt x="44757" y="1144711"/>
                  </a:lnTo>
                  <a:lnTo>
                    <a:pt x="69407" y="1082164"/>
                  </a:lnTo>
                  <a:lnTo>
                    <a:pt x="99189" y="1020673"/>
                  </a:lnTo>
                  <a:lnTo>
                    <a:pt x="133977" y="960306"/>
                  </a:lnTo>
                  <a:lnTo>
                    <a:pt x="173644" y="901131"/>
                  </a:lnTo>
                  <a:lnTo>
                    <a:pt x="218065" y="843213"/>
                  </a:lnTo>
                  <a:lnTo>
                    <a:pt x="267113" y="786622"/>
                  </a:lnTo>
                  <a:lnTo>
                    <a:pt x="293333" y="758845"/>
                  </a:lnTo>
                  <a:lnTo>
                    <a:pt x="320663" y="731424"/>
                  </a:lnTo>
                  <a:lnTo>
                    <a:pt x="349086" y="704369"/>
                  </a:lnTo>
                  <a:lnTo>
                    <a:pt x="378587" y="677687"/>
                  </a:lnTo>
                  <a:lnTo>
                    <a:pt x="409150" y="651387"/>
                  </a:lnTo>
                  <a:lnTo>
                    <a:pt x="440759" y="625478"/>
                  </a:lnTo>
                  <a:lnTo>
                    <a:pt x="473400" y="599967"/>
                  </a:lnTo>
                  <a:lnTo>
                    <a:pt x="507055" y="574864"/>
                  </a:lnTo>
                  <a:lnTo>
                    <a:pt x="541709" y="550177"/>
                  </a:lnTo>
                  <a:lnTo>
                    <a:pt x="577346" y="525914"/>
                  </a:lnTo>
                  <a:lnTo>
                    <a:pt x="613951" y="502084"/>
                  </a:lnTo>
                  <a:lnTo>
                    <a:pt x="651508" y="478695"/>
                  </a:lnTo>
                  <a:lnTo>
                    <a:pt x="690000" y="455755"/>
                  </a:lnTo>
                  <a:lnTo>
                    <a:pt x="729413" y="433273"/>
                  </a:lnTo>
                  <a:lnTo>
                    <a:pt x="769731" y="411257"/>
                  </a:lnTo>
                  <a:lnTo>
                    <a:pt x="810937" y="389716"/>
                  </a:lnTo>
                  <a:lnTo>
                    <a:pt x="853015" y="368659"/>
                  </a:lnTo>
                  <a:lnTo>
                    <a:pt x="895951" y="348093"/>
                  </a:lnTo>
                  <a:lnTo>
                    <a:pt x="939729" y="328027"/>
                  </a:lnTo>
                  <a:lnTo>
                    <a:pt x="984332" y="308470"/>
                  </a:lnTo>
                  <a:lnTo>
                    <a:pt x="1029744" y="289429"/>
                  </a:lnTo>
                  <a:lnTo>
                    <a:pt x="1075951" y="270914"/>
                  </a:lnTo>
                  <a:lnTo>
                    <a:pt x="1122936" y="252932"/>
                  </a:lnTo>
                  <a:lnTo>
                    <a:pt x="1170684" y="235493"/>
                  </a:lnTo>
                  <a:lnTo>
                    <a:pt x="1219178" y="218605"/>
                  </a:lnTo>
                  <a:lnTo>
                    <a:pt x="1268403" y="202275"/>
                  </a:lnTo>
                  <a:lnTo>
                    <a:pt x="1318343" y="186513"/>
                  </a:lnTo>
                  <a:lnTo>
                    <a:pt x="1368983" y="171327"/>
                  </a:lnTo>
                  <a:lnTo>
                    <a:pt x="1420306" y="156725"/>
                  </a:lnTo>
                  <a:lnTo>
                    <a:pt x="1472297" y="142716"/>
                  </a:lnTo>
                  <a:lnTo>
                    <a:pt x="1524940" y="129309"/>
                  </a:lnTo>
                  <a:lnTo>
                    <a:pt x="1578220" y="116510"/>
                  </a:lnTo>
                  <a:lnTo>
                    <a:pt x="1632120" y="104330"/>
                  </a:lnTo>
                  <a:lnTo>
                    <a:pt x="1686624" y="92777"/>
                  </a:lnTo>
                  <a:lnTo>
                    <a:pt x="1741718" y="81858"/>
                  </a:lnTo>
                  <a:lnTo>
                    <a:pt x="1797385" y="71583"/>
                  </a:lnTo>
                  <a:lnTo>
                    <a:pt x="1853609" y="61959"/>
                  </a:lnTo>
                  <a:lnTo>
                    <a:pt x="1910375" y="52996"/>
                  </a:lnTo>
                  <a:lnTo>
                    <a:pt x="1967667" y="44701"/>
                  </a:lnTo>
                  <a:lnTo>
                    <a:pt x="2025469" y="37084"/>
                  </a:lnTo>
                  <a:lnTo>
                    <a:pt x="2083765" y="30151"/>
                  </a:lnTo>
                  <a:lnTo>
                    <a:pt x="2142540" y="23913"/>
                  </a:lnTo>
                  <a:lnTo>
                    <a:pt x="2201778" y="18377"/>
                  </a:lnTo>
                  <a:lnTo>
                    <a:pt x="2261462" y="13552"/>
                  </a:lnTo>
                  <a:lnTo>
                    <a:pt x="2321578" y="9446"/>
                  </a:lnTo>
                  <a:lnTo>
                    <a:pt x="2382109" y="6068"/>
                  </a:lnTo>
                  <a:lnTo>
                    <a:pt x="2443040" y="3426"/>
                  </a:lnTo>
                  <a:lnTo>
                    <a:pt x="2504355" y="1528"/>
                  </a:lnTo>
                  <a:lnTo>
                    <a:pt x="2566039" y="383"/>
                  </a:lnTo>
                  <a:lnTo>
                    <a:pt x="2628074" y="0"/>
                  </a:lnTo>
                  <a:lnTo>
                    <a:pt x="2690110" y="383"/>
                  </a:lnTo>
                  <a:lnTo>
                    <a:pt x="2751793" y="1528"/>
                  </a:lnTo>
                  <a:lnTo>
                    <a:pt x="2813108" y="3426"/>
                  </a:lnTo>
                  <a:lnTo>
                    <a:pt x="2874039" y="6068"/>
                  </a:lnTo>
                  <a:lnTo>
                    <a:pt x="2934571" y="9446"/>
                  </a:lnTo>
                  <a:lnTo>
                    <a:pt x="2994687" y="13552"/>
                  </a:lnTo>
                  <a:lnTo>
                    <a:pt x="3054372" y="18377"/>
                  </a:lnTo>
                  <a:lnTo>
                    <a:pt x="3113610" y="23913"/>
                  </a:lnTo>
                  <a:lnTo>
                    <a:pt x="3172386" y="30151"/>
                  </a:lnTo>
                  <a:lnTo>
                    <a:pt x="3230683" y="37084"/>
                  </a:lnTo>
                  <a:lnTo>
                    <a:pt x="3288485" y="44701"/>
                  </a:lnTo>
                  <a:lnTo>
                    <a:pt x="3345778" y="52996"/>
                  </a:lnTo>
                  <a:lnTo>
                    <a:pt x="3402545" y="61959"/>
                  </a:lnTo>
                  <a:lnTo>
                    <a:pt x="3458770" y="71583"/>
                  </a:lnTo>
                  <a:lnTo>
                    <a:pt x="3514438" y="81858"/>
                  </a:lnTo>
                  <a:lnTo>
                    <a:pt x="3569532" y="92777"/>
                  </a:lnTo>
                  <a:lnTo>
                    <a:pt x="3624038" y="104330"/>
                  </a:lnTo>
                  <a:lnTo>
                    <a:pt x="3677939" y="116510"/>
                  </a:lnTo>
                  <a:lnTo>
                    <a:pt x="3731219" y="129309"/>
                  </a:lnTo>
                  <a:lnTo>
                    <a:pt x="3783864" y="142716"/>
                  </a:lnTo>
                  <a:lnTo>
                    <a:pt x="3835856" y="156725"/>
                  </a:lnTo>
                  <a:lnTo>
                    <a:pt x="3887180" y="171327"/>
                  </a:lnTo>
                  <a:lnTo>
                    <a:pt x="3937821" y="186513"/>
                  </a:lnTo>
                  <a:lnTo>
                    <a:pt x="3987762" y="202275"/>
                  </a:lnTo>
                  <a:lnTo>
                    <a:pt x="4036989" y="218605"/>
                  </a:lnTo>
                  <a:lnTo>
                    <a:pt x="4085484" y="235493"/>
                  </a:lnTo>
                  <a:lnTo>
                    <a:pt x="4133233" y="252932"/>
                  </a:lnTo>
                  <a:lnTo>
                    <a:pt x="4180219" y="270914"/>
                  </a:lnTo>
                  <a:lnTo>
                    <a:pt x="4226427" y="289429"/>
                  </a:lnTo>
                  <a:lnTo>
                    <a:pt x="4271841" y="308470"/>
                  </a:lnTo>
                  <a:lnTo>
                    <a:pt x="4316446" y="328027"/>
                  </a:lnTo>
                  <a:lnTo>
                    <a:pt x="4360224" y="348093"/>
                  </a:lnTo>
                  <a:lnTo>
                    <a:pt x="4403162" y="368659"/>
                  </a:lnTo>
                  <a:lnTo>
                    <a:pt x="4445242" y="389716"/>
                  </a:lnTo>
                  <a:lnTo>
                    <a:pt x="4486449" y="411257"/>
                  </a:lnTo>
                  <a:lnTo>
                    <a:pt x="4526768" y="433273"/>
                  </a:lnTo>
                  <a:lnTo>
                    <a:pt x="4566182" y="455755"/>
                  </a:lnTo>
                  <a:lnTo>
                    <a:pt x="4604676" y="478695"/>
                  </a:lnTo>
                  <a:lnTo>
                    <a:pt x="4642234" y="502084"/>
                  </a:lnTo>
                  <a:lnTo>
                    <a:pt x="4678840" y="525914"/>
                  </a:lnTo>
                  <a:lnTo>
                    <a:pt x="4714479" y="550177"/>
                  </a:lnTo>
                  <a:lnTo>
                    <a:pt x="4749135" y="574864"/>
                  </a:lnTo>
                  <a:lnTo>
                    <a:pt x="4782791" y="599967"/>
                  </a:lnTo>
                  <a:lnTo>
                    <a:pt x="4815432" y="625478"/>
                  </a:lnTo>
                  <a:lnTo>
                    <a:pt x="4847043" y="651387"/>
                  </a:lnTo>
                  <a:lnTo>
                    <a:pt x="4877608" y="677687"/>
                  </a:lnTo>
                  <a:lnTo>
                    <a:pt x="4907110" y="704369"/>
                  </a:lnTo>
                  <a:lnTo>
                    <a:pt x="4935534" y="731424"/>
                  </a:lnTo>
                  <a:lnTo>
                    <a:pt x="4962864" y="758845"/>
                  </a:lnTo>
                  <a:lnTo>
                    <a:pt x="4989085" y="786622"/>
                  </a:lnTo>
                  <a:lnTo>
                    <a:pt x="5038136" y="843213"/>
                  </a:lnTo>
                  <a:lnTo>
                    <a:pt x="5082559" y="901131"/>
                  </a:lnTo>
                  <a:lnTo>
                    <a:pt x="5122228" y="960306"/>
                  </a:lnTo>
                  <a:lnTo>
                    <a:pt x="5157018" y="1020673"/>
                  </a:lnTo>
                  <a:lnTo>
                    <a:pt x="5186801" y="1082164"/>
                  </a:lnTo>
                  <a:lnTo>
                    <a:pt x="5211453" y="1144711"/>
                  </a:lnTo>
                  <a:lnTo>
                    <a:pt x="5230845" y="1208246"/>
                  </a:lnTo>
                  <a:lnTo>
                    <a:pt x="5244854" y="1272703"/>
                  </a:lnTo>
                  <a:lnTo>
                    <a:pt x="5253351" y="1338014"/>
                  </a:lnTo>
                  <a:lnTo>
                    <a:pt x="5256212" y="1404112"/>
                  </a:lnTo>
                  <a:lnTo>
                    <a:pt x="5255494" y="1437260"/>
                  </a:lnTo>
                  <a:lnTo>
                    <a:pt x="5253351" y="1470219"/>
                  </a:lnTo>
                  <a:lnTo>
                    <a:pt x="5244854" y="1535540"/>
                  </a:lnTo>
                  <a:lnTo>
                    <a:pt x="5230845" y="1600007"/>
                  </a:lnTo>
                  <a:lnTo>
                    <a:pt x="5211453" y="1663551"/>
                  </a:lnTo>
                  <a:lnTo>
                    <a:pt x="5186801" y="1726106"/>
                  </a:lnTo>
                  <a:lnTo>
                    <a:pt x="5157018" y="1787604"/>
                  </a:lnTo>
                  <a:lnTo>
                    <a:pt x="5122228" y="1847979"/>
                  </a:lnTo>
                  <a:lnTo>
                    <a:pt x="5082559" y="1907161"/>
                  </a:lnTo>
                  <a:lnTo>
                    <a:pt x="5038136" y="1965085"/>
                  </a:lnTo>
                  <a:lnTo>
                    <a:pt x="4989085" y="2021682"/>
                  </a:lnTo>
                  <a:lnTo>
                    <a:pt x="4962864" y="2049462"/>
                  </a:lnTo>
                  <a:lnTo>
                    <a:pt x="4935534" y="2076885"/>
                  </a:lnTo>
                  <a:lnTo>
                    <a:pt x="4907110" y="2103943"/>
                  </a:lnTo>
                  <a:lnTo>
                    <a:pt x="4877608" y="2130627"/>
                  </a:lnTo>
                  <a:lnTo>
                    <a:pt x="4847043" y="2156929"/>
                  </a:lnTo>
                  <a:lnTo>
                    <a:pt x="4815432" y="2182841"/>
                  </a:lnTo>
                  <a:lnTo>
                    <a:pt x="4782791" y="2208353"/>
                  </a:lnTo>
                  <a:lnTo>
                    <a:pt x="4749135" y="2233458"/>
                  </a:lnTo>
                  <a:lnTo>
                    <a:pt x="4714479" y="2258147"/>
                  </a:lnTo>
                  <a:lnTo>
                    <a:pt x="4678840" y="2282412"/>
                  </a:lnTo>
                  <a:lnTo>
                    <a:pt x="4642234" y="2306244"/>
                  </a:lnTo>
                  <a:lnTo>
                    <a:pt x="4604676" y="2329635"/>
                  </a:lnTo>
                  <a:lnTo>
                    <a:pt x="4566182" y="2352577"/>
                  </a:lnTo>
                  <a:lnTo>
                    <a:pt x="4526768" y="2375060"/>
                  </a:lnTo>
                  <a:lnTo>
                    <a:pt x="4486449" y="2397077"/>
                  </a:lnTo>
                  <a:lnTo>
                    <a:pt x="4445242" y="2418619"/>
                  </a:lnTo>
                  <a:lnTo>
                    <a:pt x="4403162" y="2439678"/>
                  </a:lnTo>
                  <a:lnTo>
                    <a:pt x="4360224" y="2460245"/>
                  </a:lnTo>
                  <a:lnTo>
                    <a:pt x="4316446" y="2480312"/>
                  </a:lnTo>
                  <a:lnTo>
                    <a:pt x="4271841" y="2499870"/>
                  </a:lnTo>
                  <a:lnTo>
                    <a:pt x="4226427" y="2518912"/>
                  </a:lnTo>
                  <a:lnTo>
                    <a:pt x="4180219" y="2537428"/>
                  </a:lnTo>
                  <a:lnTo>
                    <a:pt x="4133233" y="2555410"/>
                  </a:lnTo>
                  <a:lnTo>
                    <a:pt x="4085484" y="2572850"/>
                  </a:lnTo>
                  <a:lnTo>
                    <a:pt x="4036989" y="2589739"/>
                  </a:lnTo>
                  <a:lnTo>
                    <a:pt x="3987762" y="2606070"/>
                  </a:lnTo>
                  <a:lnTo>
                    <a:pt x="3937821" y="2621832"/>
                  </a:lnTo>
                  <a:lnTo>
                    <a:pt x="3887180" y="2637019"/>
                  </a:lnTo>
                  <a:lnTo>
                    <a:pt x="3835856" y="2651621"/>
                  </a:lnTo>
                  <a:lnTo>
                    <a:pt x="3783864" y="2665631"/>
                  </a:lnTo>
                  <a:lnTo>
                    <a:pt x="3731219" y="2679039"/>
                  </a:lnTo>
                  <a:lnTo>
                    <a:pt x="3677939" y="2691837"/>
                  </a:lnTo>
                  <a:lnTo>
                    <a:pt x="3624038" y="2704018"/>
                  </a:lnTo>
                  <a:lnTo>
                    <a:pt x="3569532" y="2715572"/>
                  </a:lnTo>
                  <a:lnTo>
                    <a:pt x="3514438" y="2726491"/>
                  </a:lnTo>
                  <a:lnTo>
                    <a:pt x="3458770" y="2736766"/>
                  </a:lnTo>
                  <a:lnTo>
                    <a:pt x="3402545" y="2746390"/>
                  </a:lnTo>
                  <a:lnTo>
                    <a:pt x="3345778" y="2755353"/>
                  </a:lnTo>
                  <a:lnTo>
                    <a:pt x="3288485" y="2763648"/>
                  </a:lnTo>
                  <a:lnTo>
                    <a:pt x="3230683" y="2771266"/>
                  </a:lnTo>
                  <a:lnTo>
                    <a:pt x="3172386" y="2778198"/>
                  </a:lnTo>
                  <a:lnTo>
                    <a:pt x="3113610" y="2784437"/>
                  </a:lnTo>
                  <a:lnTo>
                    <a:pt x="3054372" y="2789973"/>
                  </a:lnTo>
                  <a:lnTo>
                    <a:pt x="2994687" y="2794798"/>
                  </a:lnTo>
                  <a:lnTo>
                    <a:pt x="2934571" y="2798904"/>
                  </a:lnTo>
                  <a:lnTo>
                    <a:pt x="2874039" y="2802282"/>
                  </a:lnTo>
                  <a:lnTo>
                    <a:pt x="2813108" y="2804924"/>
                  </a:lnTo>
                  <a:lnTo>
                    <a:pt x="2751793" y="2806822"/>
                  </a:lnTo>
                  <a:lnTo>
                    <a:pt x="2690110" y="2807967"/>
                  </a:lnTo>
                  <a:lnTo>
                    <a:pt x="2628074" y="2808351"/>
                  </a:lnTo>
                  <a:lnTo>
                    <a:pt x="2566039" y="2807967"/>
                  </a:lnTo>
                  <a:lnTo>
                    <a:pt x="2504355" y="2806822"/>
                  </a:lnTo>
                  <a:lnTo>
                    <a:pt x="2443040" y="2804924"/>
                  </a:lnTo>
                  <a:lnTo>
                    <a:pt x="2382109" y="2802282"/>
                  </a:lnTo>
                  <a:lnTo>
                    <a:pt x="2321578" y="2798904"/>
                  </a:lnTo>
                  <a:lnTo>
                    <a:pt x="2261462" y="2794798"/>
                  </a:lnTo>
                  <a:lnTo>
                    <a:pt x="2201778" y="2789973"/>
                  </a:lnTo>
                  <a:lnTo>
                    <a:pt x="2142540" y="2784437"/>
                  </a:lnTo>
                  <a:lnTo>
                    <a:pt x="2083765" y="2778198"/>
                  </a:lnTo>
                  <a:lnTo>
                    <a:pt x="2025469" y="2771266"/>
                  </a:lnTo>
                  <a:lnTo>
                    <a:pt x="1967667" y="2763648"/>
                  </a:lnTo>
                  <a:lnTo>
                    <a:pt x="1910375" y="2755353"/>
                  </a:lnTo>
                  <a:lnTo>
                    <a:pt x="1853609" y="2746390"/>
                  </a:lnTo>
                  <a:lnTo>
                    <a:pt x="1797385" y="2736766"/>
                  </a:lnTo>
                  <a:lnTo>
                    <a:pt x="1741718" y="2726491"/>
                  </a:lnTo>
                  <a:lnTo>
                    <a:pt x="1686624" y="2715572"/>
                  </a:lnTo>
                  <a:lnTo>
                    <a:pt x="1632120" y="2704018"/>
                  </a:lnTo>
                  <a:lnTo>
                    <a:pt x="1578220" y="2691837"/>
                  </a:lnTo>
                  <a:lnTo>
                    <a:pt x="1524940" y="2679039"/>
                  </a:lnTo>
                  <a:lnTo>
                    <a:pt x="1472297" y="2665631"/>
                  </a:lnTo>
                  <a:lnTo>
                    <a:pt x="1420306" y="2651621"/>
                  </a:lnTo>
                  <a:lnTo>
                    <a:pt x="1368983" y="2637019"/>
                  </a:lnTo>
                  <a:lnTo>
                    <a:pt x="1318343" y="2621832"/>
                  </a:lnTo>
                  <a:lnTo>
                    <a:pt x="1268403" y="2606070"/>
                  </a:lnTo>
                  <a:lnTo>
                    <a:pt x="1219178" y="2589739"/>
                  </a:lnTo>
                  <a:lnTo>
                    <a:pt x="1170684" y="2572850"/>
                  </a:lnTo>
                  <a:lnTo>
                    <a:pt x="1122936" y="2555410"/>
                  </a:lnTo>
                  <a:lnTo>
                    <a:pt x="1075951" y="2537428"/>
                  </a:lnTo>
                  <a:lnTo>
                    <a:pt x="1029744" y="2518912"/>
                  </a:lnTo>
                  <a:lnTo>
                    <a:pt x="984332" y="2499870"/>
                  </a:lnTo>
                  <a:lnTo>
                    <a:pt x="939729" y="2480312"/>
                  </a:lnTo>
                  <a:lnTo>
                    <a:pt x="895951" y="2460245"/>
                  </a:lnTo>
                  <a:lnTo>
                    <a:pt x="853015" y="2439678"/>
                  </a:lnTo>
                  <a:lnTo>
                    <a:pt x="810937" y="2418619"/>
                  </a:lnTo>
                  <a:lnTo>
                    <a:pt x="769731" y="2397077"/>
                  </a:lnTo>
                  <a:lnTo>
                    <a:pt x="729413" y="2375060"/>
                  </a:lnTo>
                  <a:lnTo>
                    <a:pt x="690000" y="2352577"/>
                  </a:lnTo>
                  <a:lnTo>
                    <a:pt x="651508" y="2329635"/>
                  </a:lnTo>
                  <a:lnTo>
                    <a:pt x="613951" y="2306244"/>
                  </a:lnTo>
                  <a:lnTo>
                    <a:pt x="577346" y="2282412"/>
                  </a:lnTo>
                  <a:lnTo>
                    <a:pt x="541709" y="2258147"/>
                  </a:lnTo>
                  <a:lnTo>
                    <a:pt x="507055" y="2233458"/>
                  </a:lnTo>
                  <a:lnTo>
                    <a:pt x="473400" y="2208353"/>
                  </a:lnTo>
                  <a:lnTo>
                    <a:pt x="440759" y="2182841"/>
                  </a:lnTo>
                  <a:lnTo>
                    <a:pt x="409150" y="2156929"/>
                  </a:lnTo>
                  <a:lnTo>
                    <a:pt x="378587" y="2130627"/>
                  </a:lnTo>
                  <a:lnTo>
                    <a:pt x="349086" y="2103943"/>
                  </a:lnTo>
                  <a:lnTo>
                    <a:pt x="320663" y="2076885"/>
                  </a:lnTo>
                  <a:lnTo>
                    <a:pt x="293333" y="2049462"/>
                  </a:lnTo>
                  <a:lnTo>
                    <a:pt x="267113" y="2021682"/>
                  </a:lnTo>
                  <a:lnTo>
                    <a:pt x="218065" y="1965085"/>
                  </a:lnTo>
                  <a:lnTo>
                    <a:pt x="173644" y="1907161"/>
                  </a:lnTo>
                  <a:lnTo>
                    <a:pt x="133977" y="1847979"/>
                  </a:lnTo>
                  <a:lnTo>
                    <a:pt x="99189" y="1787604"/>
                  </a:lnTo>
                  <a:lnTo>
                    <a:pt x="69407" y="1726106"/>
                  </a:lnTo>
                  <a:lnTo>
                    <a:pt x="44757" y="1663551"/>
                  </a:lnTo>
                  <a:lnTo>
                    <a:pt x="25365" y="1600007"/>
                  </a:lnTo>
                  <a:lnTo>
                    <a:pt x="11357" y="1535540"/>
                  </a:lnTo>
                  <a:lnTo>
                    <a:pt x="2860" y="1470219"/>
                  </a:lnTo>
                  <a:lnTo>
                    <a:pt x="0" y="1404112"/>
                  </a:lnTo>
                  <a:close/>
                </a:path>
              </a:pathLst>
            </a:custGeom>
            <a:ln w="19050">
              <a:solidFill>
                <a:srgbClr val="000000"/>
              </a:solidFill>
            </a:ln>
          </p:spPr>
          <p:txBody>
            <a:bodyPr wrap="square" lIns="0" tIns="0" rIns="0" bIns="0" rtlCol="0"/>
            <a:lstStyle/>
            <a:p>
              <a:endParaRPr/>
            </a:p>
          </p:txBody>
        </p:sp>
        <p:sp>
          <p:nvSpPr>
            <p:cNvPr id="12" name="object 12"/>
            <p:cNvSpPr/>
            <p:nvPr/>
          </p:nvSpPr>
          <p:spPr>
            <a:xfrm>
              <a:off x="2339975" y="1916176"/>
              <a:ext cx="4248150" cy="2376805"/>
            </a:xfrm>
            <a:custGeom>
              <a:avLst/>
              <a:gdLst/>
              <a:ahLst/>
              <a:cxnLst/>
              <a:rect l="l" t="t" r="r" b="b"/>
              <a:pathLst>
                <a:path w="4248150" h="2376804">
                  <a:moveTo>
                    <a:pt x="0" y="1188212"/>
                  </a:moveTo>
                  <a:lnTo>
                    <a:pt x="3480" y="1119601"/>
                  </a:lnTo>
                  <a:lnTo>
                    <a:pt x="13797" y="1052015"/>
                  </a:lnTo>
                  <a:lnTo>
                    <a:pt x="30761" y="985560"/>
                  </a:lnTo>
                  <a:lnTo>
                    <a:pt x="54182" y="920341"/>
                  </a:lnTo>
                  <a:lnTo>
                    <a:pt x="83873" y="856464"/>
                  </a:lnTo>
                  <a:lnTo>
                    <a:pt x="119644" y="794034"/>
                  </a:lnTo>
                  <a:lnTo>
                    <a:pt x="161307" y="733157"/>
                  </a:lnTo>
                  <a:lnTo>
                    <a:pt x="208671" y="673938"/>
                  </a:lnTo>
                  <a:lnTo>
                    <a:pt x="234433" y="644984"/>
                  </a:lnTo>
                  <a:lnTo>
                    <a:pt x="261549" y="616484"/>
                  </a:lnTo>
                  <a:lnTo>
                    <a:pt x="289997" y="588452"/>
                  </a:lnTo>
                  <a:lnTo>
                    <a:pt x="319752" y="560900"/>
                  </a:lnTo>
                  <a:lnTo>
                    <a:pt x="350791" y="533842"/>
                  </a:lnTo>
                  <a:lnTo>
                    <a:pt x="383090" y="507291"/>
                  </a:lnTo>
                  <a:lnTo>
                    <a:pt x="416626" y="481260"/>
                  </a:lnTo>
                  <a:lnTo>
                    <a:pt x="451375" y="455762"/>
                  </a:lnTo>
                  <a:lnTo>
                    <a:pt x="487314" y="430812"/>
                  </a:lnTo>
                  <a:lnTo>
                    <a:pt x="524418" y="406421"/>
                  </a:lnTo>
                  <a:lnTo>
                    <a:pt x="562665" y="382603"/>
                  </a:lnTo>
                  <a:lnTo>
                    <a:pt x="602030" y="359371"/>
                  </a:lnTo>
                  <a:lnTo>
                    <a:pt x="642490" y="336739"/>
                  </a:lnTo>
                  <a:lnTo>
                    <a:pt x="684022" y="314720"/>
                  </a:lnTo>
                  <a:lnTo>
                    <a:pt x="726601" y="293326"/>
                  </a:lnTo>
                  <a:lnTo>
                    <a:pt x="770205" y="272571"/>
                  </a:lnTo>
                  <a:lnTo>
                    <a:pt x="814809" y="252469"/>
                  </a:lnTo>
                  <a:lnTo>
                    <a:pt x="860390" y="233032"/>
                  </a:lnTo>
                  <a:lnTo>
                    <a:pt x="906924" y="214273"/>
                  </a:lnTo>
                  <a:lnTo>
                    <a:pt x="954388" y="196207"/>
                  </a:lnTo>
                  <a:lnTo>
                    <a:pt x="1002758" y="178845"/>
                  </a:lnTo>
                  <a:lnTo>
                    <a:pt x="1052011" y="162202"/>
                  </a:lnTo>
                  <a:lnTo>
                    <a:pt x="1102123" y="146290"/>
                  </a:lnTo>
                  <a:lnTo>
                    <a:pt x="1153069" y="131123"/>
                  </a:lnTo>
                  <a:lnTo>
                    <a:pt x="1204828" y="116714"/>
                  </a:lnTo>
                  <a:lnTo>
                    <a:pt x="1257374" y="103075"/>
                  </a:lnTo>
                  <a:lnTo>
                    <a:pt x="1310685" y="90221"/>
                  </a:lnTo>
                  <a:lnTo>
                    <a:pt x="1364736" y="78164"/>
                  </a:lnTo>
                  <a:lnTo>
                    <a:pt x="1419505" y="66918"/>
                  </a:lnTo>
                  <a:lnTo>
                    <a:pt x="1474967" y="56496"/>
                  </a:lnTo>
                  <a:lnTo>
                    <a:pt x="1531100" y="46911"/>
                  </a:lnTo>
                  <a:lnTo>
                    <a:pt x="1587878" y="38176"/>
                  </a:lnTo>
                  <a:lnTo>
                    <a:pt x="1645280" y="30304"/>
                  </a:lnTo>
                  <a:lnTo>
                    <a:pt x="1703280" y="23309"/>
                  </a:lnTo>
                  <a:lnTo>
                    <a:pt x="1761856" y="17204"/>
                  </a:lnTo>
                  <a:lnTo>
                    <a:pt x="1820984" y="12002"/>
                  </a:lnTo>
                  <a:lnTo>
                    <a:pt x="1880640" y="7717"/>
                  </a:lnTo>
                  <a:lnTo>
                    <a:pt x="1940801" y="4360"/>
                  </a:lnTo>
                  <a:lnTo>
                    <a:pt x="2001442" y="1946"/>
                  </a:lnTo>
                  <a:lnTo>
                    <a:pt x="2062541" y="488"/>
                  </a:lnTo>
                  <a:lnTo>
                    <a:pt x="2124075" y="0"/>
                  </a:lnTo>
                  <a:lnTo>
                    <a:pt x="2185608" y="488"/>
                  </a:lnTo>
                  <a:lnTo>
                    <a:pt x="2246707" y="1946"/>
                  </a:lnTo>
                  <a:lnTo>
                    <a:pt x="2307348" y="4360"/>
                  </a:lnTo>
                  <a:lnTo>
                    <a:pt x="2367509" y="7717"/>
                  </a:lnTo>
                  <a:lnTo>
                    <a:pt x="2427165" y="12002"/>
                  </a:lnTo>
                  <a:lnTo>
                    <a:pt x="2486293" y="17204"/>
                  </a:lnTo>
                  <a:lnTo>
                    <a:pt x="2544869" y="23309"/>
                  </a:lnTo>
                  <a:lnTo>
                    <a:pt x="2602869" y="30304"/>
                  </a:lnTo>
                  <a:lnTo>
                    <a:pt x="2660271" y="38176"/>
                  </a:lnTo>
                  <a:lnTo>
                    <a:pt x="2717049" y="46911"/>
                  </a:lnTo>
                  <a:lnTo>
                    <a:pt x="2773182" y="56496"/>
                  </a:lnTo>
                  <a:lnTo>
                    <a:pt x="2828644" y="66918"/>
                  </a:lnTo>
                  <a:lnTo>
                    <a:pt x="2883413" y="78164"/>
                  </a:lnTo>
                  <a:lnTo>
                    <a:pt x="2937464" y="90221"/>
                  </a:lnTo>
                  <a:lnTo>
                    <a:pt x="2990775" y="103075"/>
                  </a:lnTo>
                  <a:lnTo>
                    <a:pt x="3043321" y="116714"/>
                  </a:lnTo>
                  <a:lnTo>
                    <a:pt x="3095080" y="131123"/>
                  </a:lnTo>
                  <a:lnTo>
                    <a:pt x="3146026" y="146290"/>
                  </a:lnTo>
                  <a:lnTo>
                    <a:pt x="3196138" y="162202"/>
                  </a:lnTo>
                  <a:lnTo>
                    <a:pt x="3245391" y="178845"/>
                  </a:lnTo>
                  <a:lnTo>
                    <a:pt x="3293761" y="196207"/>
                  </a:lnTo>
                  <a:lnTo>
                    <a:pt x="3341225" y="214273"/>
                  </a:lnTo>
                  <a:lnTo>
                    <a:pt x="3387759" y="233032"/>
                  </a:lnTo>
                  <a:lnTo>
                    <a:pt x="3433340" y="252469"/>
                  </a:lnTo>
                  <a:lnTo>
                    <a:pt x="3477944" y="272571"/>
                  </a:lnTo>
                  <a:lnTo>
                    <a:pt x="3521548" y="293326"/>
                  </a:lnTo>
                  <a:lnTo>
                    <a:pt x="3564127" y="314720"/>
                  </a:lnTo>
                  <a:lnTo>
                    <a:pt x="3605659" y="336739"/>
                  </a:lnTo>
                  <a:lnTo>
                    <a:pt x="3646119" y="359371"/>
                  </a:lnTo>
                  <a:lnTo>
                    <a:pt x="3685484" y="382603"/>
                  </a:lnTo>
                  <a:lnTo>
                    <a:pt x="3723731" y="406421"/>
                  </a:lnTo>
                  <a:lnTo>
                    <a:pt x="3760835" y="430812"/>
                  </a:lnTo>
                  <a:lnTo>
                    <a:pt x="3796774" y="455762"/>
                  </a:lnTo>
                  <a:lnTo>
                    <a:pt x="3831523" y="481260"/>
                  </a:lnTo>
                  <a:lnTo>
                    <a:pt x="3865059" y="507291"/>
                  </a:lnTo>
                  <a:lnTo>
                    <a:pt x="3897358" y="533842"/>
                  </a:lnTo>
                  <a:lnTo>
                    <a:pt x="3928397" y="560900"/>
                  </a:lnTo>
                  <a:lnTo>
                    <a:pt x="3958152" y="588452"/>
                  </a:lnTo>
                  <a:lnTo>
                    <a:pt x="3986600" y="616484"/>
                  </a:lnTo>
                  <a:lnTo>
                    <a:pt x="4013716" y="644984"/>
                  </a:lnTo>
                  <a:lnTo>
                    <a:pt x="4039478" y="673938"/>
                  </a:lnTo>
                  <a:lnTo>
                    <a:pt x="4063861" y="703334"/>
                  </a:lnTo>
                  <a:lnTo>
                    <a:pt x="4108398" y="763395"/>
                  </a:lnTo>
                  <a:lnTo>
                    <a:pt x="4147138" y="825061"/>
                  </a:lnTo>
                  <a:lnTo>
                    <a:pt x="4179893" y="888228"/>
                  </a:lnTo>
                  <a:lnTo>
                    <a:pt x="4206473" y="952789"/>
                  </a:lnTo>
                  <a:lnTo>
                    <a:pt x="4226689" y="1018640"/>
                  </a:lnTo>
                  <a:lnTo>
                    <a:pt x="4240353" y="1085673"/>
                  </a:lnTo>
                  <a:lnTo>
                    <a:pt x="4247275" y="1153785"/>
                  </a:lnTo>
                  <a:lnTo>
                    <a:pt x="4248150" y="1188212"/>
                  </a:lnTo>
                  <a:lnTo>
                    <a:pt x="4247275" y="1222632"/>
                  </a:lnTo>
                  <a:lnTo>
                    <a:pt x="4244669" y="1256810"/>
                  </a:lnTo>
                  <a:lnTo>
                    <a:pt x="4234352" y="1324385"/>
                  </a:lnTo>
                  <a:lnTo>
                    <a:pt x="4217388" y="1390831"/>
                  </a:lnTo>
                  <a:lnTo>
                    <a:pt x="4193967" y="1456043"/>
                  </a:lnTo>
                  <a:lnTo>
                    <a:pt x="4164276" y="1519914"/>
                  </a:lnTo>
                  <a:lnTo>
                    <a:pt x="4128505" y="1582339"/>
                  </a:lnTo>
                  <a:lnTo>
                    <a:pt x="4086842" y="1643213"/>
                  </a:lnTo>
                  <a:lnTo>
                    <a:pt x="4039478" y="1702429"/>
                  </a:lnTo>
                  <a:lnTo>
                    <a:pt x="4013716" y="1731383"/>
                  </a:lnTo>
                  <a:lnTo>
                    <a:pt x="3986600" y="1759882"/>
                  </a:lnTo>
                  <a:lnTo>
                    <a:pt x="3958152" y="1787915"/>
                  </a:lnTo>
                  <a:lnTo>
                    <a:pt x="3928397" y="1815467"/>
                  </a:lnTo>
                  <a:lnTo>
                    <a:pt x="3897358" y="1842525"/>
                  </a:lnTo>
                  <a:lnTo>
                    <a:pt x="3865059" y="1869077"/>
                  </a:lnTo>
                  <a:lnTo>
                    <a:pt x="3831523" y="1895108"/>
                  </a:lnTo>
                  <a:lnTo>
                    <a:pt x="3796774" y="1920607"/>
                  </a:lnTo>
                  <a:lnTo>
                    <a:pt x="3760835" y="1945559"/>
                  </a:lnTo>
                  <a:lnTo>
                    <a:pt x="3723731" y="1969951"/>
                  </a:lnTo>
                  <a:lnTo>
                    <a:pt x="3685484" y="1993770"/>
                  </a:lnTo>
                  <a:lnTo>
                    <a:pt x="3646119" y="2017003"/>
                  </a:lnTo>
                  <a:lnTo>
                    <a:pt x="3605659" y="2039637"/>
                  </a:lnTo>
                  <a:lnTo>
                    <a:pt x="3564127" y="2061658"/>
                  </a:lnTo>
                  <a:lnTo>
                    <a:pt x="3521548" y="2083054"/>
                  </a:lnTo>
                  <a:lnTo>
                    <a:pt x="3477944" y="2103811"/>
                  </a:lnTo>
                  <a:lnTo>
                    <a:pt x="3433340" y="2123915"/>
                  </a:lnTo>
                  <a:lnTo>
                    <a:pt x="3387759" y="2143354"/>
                  </a:lnTo>
                  <a:lnTo>
                    <a:pt x="3341225" y="2162115"/>
                  </a:lnTo>
                  <a:lnTo>
                    <a:pt x="3293761" y="2180184"/>
                  </a:lnTo>
                  <a:lnTo>
                    <a:pt x="3245391" y="2197547"/>
                  </a:lnTo>
                  <a:lnTo>
                    <a:pt x="3196138" y="2214193"/>
                  </a:lnTo>
                  <a:lnTo>
                    <a:pt x="3146026" y="2230107"/>
                  </a:lnTo>
                  <a:lnTo>
                    <a:pt x="3095080" y="2245276"/>
                  </a:lnTo>
                  <a:lnTo>
                    <a:pt x="3043321" y="2259688"/>
                  </a:lnTo>
                  <a:lnTo>
                    <a:pt x="2990775" y="2273328"/>
                  </a:lnTo>
                  <a:lnTo>
                    <a:pt x="2937464" y="2286185"/>
                  </a:lnTo>
                  <a:lnTo>
                    <a:pt x="2883413" y="2298243"/>
                  </a:lnTo>
                  <a:lnTo>
                    <a:pt x="2828644" y="2309491"/>
                  </a:lnTo>
                  <a:lnTo>
                    <a:pt x="2773182" y="2319915"/>
                  </a:lnTo>
                  <a:lnTo>
                    <a:pt x="2717049" y="2329502"/>
                  </a:lnTo>
                  <a:lnTo>
                    <a:pt x="2660271" y="2338239"/>
                  </a:lnTo>
                  <a:lnTo>
                    <a:pt x="2602869" y="2346112"/>
                  </a:lnTo>
                  <a:lnTo>
                    <a:pt x="2544869" y="2353108"/>
                  </a:lnTo>
                  <a:lnTo>
                    <a:pt x="2486293" y="2359215"/>
                  </a:lnTo>
                  <a:lnTo>
                    <a:pt x="2427165" y="2364418"/>
                  </a:lnTo>
                  <a:lnTo>
                    <a:pt x="2367509" y="2368705"/>
                  </a:lnTo>
                  <a:lnTo>
                    <a:pt x="2307348" y="2372062"/>
                  </a:lnTo>
                  <a:lnTo>
                    <a:pt x="2246707" y="2374476"/>
                  </a:lnTo>
                  <a:lnTo>
                    <a:pt x="2185608" y="2375934"/>
                  </a:lnTo>
                  <a:lnTo>
                    <a:pt x="2124075" y="2376424"/>
                  </a:lnTo>
                  <a:lnTo>
                    <a:pt x="2062541" y="2375934"/>
                  </a:lnTo>
                  <a:lnTo>
                    <a:pt x="2001442" y="2374476"/>
                  </a:lnTo>
                  <a:lnTo>
                    <a:pt x="1940801" y="2372062"/>
                  </a:lnTo>
                  <a:lnTo>
                    <a:pt x="1880640" y="2368705"/>
                  </a:lnTo>
                  <a:lnTo>
                    <a:pt x="1820984" y="2364418"/>
                  </a:lnTo>
                  <a:lnTo>
                    <a:pt x="1761856" y="2359215"/>
                  </a:lnTo>
                  <a:lnTo>
                    <a:pt x="1703280" y="2353108"/>
                  </a:lnTo>
                  <a:lnTo>
                    <a:pt x="1645280" y="2346112"/>
                  </a:lnTo>
                  <a:lnTo>
                    <a:pt x="1587878" y="2338239"/>
                  </a:lnTo>
                  <a:lnTo>
                    <a:pt x="1531100" y="2329502"/>
                  </a:lnTo>
                  <a:lnTo>
                    <a:pt x="1474967" y="2319915"/>
                  </a:lnTo>
                  <a:lnTo>
                    <a:pt x="1419505" y="2309491"/>
                  </a:lnTo>
                  <a:lnTo>
                    <a:pt x="1364736" y="2298243"/>
                  </a:lnTo>
                  <a:lnTo>
                    <a:pt x="1310685" y="2286185"/>
                  </a:lnTo>
                  <a:lnTo>
                    <a:pt x="1257374" y="2273328"/>
                  </a:lnTo>
                  <a:lnTo>
                    <a:pt x="1204828" y="2259688"/>
                  </a:lnTo>
                  <a:lnTo>
                    <a:pt x="1153069" y="2245276"/>
                  </a:lnTo>
                  <a:lnTo>
                    <a:pt x="1102123" y="2230107"/>
                  </a:lnTo>
                  <a:lnTo>
                    <a:pt x="1052011" y="2214193"/>
                  </a:lnTo>
                  <a:lnTo>
                    <a:pt x="1002758" y="2197547"/>
                  </a:lnTo>
                  <a:lnTo>
                    <a:pt x="954388" y="2180184"/>
                  </a:lnTo>
                  <a:lnTo>
                    <a:pt x="906924" y="2162115"/>
                  </a:lnTo>
                  <a:lnTo>
                    <a:pt x="860390" y="2143354"/>
                  </a:lnTo>
                  <a:lnTo>
                    <a:pt x="814809" y="2123915"/>
                  </a:lnTo>
                  <a:lnTo>
                    <a:pt x="770205" y="2103811"/>
                  </a:lnTo>
                  <a:lnTo>
                    <a:pt x="726601" y="2083054"/>
                  </a:lnTo>
                  <a:lnTo>
                    <a:pt x="684022" y="2061658"/>
                  </a:lnTo>
                  <a:lnTo>
                    <a:pt x="642490" y="2039637"/>
                  </a:lnTo>
                  <a:lnTo>
                    <a:pt x="602030" y="2017003"/>
                  </a:lnTo>
                  <a:lnTo>
                    <a:pt x="562665" y="1993770"/>
                  </a:lnTo>
                  <a:lnTo>
                    <a:pt x="524418" y="1969951"/>
                  </a:lnTo>
                  <a:lnTo>
                    <a:pt x="487314" y="1945559"/>
                  </a:lnTo>
                  <a:lnTo>
                    <a:pt x="451375" y="1920607"/>
                  </a:lnTo>
                  <a:lnTo>
                    <a:pt x="416626" y="1895108"/>
                  </a:lnTo>
                  <a:lnTo>
                    <a:pt x="383090" y="1869077"/>
                  </a:lnTo>
                  <a:lnTo>
                    <a:pt x="350791" y="1842525"/>
                  </a:lnTo>
                  <a:lnTo>
                    <a:pt x="319752" y="1815467"/>
                  </a:lnTo>
                  <a:lnTo>
                    <a:pt x="289997" y="1787915"/>
                  </a:lnTo>
                  <a:lnTo>
                    <a:pt x="261549" y="1759882"/>
                  </a:lnTo>
                  <a:lnTo>
                    <a:pt x="234433" y="1731383"/>
                  </a:lnTo>
                  <a:lnTo>
                    <a:pt x="208671" y="1702429"/>
                  </a:lnTo>
                  <a:lnTo>
                    <a:pt x="184288" y="1673035"/>
                  </a:lnTo>
                  <a:lnTo>
                    <a:pt x="139751" y="1612977"/>
                  </a:lnTo>
                  <a:lnTo>
                    <a:pt x="101011" y="1551314"/>
                  </a:lnTo>
                  <a:lnTo>
                    <a:pt x="68256" y="1488152"/>
                  </a:lnTo>
                  <a:lnTo>
                    <a:pt x="41676" y="1423598"/>
                  </a:lnTo>
                  <a:lnTo>
                    <a:pt x="21460" y="1357756"/>
                  </a:lnTo>
                  <a:lnTo>
                    <a:pt x="7796" y="1290732"/>
                  </a:lnTo>
                  <a:lnTo>
                    <a:pt x="874" y="1222632"/>
                  </a:lnTo>
                  <a:lnTo>
                    <a:pt x="0" y="1188212"/>
                  </a:lnTo>
                  <a:close/>
                </a:path>
              </a:pathLst>
            </a:custGeom>
            <a:ln w="38100">
              <a:solidFill>
                <a:srgbClr val="000000"/>
              </a:solidFill>
            </a:ln>
          </p:spPr>
          <p:txBody>
            <a:bodyPr wrap="square" lIns="0" tIns="0" rIns="0" bIns="0" rtlCol="0"/>
            <a:lstStyle/>
            <a:p>
              <a:endParaRPr/>
            </a:p>
          </p:txBody>
        </p:sp>
        <p:sp>
          <p:nvSpPr>
            <p:cNvPr id="13" name="object 13"/>
            <p:cNvSpPr/>
            <p:nvPr/>
          </p:nvSpPr>
          <p:spPr>
            <a:xfrm>
              <a:off x="4572000" y="3789426"/>
              <a:ext cx="2663825" cy="719455"/>
            </a:xfrm>
            <a:custGeom>
              <a:avLst/>
              <a:gdLst/>
              <a:ahLst/>
              <a:cxnLst/>
              <a:rect l="l" t="t" r="r" b="b"/>
              <a:pathLst>
                <a:path w="2663825" h="719454">
                  <a:moveTo>
                    <a:pt x="0" y="359537"/>
                  </a:moveTo>
                  <a:lnTo>
                    <a:pt x="7322" y="321596"/>
                  </a:lnTo>
                  <a:lnTo>
                    <a:pt x="28800" y="284797"/>
                  </a:lnTo>
                  <a:lnTo>
                    <a:pt x="63696" y="249336"/>
                  </a:lnTo>
                  <a:lnTo>
                    <a:pt x="111275" y="215413"/>
                  </a:lnTo>
                  <a:lnTo>
                    <a:pt x="170800" y="183226"/>
                  </a:lnTo>
                  <a:lnTo>
                    <a:pt x="241535" y="152973"/>
                  </a:lnTo>
                  <a:lnTo>
                    <a:pt x="280876" y="138634"/>
                  </a:lnTo>
                  <a:lnTo>
                    <a:pt x="322743" y="124853"/>
                  </a:lnTo>
                  <a:lnTo>
                    <a:pt x="367045" y="111655"/>
                  </a:lnTo>
                  <a:lnTo>
                    <a:pt x="413689" y="99065"/>
                  </a:lnTo>
                  <a:lnTo>
                    <a:pt x="462583" y="87107"/>
                  </a:lnTo>
                  <a:lnTo>
                    <a:pt x="513636" y="75806"/>
                  </a:lnTo>
                  <a:lnTo>
                    <a:pt x="566755" y="65188"/>
                  </a:lnTo>
                  <a:lnTo>
                    <a:pt x="621848" y="55276"/>
                  </a:lnTo>
                  <a:lnTo>
                    <a:pt x="678823" y="46096"/>
                  </a:lnTo>
                  <a:lnTo>
                    <a:pt x="737589" y="37673"/>
                  </a:lnTo>
                  <a:lnTo>
                    <a:pt x="798052" y="30031"/>
                  </a:lnTo>
                  <a:lnTo>
                    <a:pt x="860122" y="23195"/>
                  </a:lnTo>
                  <a:lnTo>
                    <a:pt x="923705" y="17190"/>
                  </a:lnTo>
                  <a:lnTo>
                    <a:pt x="988711" y="12041"/>
                  </a:lnTo>
                  <a:lnTo>
                    <a:pt x="1055047" y="7772"/>
                  </a:lnTo>
                  <a:lnTo>
                    <a:pt x="1122620" y="4409"/>
                  </a:lnTo>
                  <a:lnTo>
                    <a:pt x="1191340" y="1976"/>
                  </a:lnTo>
                  <a:lnTo>
                    <a:pt x="1261113" y="498"/>
                  </a:lnTo>
                  <a:lnTo>
                    <a:pt x="1331849" y="0"/>
                  </a:lnTo>
                  <a:lnTo>
                    <a:pt x="1402711" y="498"/>
                  </a:lnTo>
                  <a:lnTo>
                    <a:pt x="1472484" y="1976"/>
                  </a:lnTo>
                  <a:lnTo>
                    <a:pt x="1541204" y="4409"/>
                  </a:lnTo>
                  <a:lnTo>
                    <a:pt x="1608777" y="7772"/>
                  </a:lnTo>
                  <a:lnTo>
                    <a:pt x="1675113" y="12041"/>
                  </a:lnTo>
                  <a:lnTo>
                    <a:pt x="1740119" y="17190"/>
                  </a:lnTo>
                  <a:lnTo>
                    <a:pt x="1803702" y="23195"/>
                  </a:lnTo>
                  <a:lnTo>
                    <a:pt x="1865772" y="30031"/>
                  </a:lnTo>
                  <a:lnTo>
                    <a:pt x="1926235" y="37673"/>
                  </a:lnTo>
                  <a:lnTo>
                    <a:pt x="1985001" y="46096"/>
                  </a:lnTo>
                  <a:lnTo>
                    <a:pt x="2041976" y="55276"/>
                  </a:lnTo>
                  <a:lnTo>
                    <a:pt x="2097069" y="65188"/>
                  </a:lnTo>
                  <a:lnTo>
                    <a:pt x="2150188" y="75806"/>
                  </a:lnTo>
                  <a:lnTo>
                    <a:pt x="2201241" y="87107"/>
                  </a:lnTo>
                  <a:lnTo>
                    <a:pt x="2250135" y="99065"/>
                  </a:lnTo>
                  <a:lnTo>
                    <a:pt x="2296779" y="111655"/>
                  </a:lnTo>
                  <a:lnTo>
                    <a:pt x="2341081" y="124853"/>
                  </a:lnTo>
                  <a:lnTo>
                    <a:pt x="2382948" y="138634"/>
                  </a:lnTo>
                  <a:lnTo>
                    <a:pt x="2422289" y="152973"/>
                  </a:lnTo>
                  <a:lnTo>
                    <a:pt x="2459012" y="167845"/>
                  </a:lnTo>
                  <a:lnTo>
                    <a:pt x="2524234" y="199090"/>
                  </a:lnTo>
                  <a:lnTo>
                    <a:pt x="2577877" y="232170"/>
                  </a:lnTo>
                  <a:lnTo>
                    <a:pt x="2619207" y="266887"/>
                  </a:lnTo>
                  <a:lnTo>
                    <a:pt x="2647486" y="303042"/>
                  </a:lnTo>
                  <a:lnTo>
                    <a:pt x="2661978" y="340436"/>
                  </a:lnTo>
                  <a:lnTo>
                    <a:pt x="2663825" y="359537"/>
                  </a:lnTo>
                  <a:lnTo>
                    <a:pt x="2661978" y="378625"/>
                  </a:lnTo>
                  <a:lnTo>
                    <a:pt x="2656502" y="397455"/>
                  </a:lnTo>
                  <a:lnTo>
                    <a:pt x="2635024" y="434239"/>
                  </a:lnTo>
                  <a:lnTo>
                    <a:pt x="2600128" y="469689"/>
                  </a:lnTo>
                  <a:lnTo>
                    <a:pt x="2552549" y="503606"/>
                  </a:lnTo>
                  <a:lnTo>
                    <a:pt x="2493024" y="535791"/>
                  </a:lnTo>
                  <a:lnTo>
                    <a:pt x="2422289" y="566044"/>
                  </a:lnTo>
                  <a:lnTo>
                    <a:pt x="2382948" y="580385"/>
                  </a:lnTo>
                  <a:lnTo>
                    <a:pt x="2341081" y="594168"/>
                  </a:lnTo>
                  <a:lnTo>
                    <a:pt x="2296779" y="607369"/>
                  </a:lnTo>
                  <a:lnTo>
                    <a:pt x="2250135" y="619962"/>
                  </a:lnTo>
                  <a:lnTo>
                    <a:pt x="2201241" y="631924"/>
                  </a:lnTo>
                  <a:lnTo>
                    <a:pt x="2150188" y="643228"/>
                  </a:lnTo>
                  <a:lnTo>
                    <a:pt x="2097069" y="653850"/>
                  </a:lnTo>
                  <a:lnTo>
                    <a:pt x="2041976" y="663766"/>
                  </a:lnTo>
                  <a:lnTo>
                    <a:pt x="1985001" y="672950"/>
                  </a:lnTo>
                  <a:lnTo>
                    <a:pt x="1926235" y="681378"/>
                  </a:lnTo>
                  <a:lnTo>
                    <a:pt x="1865772" y="689024"/>
                  </a:lnTo>
                  <a:lnTo>
                    <a:pt x="1803702" y="695863"/>
                  </a:lnTo>
                  <a:lnTo>
                    <a:pt x="1740119" y="701872"/>
                  </a:lnTo>
                  <a:lnTo>
                    <a:pt x="1675113" y="707024"/>
                  </a:lnTo>
                  <a:lnTo>
                    <a:pt x="1608777" y="711296"/>
                  </a:lnTo>
                  <a:lnTo>
                    <a:pt x="1541204" y="714661"/>
                  </a:lnTo>
                  <a:lnTo>
                    <a:pt x="1472484" y="717096"/>
                  </a:lnTo>
                  <a:lnTo>
                    <a:pt x="1402711" y="718575"/>
                  </a:lnTo>
                  <a:lnTo>
                    <a:pt x="1331976" y="719074"/>
                  </a:lnTo>
                  <a:lnTo>
                    <a:pt x="1261228" y="718575"/>
                  </a:lnTo>
                  <a:lnTo>
                    <a:pt x="1191444" y="717096"/>
                  </a:lnTo>
                  <a:lnTo>
                    <a:pt x="1122714" y="714661"/>
                  </a:lnTo>
                  <a:lnTo>
                    <a:pt x="1055131" y="711296"/>
                  </a:lnTo>
                  <a:lnTo>
                    <a:pt x="988786" y="707024"/>
                  </a:lnTo>
                  <a:lnTo>
                    <a:pt x="923772" y="701872"/>
                  </a:lnTo>
                  <a:lnTo>
                    <a:pt x="860181" y="695863"/>
                  </a:lnTo>
                  <a:lnTo>
                    <a:pt x="798104" y="689024"/>
                  </a:lnTo>
                  <a:lnTo>
                    <a:pt x="737634" y="681378"/>
                  </a:lnTo>
                  <a:lnTo>
                    <a:pt x="678863" y="672950"/>
                  </a:lnTo>
                  <a:lnTo>
                    <a:pt x="621882" y="663766"/>
                  </a:lnTo>
                  <a:lnTo>
                    <a:pt x="566784" y="653850"/>
                  </a:lnTo>
                  <a:lnTo>
                    <a:pt x="513661" y="643228"/>
                  </a:lnTo>
                  <a:lnTo>
                    <a:pt x="462604" y="631924"/>
                  </a:lnTo>
                  <a:lnTo>
                    <a:pt x="413707" y="619962"/>
                  </a:lnTo>
                  <a:lnTo>
                    <a:pt x="367059" y="607369"/>
                  </a:lnTo>
                  <a:lnTo>
                    <a:pt x="322755" y="594168"/>
                  </a:lnTo>
                  <a:lnTo>
                    <a:pt x="280885" y="580385"/>
                  </a:lnTo>
                  <a:lnTo>
                    <a:pt x="241542" y="566044"/>
                  </a:lnTo>
                  <a:lnTo>
                    <a:pt x="204818" y="551171"/>
                  </a:lnTo>
                  <a:lnTo>
                    <a:pt x="139593" y="519927"/>
                  </a:lnTo>
                  <a:lnTo>
                    <a:pt x="85948" y="486851"/>
                  </a:lnTo>
                  <a:lnTo>
                    <a:pt x="44617" y="452143"/>
                  </a:lnTo>
                  <a:lnTo>
                    <a:pt x="16338" y="416001"/>
                  </a:lnTo>
                  <a:lnTo>
                    <a:pt x="1846" y="378625"/>
                  </a:lnTo>
                  <a:lnTo>
                    <a:pt x="0" y="359537"/>
                  </a:lnTo>
                  <a:close/>
                </a:path>
              </a:pathLst>
            </a:custGeom>
            <a:ln w="28575">
              <a:solidFill>
                <a:srgbClr val="000000"/>
              </a:solidFill>
            </a:ln>
          </p:spPr>
          <p:txBody>
            <a:bodyPr wrap="square" lIns="0" tIns="0" rIns="0" bIns="0" rtlCol="0"/>
            <a:lstStyle/>
            <a:p>
              <a:endParaRPr/>
            </a:p>
          </p:txBody>
        </p:sp>
        <p:sp>
          <p:nvSpPr>
            <p:cNvPr id="14" name="object 14"/>
            <p:cNvSpPr/>
            <p:nvPr/>
          </p:nvSpPr>
          <p:spPr>
            <a:xfrm>
              <a:off x="1398397" y="2251074"/>
              <a:ext cx="5646420" cy="2910840"/>
            </a:xfrm>
            <a:custGeom>
              <a:avLst/>
              <a:gdLst/>
              <a:ahLst/>
              <a:cxnLst/>
              <a:rect l="l" t="t" r="r" b="b"/>
              <a:pathLst>
                <a:path w="5646420" h="2910840">
                  <a:moveTo>
                    <a:pt x="293878" y="2546350"/>
                  </a:moveTo>
                  <a:lnTo>
                    <a:pt x="242316" y="2570099"/>
                  </a:lnTo>
                  <a:lnTo>
                    <a:pt x="257136" y="2581986"/>
                  </a:lnTo>
                  <a:lnTo>
                    <a:pt x="0" y="2902712"/>
                  </a:lnTo>
                  <a:lnTo>
                    <a:pt x="9906" y="2910713"/>
                  </a:lnTo>
                  <a:lnTo>
                    <a:pt x="267017" y="2589911"/>
                  </a:lnTo>
                  <a:lnTo>
                    <a:pt x="281940" y="2601849"/>
                  </a:lnTo>
                  <a:lnTo>
                    <a:pt x="288328" y="2572131"/>
                  </a:lnTo>
                  <a:lnTo>
                    <a:pt x="293878" y="2546350"/>
                  </a:lnTo>
                  <a:close/>
                </a:path>
                <a:path w="5646420" h="2910840">
                  <a:moveTo>
                    <a:pt x="5189728" y="19050"/>
                  </a:moveTo>
                  <a:lnTo>
                    <a:pt x="4808728" y="19050"/>
                  </a:lnTo>
                  <a:lnTo>
                    <a:pt x="4808728" y="0"/>
                  </a:lnTo>
                  <a:lnTo>
                    <a:pt x="4757928" y="25400"/>
                  </a:lnTo>
                  <a:lnTo>
                    <a:pt x="4808728" y="50800"/>
                  </a:lnTo>
                  <a:lnTo>
                    <a:pt x="4808728" y="31750"/>
                  </a:lnTo>
                  <a:lnTo>
                    <a:pt x="5189728" y="31750"/>
                  </a:lnTo>
                  <a:lnTo>
                    <a:pt x="5189728" y="19050"/>
                  </a:lnTo>
                  <a:close/>
                </a:path>
                <a:path w="5646420" h="2910840">
                  <a:moveTo>
                    <a:pt x="5646293" y="2520950"/>
                  </a:moveTo>
                  <a:lnTo>
                    <a:pt x="5376697" y="2285962"/>
                  </a:lnTo>
                  <a:lnTo>
                    <a:pt x="5383936" y="2277618"/>
                  </a:lnTo>
                  <a:lnTo>
                    <a:pt x="5389118" y="2271649"/>
                  </a:lnTo>
                  <a:lnTo>
                    <a:pt x="5334127" y="2257425"/>
                  </a:lnTo>
                  <a:lnTo>
                    <a:pt x="5355844" y="2310003"/>
                  </a:lnTo>
                  <a:lnTo>
                    <a:pt x="5368328" y="2295614"/>
                  </a:lnTo>
                  <a:lnTo>
                    <a:pt x="5638038" y="2530475"/>
                  </a:lnTo>
                  <a:lnTo>
                    <a:pt x="5646293" y="252095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8341" y="5277866"/>
            <a:ext cx="1577975" cy="299720"/>
          </a:xfrm>
          <a:prstGeom prst="rect">
            <a:avLst/>
          </a:prstGeom>
        </p:spPr>
        <p:txBody>
          <a:bodyPr vert="horz" wrap="square" lIns="0" tIns="12700" rIns="0" bIns="0" rtlCol="0">
            <a:spAutoFit/>
          </a:bodyPr>
          <a:lstStyle/>
          <a:p>
            <a:pPr marL="12700">
              <a:lnSpc>
                <a:spcPct val="100000"/>
              </a:lnSpc>
              <a:spcBef>
                <a:spcPts val="100"/>
              </a:spcBef>
            </a:pPr>
            <a:r>
              <a:rPr sz="1800" spc="65" dirty="0">
                <a:latin typeface="Cambria"/>
                <a:cs typeface="Cambria"/>
              </a:rPr>
              <a:t>Document</a:t>
            </a:r>
            <a:r>
              <a:rPr sz="1800" spc="50" dirty="0">
                <a:latin typeface="Cambria"/>
                <a:cs typeface="Cambria"/>
              </a:rPr>
              <a:t> </a:t>
            </a:r>
            <a:r>
              <a:rPr sz="1800" spc="95" dirty="0">
                <a:latin typeface="Cambria"/>
                <a:cs typeface="Cambria"/>
              </a:rPr>
              <a:t>File</a:t>
            </a:r>
            <a:endParaRPr sz="1800">
              <a:latin typeface="Cambria"/>
              <a:cs typeface="Cambria"/>
            </a:endParaRPr>
          </a:p>
        </p:txBody>
      </p:sp>
      <p:sp>
        <p:nvSpPr>
          <p:cNvPr id="16" name="object 16"/>
          <p:cNvSpPr txBox="1"/>
          <p:nvPr/>
        </p:nvSpPr>
        <p:spPr>
          <a:xfrm>
            <a:off x="6719823" y="2110740"/>
            <a:ext cx="1826895"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Cambria"/>
                <a:cs typeface="Cambria"/>
              </a:rPr>
              <a:t>Public</a:t>
            </a:r>
            <a:r>
              <a:rPr sz="1800" spc="60" dirty="0">
                <a:latin typeface="Cambria"/>
                <a:cs typeface="Cambria"/>
              </a:rPr>
              <a:t> </a:t>
            </a:r>
            <a:r>
              <a:rPr sz="1800" spc="75" dirty="0">
                <a:latin typeface="Cambria"/>
                <a:cs typeface="Cambria"/>
              </a:rPr>
              <a:t>Index</a:t>
            </a:r>
            <a:r>
              <a:rPr sz="1800" spc="65" dirty="0">
                <a:latin typeface="Cambria"/>
                <a:cs typeface="Cambria"/>
              </a:rPr>
              <a:t> </a:t>
            </a:r>
            <a:r>
              <a:rPr sz="1800" spc="100" dirty="0">
                <a:latin typeface="Cambria"/>
                <a:cs typeface="Cambria"/>
              </a:rPr>
              <a:t>File</a:t>
            </a:r>
            <a:endParaRPr sz="1800">
              <a:latin typeface="Cambria"/>
              <a:cs typeface="Cambria"/>
            </a:endParaRPr>
          </a:p>
        </p:txBody>
      </p:sp>
      <p:sp>
        <p:nvSpPr>
          <p:cNvPr id="17" name="object 17"/>
          <p:cNvSpPr txBox="1"/>
          <p:nvPr/>
        </p:nvSpPr>
        <p:spPr>
          <a:xfrm>
            <a:off x="6738873" y="4827016"/>
            <a:ext cx="1466850" cy="574040"/>
          </a:xfrm>
          <a:prstGeom prst="rect">
            <a:avLst/>
          </a:prstGeom>
        </p:spPr>
        <p:txBody>
          <a:bodyPr vert="horz" wrap="square" lIns="0" tIns="12700" rIns="0" bIns="0" rtlCol="0">
            <a:spAutoFit/>
          </a:bodyPr>
          <a:lstStyle/>
          <a:p>
            <a:pPr marL="12700" marR="5080">
              <a:lnSpc>
                <a:spcPct val="100000"/>
              </a:lnSpc>
              <a:spcBef>
                <a:spcPts val="100"/>
              </a:spcBef>
            </a:pPr>
            <a:r>
              <a:rPr sz="1800" spc="80" dirty="0">
                <a:latin typeface="Cambria"/>
                <a:cs typeface="Cambria"/>
              </a:rPr>
              <a:t>Private</a:t>
            </a:r>
            <a:r>
              <a:rPr sz="1800" spc="30" dirty="0">
                <a:latin typeface="Cambria"/>
                <a:cs typeface="Cambria"/>
              </a:rPr>
              <a:t> </a:t>
            </a:r>
            <a:r>
              <a:rPr sz="1800" spc="70" dirty="0">
                <a:latin typeface="Cambria"/>
                <a:cs typeface="Cambria"/>
              </a:rPr>
              <a:t>Index </a:t>
            </a:r>
            <a:r>
              <a:rPr sz="1800" spc="-380" dirty="0">
                <a:latin typeface="Cambria"/>
                <a:cs typeface="Cambria"/>
              </a:rPr>
              <a:t> </a:t>
            </a:r>
            <a:r>
              <a:rPr sz="1800" spc="95" dirty="0">
                <a:latin typeface="Cambria"/>
                <a:cs typeface="Cambria"/>
              </a:rPr>
              <a:t>File</a:t>
            </a:r>
            <a:endParaRPr sz="1800">
              <a:latin typeface="Cambria"/>
              <a:cs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rot="5400000">
            <a:off x="1143000" y="152400"/>
            <a:ext cx="6858000" cy="9144000"/>
            <a:chOff x="0" y="0"/>
            <a:chExt cx="6858000" cy="9144000"/>
          </a:xfrm>
        </p:grpSpPr>
        <p:pic>
          <p:nvPicPr>
            <p:cNvPr id="3" name="object 3"/>
            <p:cNvPicPr/>
            <p:nvPr/>
          </p:nvPicPr>
          <p:blipFill>
            <a:blip r:embed="rId2" cstate="print"/>
            <a:stretch>
              <a:fillRect/>
            </a:stretch>
          </p:blipFill>
          <p:spPr>
            <a:xfrm>
              <a:off x="0" y="0"/>
              <a:ext cx="6858000" cy="9144000"/>
            </a:xfrm>
            <a:prstGeom prst="rect">
              <a:avLst/>
            </a:prstGeom>
          </p:spPr>
        </p:pic>
        <p:sp>
          <p:nvSpPr>
            <p:cNvPr id="4" name="object 4"/>
            <p:cNvSpPr/>
            <p:nvPr/>
          </p:nvSpPr>
          <p:spPr>
            <a:xfrm>
              <a:off x="0" y="381000"/>
              <a:ext cx="6858000" cy="0"/>
            </a:xfrm>
            <a:custGeom>
              <a:avLst/>
              <a:gdLst/>
              <a:ahLst/>
              <a:cxnLst/>
              <a:rect l="l" t="t" r="r" b="b"/>
              <a:pathLst>
                <a:path w="6858000">
                  <a:moveTo>
                    <a:pt x="0" y="0"/>
                  </a:moveTo>
                  <a:lnTo>
                    <a:pt x="6857999" y="0"/>
                  </a:lnTo>
                </a:path>
              </a:pathLst>
            </a:custGeom>
            <a:ln w="38100">
              <a:solidFill>
                <a:srgbClr val="FDC3AD"/>
              </a:solidFill>
            </a:ln>
          </p:spPr>
          <p:txBody>
            <a:bodyPr wrap="square" lIns="0" tIns="0" rIns="0" bIns="0" rtlCol="0"/>
            <a:lstStyle/>
            <a:p>
              <a:endParaRPr/>
            </a:p>
          </p:txBody>
        </p:sp>
        <p:sp>
          <p:nvSpPr>
            <p:cNvPr id="5" name="object 5"/>
            <p:cNvSpPr/>
            <p:nvPr/>
          </p:nvSpPr>
          <p:spPr>
            <a:xfrm>
              <a:off x="0" y="9066238"/>
              <a:ext cx="6858000" cy="30480"/>
            </a:xfrm>
            <a:custGeom>
              <a:avLst/>
              <a:gdLst/>
              <a:ahLst/>
              <a:cxnLst/>
              <a:rect l="l" t="t" r="r" b="b"/>
              <a:pathLst>
                <a:path w="6858000" h="30479">
                  <a:moveTo>
                    <a:pt x="6857987" y="18707"/>
                  </a:moveTo>
                  <a:lnTo>
                    <a:pt x="0" y="18707"/>
                  </a:lnTo>
                  <a:lnTo>
                    <a:pt x="0" y="30137"/>
                  </a:lnTo>
                  <a:lnTo>
                    <a:pt x="6857987" y="30137"/>
                  </a:lnTo>
                  <a:lnTo>
                    <a:pt x="6857987" y="18707"/>
                  </a:lnTo>
                  <a:close/>
                </a:path>
                <a:path w="6858000" h="30479">
                  <a:moveTo>
                    <a:pt x="6857987" y="0"/>
                  </a:moveTo>
                  <a:lnTo>
                    <a:pt x="0" y="0"/>
                  </a:lnTo>
                  <a:lnTo>
                    <a:pt x="0" y="7277"/>
                  </a:lnTo>
                  <a:lnTo>
                    <a:pt x="6857987" y="7277"/>
                  </a:lnTo>
                  <a:lnTo>
                    <a:pt x="6857987" y="0"/>
                  </a:lnTo>
                  <a:close/>
                </a:path>
              </a:pathLst>
            </a:custGeom>
            <a:solidFill>
              <a:srgbClr val="FDC3AD"/>
            </a:solidFill>
          </p:spPr>
          <p:txBody>
            <a:bodyPr wrap="square" lIns="0" tIns="0" rIns="0" bIns="0" rtlCol="0"/>
            <a:lstStyle/>
            <a:p>
              <a:endParaRPr/>
            </a:p>
          </p:txBody>
        </p:sp>
        <p:sp>
          <p:nvSpPr>
            <p:cNvPr id="6" name="object 6"/>
            <p:cNvSpPr/>
            <p:nvPr/>
          </p:nvSpPr>
          <p:spPr>
            <a:xfrm>
              <a:off x="0" y="0"/>
              <a:ext cx="6858000" cy="304800"/>
            </a:xfrm>
            <a:custGeom>
              <a:avLst/>
              <a:gdLst/>
              <a:ahLst/>
              <a:cxnLst/>
              <a:rect l="l" t="t" r="r" b="b"/>
              <a:pathLst>
                <a:path w="6858000" h="304800">
                  <a:moveTo>
                    <a:pt x="6857987" y="35814"/>
                  </a:moveTo>
                  <a:lnTo>
                    <a:pt x="0" y="35814"/>
                  </a:lnTo>
                  <a:lnTo>
                    <a:pt x="0" y="304800"/>
                  </a:lnTo>
                  <a:lnTo>
                    <a:pt x="6857987" y="304800"/>
                  </a:lnTo>
                  <a:lnTo>
                    <a:pt x="6857987" y="35814"/>
                  </a:lnTo>
                  <a:close/>
                </a:path>
                <a:path w="6858000" h="304800">
                  <a:moveTo>
                    <a:pt x="6857987" y="0"/>
                  </a:moveTo>
                  <a:lnTo>
                    <a:pt x="0" y="0"/>
                  </a:lnTo>
                  <a:lnTo>
                    <a:pt x="0" y="1524"/>
                  </a:lnTo>
                  <a:lnTo>
                    <a:pt x="6857987" y="1524"/>
                  </a:lnTo>
                  <a:lnTo>
                    <a:pt x="6857987"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0" y="2222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8537"/>
            </a:solidFill>
          </p:spPr>
          <p:txBody>
            <a:bodyPr wrap="square" lIns="0" tIns="0" rIns="0" bIns="0" rtlCol="0"/>
            <a:lstStyle/>
            <a:p>
              <a:endParaRPr/>
            </a:p>
          </p:txBody>
        </p:sp>
        <p:sp>
          <p:nvSpPr>
            <p:cNvPr id="8" name="object 8"/>
            <p:cNvSpPr/>
            <p:nvPr/>
          </p:nvSpPr>
          <p:spPr>
            <a:xfrm>
              <a:off x="5714999" y="438912"/>
              <a:ext cx="548640" cy="548640"/>
            </a:xfrm>
            <a:custGeom>
              <a:avLst/>
              <a:gdLst/>
              <a:ahLst/>
              <a:cxnLst/>
              <a:rect l="l" t="t" r="r" b="b"/>
              <a:pathLst>
                <a:path w="548639" h="548640">
                  <a:moveTo>
                    <a:pt x="0" y="274320"/>
                  </a:moveTo>
                  <a:lnTo>
                    <a:pt x="4419" y="323631"/>
                  </a:lnTo>
                  <a:lnTo>
                    <a:pt x="17162" y="370042"/>
                  </a:lnTo>
                  <a:lnTo>
                    <a:pt x="37453" y="412778"/>
                  </a:lnTo>
                  <a:lnTo>
                    <a:pt x="64518" y="451064"/>
                  </a:lnTo>
                  <a:lnTo>
                    <a:pt x="97580" y="484126"/>
                  </a:lnTo>
                  <a:lnTo>
                    <a:pt x="135867" y="511189"/>
                  </a:lnTo>
                  <a:lnTo>
                    <a:pt x="178602" y="531478"/>
                  </a:lnTo>
                  <a:lnTo>
                    <a:pt x="225011" y="544220"/>
                  </a:lnTo>
                  <a:lnTo>
                    <a:pt x="274319" y="548640"/>
                  </a:lnTo>
                  <a:lnTo>
                    <a:pt x="323628" y="544220"/>
                  </a:lnTo>
                  <a:lnTo>
                    <a:pt x="370037" y="531478"/>
                  </a:lnTo>
                  <a:lnTo>
                    <a:pt x="412772" y="511189"/>
                  </a:lnTo>
                  <a:lnTo>
                    <a:pt x="451059" y="484126"/>
                  </a:lnTo>
                  <a:lnTo>
                    <a:pt x="484121" y="451064"/>
                  </a:lnTo>
                  <a:lnTo>
                    <a:pt x="511186" y="412778"/>
                  </a:lnTo>
                  <a:lnTo>
                    <a:pt x="531477" y="370042"/>
                  </a:lnTo>
                  <a:lnTo>
                    <a:pt x="544220" y="323631"/>
                  </a:lnTo>
                  <a:lnTo>
                    <a:pt x="548640" y="274320"/>
                  </a:lnTo>
                  <a:lnTo>
                    <a:pt x="544220" y="225008"/>
                  </a:lnTo>
                  <a:lnTo>
                    <a:pt x="531477" y="178597"/>
                  </a:lnTo>
                  <a:lnTo>
                    <a:pt x="511186" y="135861"/>
                  </a:lnTo>
                  <a:lnTo>
                    <a:pt x="484121" y="97575"/>
                  </a:lnTo>
                  <a:lnTo>
                    <a:pt x="451059" y="64513"/>
                  </a:lnTo>
                  <a:lnTo>
                    <a:pt x="412772" y="37450"/>
                  </a:lnTo>
                  <a:lnTo>
                    <a:pt x="370037" y="17161"/>
                  </a:lnTo>
                  <a:lnTo>
                    <a:pt x="323628" y="4419"/>
                  </a:lnTo>
                  <a:lnTo>
                    <a:pt x="274319" y="0"/>
                  </a:lnTo>
                  <a:lnTo>
                    <a:pt x="225011" y="4419"/>
                  </a:lnTo>
                  <a:lnTo>
                    <a:pt x="178602" y="17161"/>
                  </a:lnTo>
                  <a:lnTo>
                    <a:pt x="135867" y="37450"/>
                  </a:lnTo>
                  <a:lnTo>
                    <a:pt x="97580" y="64513"/>
                  </a:lnTo>
                  <a:lnTo>
                    <a:pt x="64518" y="97575"/>
                  </a:lnTo>
                  <a:lnTo>
                    <a:pt x="37453" y="135861"/>
                  </a:lnTo>
                  <a:lnTo>
                    <a:pt x="17162" y="178597"/>
                  </a:lnTo>
                  <a:lnTo>
                    <a:pt x="4419" y="225008"/>
                  </a:lnTo>
                  <a:lnTo>
                    <a:pt x="0" y="274320"/>
                  </a:lnTo>
                  <a:close/>
                </a:path>
              </a:pathLst>
            </a:custGeom>
            <a:solidFill>
              <a:srgbClr val="FD8537"/>
            </a:solidFill>
          </p:spPr>
          <p:txBody>
            <a:bodyPr wrap="square" lIns="0" tIns="0" rIns="0" bIns="0" rtlCol="0"/>
            <a:lstStyle/>
            <a:p>
              <a:endParaRPr/>
            </a:p>
          </p:txBody>
        </p:sp>
        <p:sp>
          <p:nvSpPr>
            <p:cNvPr id="9" name="object 9"/>
            <p:cNvSpPr/>
            <p:nvPr/>
          </p:nvSpPr>
          <p:spPr>
            <a:xfrm>
              <a:off x="0" y="8153400"/>
              <a:ext cx="6858000" cy="609600"/>
            </a:xfrm>
            <a:custGeom>
              <a:avLst/>
              <a:gdLst/>
              <a:ahLst/>
              <a:cxnLst/>
              <a:rect l="l" t="t" r="r" b="b"/>
              <a:pathLst>
                <a:path w="6858000" h="609600">
                  <a:moveTo>
                    <a:pt x="6857987" y="165061"/>
                  </a:moveTo>
                  <a:lnTo>
                    <a:pt x="0" y="165061"/>
                  </a:lnTo>
                  <a:lnTo>
                    <a:pt x="0" y="609600"/>
                  </a:lnTo>
                  <a:lnTo>
                    <a:pt x="6857987" y="609600"/>
                  </a:lnTo>
                  <a:lnTo>
                    <a:pt x="6857987" y="165061"/>
                  </a:lnTo>
                  <a:close/>
                </a:path>
                <a:path w="6858000" h="609600">
                  <a:moveTo>
                    <a:pt x="6857987" y="104775"/>
                  </a:moveTo>
                  <a:lnTo>
                    <a:pt x="0" y="104775"/>
                  </a:lnTo>
                  <a:lnTo>
                    <a:pt x="0" y="107911"/>
                  </a:lnTo>
                  <a:lnTo>
                    <a:pt x="6857987" y="107911"/>
                  </a:lnTo>
                  <a:lnTo>
                    <a:pt x="6857987" y="104775"/>
                  </a:lnTo>
                  <a:close/>
                </a:path>
                <a:path w="6858000" h="609600">
                  <a:moveTo>
                    <a:pt x="6857987" y="0"/>
                  </a:moveTo>
                  <a:lnTo>
                    <a:pt x="0" y="0"/>
                  </a:lnTo>
                  <a:lnTo>
                    <a:pt x="0" y="47625"/>
                  </a:lnTo>
                  <a:lnTo>
                    <a:pt x="6857987" y="47625"/>
                  </a:lnTo>
                  <a:lnTo>
                    <a:pt x="6857987" y="0"/>
                  </a:lnTo>
                  <a:close/>
                </a:path>
              </a:pathLst>
            </a:custGeom>
            <a:solidFill>
              <a:srgbClr val="FDC3AD">
                <a:alpha val="54116"/>
              </a:srgbClr>
            </a:solidFill>
          </p:spPr>
          <p:txBody>
            <a:bodyPr wrap="square" lIns="0" tIns="0" rIns="0" bIns="0" rtlCol="0"/>
            <a:lstStyle/>
            <a:p>
              <a:endParaRPr/>
            </a:p>
          </p:txBody>
        </p:sp>
        <p:sp>
          <p:nvSpPr>
            <p:cNvPr id="10" name="object 10"/>
            <p:cNvSpPr/>
            <p:nvPr/>
          </p:nvSpPr>
          <p:spPr>
            <a:xfrm>
              <a:off x="0" y="8762996"/>
              <a:ext cx="6858000" cy="104775"/>
            </a:xfrm>
            <a:custGeom>
              <a:avLst/>
              <a:gdLst/>
              <a:ahLst/>
              <a:cxnLst/>
              <a:rect l="l" t="t" r="r" b="b"/>
              <a:pathLst>
                <a:path w="6858000" h="104775">
                  <a:moveTo>
                    <a:pt x="0" y="0"/>
                  </a:moveTo>
                  <a:lnTo>
                    <a:pt x="0" y="104664"/>
                  </a:lnTo>
                  <a:lnTo>
                    <a:pt x="6858000" y="104664"/>
                  </a:lnTo>
                  <a:lnTo>
                    <a:pt x="6858000" y="0"/>
                  </a:lnTo>
                  <a:lnTo>
                    <a:pt x="0" y="0"/>
                  </a:lnTo>
                  <a:close/>
                </a:path>
              </a:pathLst>
            </a:custGeom>
            <a:solidFill>
              <a:srgbClr val="FFD9CE">
                <a:alpha val="36077"/>
              </a:srgbClr>
            </a:solidFill>
          </p:spPr>
          <p:txBody>
            <a:bodyPr wrap="square" lIns="0" tIns="0" rIns="0" bIns="0" rtlCol="0"/>
            <a:lstStyle/>
            <a:p>
              <a:endParaRPr/>
            </a:p>
          </p:txBody>
        </p:sp>
        <p:sp>
          <p:nvSpPr>
            <p:cNvPr id="11" name="object 11"/>
            <p:cNvSpPr/>
            <p:nvPr/>
          </p:nvSpPr>
          <p:spPr>
            <a:xfrm>
              <a:off x="0" y="7971523"/>
              <a:ext cx="6858000" cy="182245"/>
            </a:xfrm>
            <a:custGeom>
              <a:avLst/>
              <a:gdLst/>
              <a:ahLst/>
              <a:cxnLst/>
              <a:rect l="l" t="t" r="r" b="b"/>
              <a:pathLst>
                <a:path w="6858000" h="182245">
                  <a:moveTo>
                    <a:pt x="0" y="0"/>
                  </a:moveTo>
                  <a:lnTo>
                    <a:pt x="0" y="181876"/>
                  </a:lnTo>
                  <a:lnTo>
                    <a:pt x="6858000" y="181876"/>
                  </a:lnTo>
                  <a:lnTo>
                    <a:pt x="6858000" y="0"/>
                  </a:lnTo>
                  <a:lnTo>
                    <a:pt x="0" y="0"/>
                  </a:lnTo>
                  <a:close/>
                </a:path>
              </a:pathLst>
            </a:custGeom>
            <a:solidFill>
              <a:srgbClr val="FFD9CE">
                <a:alpha val="70195"/>
              </a:srgbClr>
            </a:solidFill>
          </p:spPr>
          <p:txBody>
            <a:bodyPr wrap="square" lIns="0" tIns="0" rIns="0" bIns="0" rtlCol="0"/>
            <a:lstStyle/>
            <a:p>
              <a:endParaRPr/>
            </a:p>
          </p:txBody>
        </p:sp>
        <p:sp>
          <p:nvSpPr>
            <p:cNvPr id="12" name="object 12"/>
            <p:cNvSpPr/>
            <p:nvPr/>
          </p:nvSpPr>
          <p:spPr>
            <a:xfrm>
              <a:off x="0" y="7772400"/>
              <a:ext cx="6858000" cy="230504"/>
            </a:xfrm>
            <a:custGeom>
              <a:avLst/>
              <a:gdLst/>
              <a:ahLst/>
              <a:cxnLst/>
              <a:rect l="l" t="t" r="r" b="b"/>
              <a:pathLst>
                <a:path w="6858000" h="230504">
                  <a:moveTo>
                    <a:pt x="0" y="0"/>
                  </a:moveTo>
                  <a:lnTo>
                    <a:pt x="0" y="230276"/>
                  </a:lnTo>
                  <a:lnTo>
                    <a:pt x="6858000" y="230276"/>
                  </a:lnTo>
                  <a:lnTo>
                    <a:pt x="6858000" y="0"/>
                  </a:lnTo>
                  <a:lnTo>
                    <a:pt x="0" y="0"/>
                  </a:lnTo>
                  <a:close/>
                </a:path>
              </a:pathLst>
            </a:custGeom>
            <a:solidFill>
              <a:srgbClr val="FFECE8">
                <a:alpha val="70979"/>
              </a:srgbClr>
            </a:solidFill>
          </p:spPr>
          <p:txBody>
            <a:bodyPr wrap="square" lIns="0" tIns="0" rIns="0" bIns="0" rtlCol="0"/>
            <a:lstStyle/>
            <a:p>
              <a:endParaRPr/>
            </a:p>
          </p:txBody>
        </p:sp>
        <p:sp>
          <p:nvSpPr>
            <p:cNvPr id="13" name="object 13"/>
            <p:cNvSpPr/>
            <p:nvPr/>
          </p:nvSpPr>
          <p:spPr>
            <a:xfrm>
              <a:off x="0" y="9037656"/>
              <a:ext cx="6858000" cy="0"/>
            </a:xfrm>
            <a:custGeom>
              <a:avLst/>
              <a:gdLst/>
              <a:ahLst/>
              <a:cxnLst/>
              <a:rect l="l" t="t" r="r" b="b"/>
              <a:pathLst>
                <a:path w="6858000">
                  <a:moveTo>
                    <a:pt x="0" y="0"/>
                  </a:moveTo>
                  <a:lnTo>
                    <a:pt x="6857999" y="0"/>
                  </a:lnTo>
                </a:path>
              </a:pathLst>
            </a:custGeom>
            <a:ln w="57150">
              <a:solidFill>
                <a:srgbClr val="FDC3AD"/>
              </a:solidFill>
            </a:ln>
          </p:spPr>
          <p:txBody>
            <a:bodyPr wrap="square" lIns="0" tIns="0" rIns="0" bIns="0" rtlCol="0"/>
            <a:lstStyle/>
            <a:p>
              <a:endParaRPr/>
            </a:p>
          </p:txBody>
        </p:sp>
        <p:sp>
          <p:nvSpPr>
            <p:cNvPr id="14" name="object 14"/>
            <p:cNvSpPr/>
            <p:nvPr/>
          </p:nvSpPr>
          <p:spPr>
            <a:xfrm>
              <a:off x="0" y="8201025"/>
              <a:ext cx="6858000" cy="57150"/>
            </a:xfrm>
            <a:custGeom>
              <a:avLst/>
              <a:gdLst/>
              <a:ahLst/>
              <a:cxnLst/>
              <a:rect l="l" t="t" r="r" b="b"/>
              <a:pathLst>
                <a:path w="6858000" h="57150">
                  <a:moveTo>
                    <a:pt x="6857999" y="57150"/>
                  </a:moveTo>
                  <a:lnTo>
                    <a:pt x="6857999" y="0"/>
                  </a:lnTo>
                  <a:lnTo>
                    <a:pt x="0" y="0"/>
                  </a:lnTo>
                  <a:lnTo>
                    <a:pt x="0" y="57150"/>
                  </a:lnTo>
                  <a:lnTo>
                    <a:pt x="6857999" y="57150"/>
                  </a:lnTo>
                  <a:close/>
                </a:path>
              </a:pathLst>
            </a:custGeom>
            <a:solidFill>
              <a:srgbClr val="FFECE8"/>
            </a:solidFill>
          </p:spPr>
          <p:txBody>
            <a:bodyPr wrap="square" lIns="0" tIns="0" rIns="0" bIns="0" rtlCol="0"/>
            <a:lstStyle/>
            <a:p>
              <a:endParaRPr/>
            </a:p>
          </p:txBody>
        </p:sp>
        <p:sp>
          <p:nvSpPr>
            <p:cNvPr id="15" name="object 15"/>
            <p:cNvSpPr/>
            <p:nvPr/>
          </p:nvSpPr>
          <p:spPr>
            <a:xfrm>
              <a:off x="0" y="8261312"/>
              <a:ext cx="6858000" cy="57150"/>
            </a:xfrm>
            <a:custGeom>
              <a:avLst/>
              <a:gdLst/>
              <a:ahLst/>
              <a:cxnLst/>
              <a:rect l="l" t="t" r="r" b="b"/>
              <a:pathLst>
                <a:path w="6858000" h="57150">
                  <a:moveTo>
                    <a:pt x="6857999" y="57149"/>
                  </a:moveTo>
                  <a:lnTo>
                    <a:pt x="6857999" y="0"/>
                  </a:lnTo>
                  <a:lnTo>
                    <a:pt x="0" y="0"/>
                  </a:lnTo>
                  <a:lnTo>
                    <a:pt x="0" y="57150"/>
                  </a:lnTo>
                  <a:lnTo>
                    <a:pt x="6857999" y="57149"/>
                  </a:lnTo>
                  <a:close/>
                </a:path>
              </a:pathLst>
            </a:custGeom>
            <a:solidFill>
              <a:srgbClr val="FDC3AD"/>
            </a:solidFill>
          </p:spPr>
          <p:txBody>
            <a:bodyPr wrap="square" lIns="0" tIns="0" rIns="0" bIns="0" rtlCol="0"/>
            <a:lstStyle/>
            <a:p>
              <a:endParaRPr/>
            </a:p>
          </p:txBody>
        </p:sp>
        <p:sp>
          <p:nvSpPr>
            <p:cNvPr id="16" name="object 16"/>
            <p:cNvSpPr/>
            <p:nvPr/>
          </p:nvSpPr>
          <p:spPr>
            <a:xfrm>
              <a:off x="0" y="7417307"/>
              <a:ext cx="6858000" cy="0"/>
            </a:xfrm>
            <a:custGeom>
              <a:avLst/>
              <a:gdLst/>
              <a:ahLst/>
              <a:cxnLst/>
              <a:rect l="l" t="t" r="r" b="b"/>
              <a:pathLst>
                <a:path w="6858000">
                  <a:moveTo>
                    <a:pt x="0" y="0"/>
                  </a:moveTo>
                  <a:lnTo>
                    <a:pt x="6857999" y="0"/>
                  </a:lnTo>
                </a:path>
              </a:pathLst>
            </a:custGeom>
            <a:ln w="28575">
              <a:solidFill>
                <a:srgbClr val="FDC3AD"/>
              </a:solidFill>
            </a:ln>
          </p:spPr>
          <p:txBody>
            <a:bodyPr wrap="square" lIns="0" tIns="0" rIns="0" bIns="0" rtlCol="0"/>
            <a:lstStyle/>
            <a:p>
              <a:endParaRPr/>
            </a:p>
          </p:txBody>
        </p:sp>
        <p:sp>
          <p:nvSpPr>
            <p:cNvPr id="17" name="object 17"/>
            <p:cNvSpPr/>
            <p:nvPr/>
          </p:nvSpPr>
          <p:spPr>
            <a:xfrm>
              <a:off x="0" y="80708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C3AD"/>
            </a:solidFill>
          </p:spPr>
          <p:txBody>
            <a:bodyPr wrap="square" lIns="0" tIns="0" rIns="0" bIns="0" rtlCol="0"/>
            <a:lstStyle/>
            <a:p>
              <a:endParaRPr/>
            </a:p>
          </p:txBody>
        </p:sp>
        <p:sp>
          <p:nvSpPr>
            <p:cNvPr id="18" name="object 18"/>
            <p:cNvSpPr/>
            <p:nvPr/>
          </p:nvSpPr>
          <p:spPr>
            <a:xfrm>
              <a:off x="0" y="1523"/>
              <a:ext cx="6858000" cy="57150"/>
            </a:xfrm>
            <a:custGeom>
              <a:avLst/>
              <a:gdLst/>
              <a:ahLst/>
              <a:cxnLst/>
              <a:rect l="l" t="t" r="r" b="b"/>
              <a:pathLst>
                <a:path w="6858000" h="57150">
                  <a:moveTo>
                    <a:pt x="6857987" y="45720"/>
                  </a:moveTo>
                  <a:lnTo>
                    <a:pt x="0" y="45720"/>
                  </a:lnTo>
                  <a:lnTo>
                    <a:pt x="0" y="57150"/>
                  </a:lnTo>
                  <a:lnTo>
                    <a:pt x="6857987" y="57150"/>
                  </a:lnTo>
                  <a:lnTo>
                    <a:pt x="6857987" y="45720"/>
                  </a:lnTo>
                  <a:close/>
                </a:path>
                <a:path w="6858000" h="57150">
                  <a:moveTo>
                    <a:pt x="6857987" y="0"/>
                  </a:moveTo>
                  <a:lnTo>
                    <a:pt x="0" y="0"/>
                  </a:lnTo>
                  <a:lnTo>
                    <a:pt x="0" y="34290"/>
                  </a:lnTo>
                  <a:lnTo>
                    <a:pt x="6857987" y="34290"/>
                  </a:lnTo>
                  <a:lnTo>
                    <a:pt x="6857987" y="0"/>
                  </a:lnTo>
                  <a:close/>
                </a:path>
              </a:pathLst>
            </a:custGeom>
            <a:solidFill>
              <a:srgbClr val="FDC3AD"/>
            </a:solidFill>
          </p:spPr>
          <p:txBody>
            <a:bodyPr wrap="square" lIns="0" tIns="0" rIns="0" bIns="0" rtlCol="0"/>
            <a:lstStyle/>
            <a:p>
              <a:endParaRPr/>
            </a:p>
          </p:txBody>
        </p:sp>
        <p:sp>
          <p:nvSpPr>
            <p:cNvPr id="19" name="object 19"/>
            <p:cNvSpPr/>
            <p:nvPr/>
          </p:nvSpPr>
          <p:spPr>
            <a:xfrm>
              <a:off x="0" y="7848600"/>
              <a:ext cx="6858000" cy="76200"/>
            </a:xfrm>
            <a:custGeom>
              <a:avLst/>
              <a:gdLst/>
              <a:ahLst/>
              <a:cxnLst/>
              <a:rect l="l" t="t" r="r" b="b"/>
              <a:pathLst>
                <a:path w="6858000" h="76200">
                  <a:moveTo>
                    <a:pt x="0" y="0"/>
                  </a:moveTo>
                  <a:lnTo>
                    <a:pt x="0" y="76200"/>
                  </a:lnTo>
                  <a:lnTo>
                    <a:pt x="6858000" y="76200"/>
                  </a:lnTo>
                  <a:lnTo>
                    <a:pt x="6858000" y="0"/>
                  </a:lnTo>
                  <a:lnTo>
                    <a:pt x="0" y="0"/>
                  </a:lnTo>
                  <a:close/>
                </a:path>
              </a:pathLst>
            </a:custGeom>
            <a:solidFill>
              <a:srgbClr val="FDC3AD">
                <a:alpha val="50979"/>
              </a:srgbClr>
            </a:solidFill>
          </p:spPr>
          <p:txBody>
            <a:bodyPr wrap="square" lIns="0" tIns="0" rIns="0" bIns="0" rtlCol="0"/>
            <a:lstStyle/>
            <a:p>
              <a:endParaRPr/>
            </a:p>
          </p:txBody>
        </p:sp>
        <p:sp>
          <p:nvSpPr>
            <p:cNvPr id="20" name="object 20"/>
            <p:cNvSpPr/>
            <p:nvPr/>
          </p:nvSpPr>
          <p:spPr>
            <a:xfrm>
              <a:off x="3429000" y="7192898"/>
              <a:ext cx="2079625" cy="1341755"/>
            </a:xfrm>
            <a:custGeom>
              <a:avLst/>
              <a:gdLst/>
              <a:ahLst/>
              <a:cxnLst/>
              <a:rect l="l" t="t" r="r" b="b"/>
              <a:pathLst>
                <a:path w="2079625" h="1341754">
                  <a:moveTo>
                    <a:pt x="1295400" y="693801"/>
                  </a:moveTo>
                  <a:lnTo>
                    <a:pt x="1293622" y="645464"/>
                  </a:lnTo>
                  <a:lnTo>
                    <a:pt x="1288376" y="598081"/>
                  </a:lnTo>
                  <a:lnTo>
                    <a:pt x="1279779" y="551802"/>
                  </a:lnTo>
                  <a:lnTo>
                    <a:pt x="1267968" y="506730"/>
                  </a:lnTo>
                  <a:lnTo>
                    <a:pt x="1253070" y="462991"/>
                  </a:lnTo>
                  <a:lnTo>
                    <a:pt x="1235202" y="420738"/>
                  </a:lnTo>
                  <a:lnTo>
                    <a:pt x="1214488" y="380060"/>
                  </a:lnTo>
                  <a:lnTo>
                    <a:pt x="1191056" y="341109"/>
                  </a:lnTo>
                  <a:lnTo>
                    <a:pt x="1165034" y="303999"/>
                  </a:lnTo>
                  <a:lnTo>
                    <a:pt x="1136535" y="268846"/>
                  </a:lnTo>
                  <a:lnTo>
                    <a:pt x="1105700" y="235800"/>
                  </a:lnTo>
                  <a:lnTo>
                    <a:pt x="1072654" y="204965"/>
                  </a:lnTo>
                  <a:lnTo>
                    <a:pt x="1037501" y="176466"/>
                  </a:lnTo>
                  <a:lnTo>
                    <a:pt x="1000391" y="150444"/>
                  </a:lnTo>
                  <a:lnTo>
                    <a:pt x="961440" y="127012"/>
                  </a:lnTo>
                  <a:lnTo>
                    <a:pt x="920762" y="106299"/>
                  </a:lnTo>
                  <a:lnTo>
                    <a:pt x="878509" y="88430"/>
                  </a:lnTo>
                  <a:lnTo>
                    <a:pt x="834771" y="73533"/>
                  </a:lnTo>
                  <a:lnTo>
                    <a:pt x="789698" y="61722"/>
                  </a:lnTo>
                  <a:lnTo>
                    <a:pt x="743419" y="53124"/>
                  </a:lnTo>
                  <a:lnTo>
                    <a:pt x="696036" y="47879"/>
                  </a:lnTo>
                  <a:lnTo>
                    <a:pt x="647700" y="46101"/>
                  </a:lnTo>
                  <a:lnTo>
                    <a:pt x="599351" y="47879"/>
                  </a:lnTo>
                  <a:lnTo>
                    <a:pt x="551967" y="53124"/>
                  </a:lnTo>
                  <a:lnTo>
                    <a:pt x="505688" y="61722"/>
                  </a:lnTo>
                  <a:lnTo>
                    <a:pt x="460616" y="73533"/>
                  </a:lnTo>
                  <a:lnTo>
                    <a:pt x="416877" y="88430"/>
                  </a:lnTo>
                  <a:lnTo>
                    <a:pt x="374624" y="106299"/>
                  </a:lnTo>
                  <a:lnTo>
                    <a:pt x="333946" y="127012"/>
                  </a:lnTo>
                  <a:lnTo>
                    <a:pt x="294995" y="150444"/>
                  </a:lnTo>
                  <a:lnTo>
                    <a:pt x="257886" y="176466"/>
                  </a:lnTo>
                  <a:lnTo>
                    <a:pt x="222732" y="204965"/>
                  </a:lnTo>
                  <a:lnTo>
                    <a:pt x="189687" y="235800"/>
                  </a:lnTo>
                  <a:lnTo>
                    <a:pt x="158851" y="268846"/>
                  </a:lnTo>
                  <a:lnTo>
                    <a:pt x="130352" y="303999"/>
                  </a:lnTo>
                  <a:lnTo>
                    <a:pt x="104330" y="341109"/>
                  </a:lnTo>
                  <a:lnTo>
                    <a:pt x="80899" y="380060"/>
                  </a:lnTo>
                  <a:lnTo>
                    <a:pt x="60185" y="420738"/>
                  </a:lnTo>
                  <a:lnTo>
                    <a:pt x="42316" y="462991"/>
                  </a:lnTo>
                  <a:lnTo>
                    <a:pt x="27419" y="506730"/>
                  </a:lnTo>
                  <a:lnTo>
                    <a:pt x="15608" y="551802"/>
                  </a:lnTo>
                  <a:lnTo>
                    <a:pt x="7010" y="598081"/>
                  </a:lnTo>
                  <a:lnTo>
                    <a:pt x="1765" y="645464"/>
                  </a:lnTo>
                  <a:lnTo>
                    <a:pt x="0" y="693801"/>
                  </a:lnTo>
                  <a:lnTo>
                    <a:pt x="1765" y="742149"/>
                  </a:lnTo>
                  <a:lnTo>
                    <a:pt x="7010" y="789520"/>
                  </a:lnTo>
                  <a:lnTo>
                    <a:pt x="15608" y="835799"/>
                  </a:lnTo>
                  <a:lnTo>
                    <a:pt x="27419" y="880872"/>
                  </a:lnTo>
                  <a:lnTo>
                    <a:pt x="42316" y="924598"/>
                  </a:lnTo>
                  <a:lnTo>
                    <a:pt x="60185" y="966863"/>
                  </a:lnTo>
                  <a:lnTo>
                    <a:pt x="80899" y="1007529"/>
                  </a:lnTo>
                  <a:lnTo>
                    <a:pt x="104330" y="1046492"/>
                  </a:lnTo>
                  <a:lnTo>
                    <a:pt x="130352" y="1083602"/>
                  </a:lnTo>
                  <a:lnTo>
                    <a:pt x="158851" y="1118743"/>
                  </a:lnTo>
                  <a:lnTo>
                    <a:pt x="189687" y="1151801"/>
                  </a:lnTo>
                  <a:lnTo>
                    <a:pt x="222732" y="1182636"/>
                  </a:lnTo>
                  <a:lnTo>
                    <a:pt x="257886" y="1211135"/>
                  </a:lnTo>
                  <a:lnTo>
                    <a:pt x="294995" y="1237157"/>
                  </a:lnTo>
                  <a:lnTo>
                    <a:pt x="333946" y="1260589"/>
                  </a:lnTo>
                  <a:lnTo>
                    <a:pt x="374624" y="1281315"/>
                  </a:lnTo>
                  <a:lnTo>
                    <a:pt x="416877" y="1299184"/>
                  </a:lnTo>
                  <a:lnTo>
                    <a:pt x="460616" y="1314081"/>
                  </a:lnTo>
                  <a:lnTo>
                    <a:pt x="505688" y="1325892"/>
                  </a:lnTo>
                  <a:lnTo>
                    <a:pt x="551967" y="1334490"/>
                  </a:lnTo>
                  <a:lnTo>
                    <a:pt x="599351" y="1339735"/>
                  </a:lnTo>
                  <a:lnTo>
                    <a:pt x="647700" y="1341501"/>
                  </a:lnTo>
                  <a:lnTo>
                    <a:pt x="696036" y="1339735"/>
                  </a:lnTo>
                  <a:lnTo>
                    <a:pt x="743419" y="1334490"/>
                  </a:lnTo>
                  <a:lnTo>
                    <a:pt x="789698" y="1325892"/>
                  </a:lnTo>
                  <a:lnTo>
                    <a:pt x="834771" y="1314081"/>
                  </a:lnTo>
                  <a:lnTo>
                    <a:pt x="878509" y="1299184"/>
                  </a:lnTo>
                  <a:lnTo>
                    <a:pt x="920762" y="1281315"/>
                  </a:lnTo>
                  <a:lnTo>
                    <a:pt x="961440" y="1260589"/>
                  </a:lnTo>
                  <a:lnTo>
                    <a:pt x="1000391" y="1237157"/>
                  </a:lnTo>
                  <a:lnTo>
                    <a:pt x="1037501" y="1211135"/>
                  </a:lnTo>
                  <a:lnTo>
                    <a:pt x="1072654" y="1182636"/>
                  </a:lnTo>
                  <a:lnTo>
                    <a:pt x="1105700" y="1151801"/>
                  </a:lnTo>
                  <a:lnTo>
                    <a:pt x="1136535" y="1118743"/>
                  </a:lnTo>
                  <a:lnTo>
                    <a:pt x="1165034" y="1083602"/>
                  </a:lnTo>
                  <a:lnTo>
                    <a:pt x="1191056" y="1046492"/>
                  </a:lnTo>
                  <a:lnTo>
                    <a:pt x="1214488" y="1007529"/>
                  </a:lnTo>
                  <a:lnTo>
                    <a:pt x="1235202" y="966863"/>
                  </a:lnTo>
                  <a:lnTo>
                    <a:pt x="1253070" y="924598"/>
                  </a:lnTo>
                  <a:lnTo>
                    <a:pt x="1267968" y="880872"/>
                  </a:lnTo>
                  <a:lnTo>
                    <a:pt x="1279779" y="835799"/>
                  </a:lnTo>
                  <a:lnTo>
                    <a:pt x="1288376" y="789520"/>
                  </a:lnTo>
                  <a:lnTo>
                    <a:pt x="1293622" y="742149"/>
                  </a:lnTo>
                  <a:lnTo>
                    <a:pt x="1295400" y="693801"/>
                  </a:lnTo>
                  <a:close/>
                </a:path>
                <a:path w="2079625" h="1341754">
                  <a:moveTo>
                    <a:pt x="2079117" y="320802"/>
                  </a:moveTo>
                  <a:lnTo>
                    <a:pt x="2075637" y="273405"/>
                  </a:lnTo>
                  <a:lnTo>
                    <a:pt x="2065540" y="228155"/>
                  </a:lnTo>
                  <a:lnTo>
                    <a:pt x="2049310" y="185572"/>
                  </a:lnTo>
                  <a:lnTo>
                    <a:pt x="2027466" y="146126"/>
                  </a:lnTo>
                  <a:lnTo>
                    <a:pt x="2000478" y="110337"/>
                  </a:lnTo>
                  <a:lnTo>
                    <a:pt x="1968842" y="78701"/>
                  </a:lnTo>
                  <a:lnTo>
                    <a:pt x="1933079" y="51689"/>
                  </a:lnTo>
                  <a:lnTo>
                    <a:pt x="1893646" y="29819"/>
                  </a:lnTo>
                  <a:lnTo>
                    <a:pt x="1851075" y="13589"/>
                  </a:lnTo>
                  <a:lnTo>
                    <a:pt x="1805838" y="3479"/>
                  </a:lnTo>
                  <a:lnTo>
                    <a:pt x="1758442" y="0"/>
                  </a:lnTo>
                  <a:lnTo>
                    <a:pt x="1711032" y="3479"/>
                  </a:lnTo>
                  <a:lnTo>
                    <a:pt x="1665795" y="13589"/>
                  </a:lnTo>
                  <a:lnTo>
                    <a:pt x="1623225" y="29819"/>
                  </a:lnTo>
                  <a:lnTo>
                    <a:pt x="1583791" y="51689"/>
                  </a:lnTo>
                  <a:lnTo>
                    <a:pt x="1548028" y="78701"/>
                  </a:lnTo>
                  <a:lnTo>
                    <a:pt x="1516392" y="110337"/>
                  </a:lnTo>
                  <a:lnTo>
                    <a:pt x="1489405" y="146126"/>
                  </a:lnTo>
                  <a:lnTo>
                    <a:pt x="1467561" y="185572"/>
                  </a:lnTo>
                  <a:lnTo>
                    <a:pt x="1451330" y="228155"/>
                  </a:lnTo>
                  <a:lnTo>
                    <a:pt x="1441234" y="273405"/>
                  </a:lnTo>
                  <a:lnTo>
                    <a:pt x="1437767" y="320802"/>
                  </a:lnTo>
                  <a:lnTo>
                    <a:pt x="1441234" y="368185"/>
                  </a:lnTo>
                  <a:lnTo>
                    <a:pt x="1451330" y="413397"/>
                  </a:lnTo>
                  <a:lnTo>
                    <a:pt x="1467561" y="455968"/>
                  </a:lnTo>
                  <a:lnTo>
                    <a:pt x="1489405" y="495388"/>
                  </a:lnTo>
                  <a:lnTo>
                    <a:pt x="1516392" y="531164"/>
                  </a:lnTo>
                  <a:lnTo>
                    <a:pt x="1548028" y="562800"/>
                  </a:lnTo>
                  <a:lnTo>
                    <a:pt x="1583791" y="589800"/>
                  </a:lnTo>
                  <a:lnTo>
                    <a:pt x="1623225" y="611670"/>
                  </a:lnTo>
                  <a:lnTo>
                    <a:pt x="1665795" y="627900"/>
                  </a:lnTo>
                  <a:lnTo>
                    <a:pt x="1711032" y="638009"/>
                  </a:lnTo>
                  <a:lnTo>
                    <a:pt x="1758442" y="641477"/>
                  </a:lnTo>
                  <a:lnTo>
                    <a:pt x="1805838" y="638009"/>
                  </a:lnTo>
                  <a:lnTo>
                    <a:pt x="1851075" y="627900"/>
                  </a:lnTo>
                  <a:lnTo>
                    <a:pt x="1893646" y="611670"/>
                  </a:lnTo>
                  <a:lnTo>
                    <a:pt x="1933079" y="589800"/>
                  </a:lnTo>
                  <a:lnTo>
                    <a:pt x="1968842" y="562800"/>
                  </a:lnTo>
                  <a:lnTo>
                    <a:pt x="2000478" y="531164"/>
                  </a:lnTo>
                  <a:lnTo>
                    <a:pt x="2027466" y="495388"/>
                  </a:lnTo>
                  <a:lnTo>
                    <a:pt x="2049310" y="455968"/>
                  </a:lnTo>
                  <a:lnTo>
                    <a:pt x="2065540" y="413397"/>
                  </a:lnTo>
                  <a:lnTo>
                    <a:pt x="2075637" y="368185"/>
                  </a:lnTo>
                  <a:lnTo>
                    <a:pt x="2079117" y="320802"/>
                  </a:lnTo>
                  <a:close/>
                </a:path>
              </a:pathLst>
            </a:custGeom>
            <a:solidFill>
              <a:srgbClr val="FD8537"/>
            </a:solidFill>
          </p:spPr>
          <p:txBody>
            <a:bodyPr wrap="square" lIns="0" tIns="0" rIns="0" bIns="0" rtlCol="0"/>
            <a:lstStyle/>
            <a:p>
              <a:endParaRPr/>
            </a:p>
          </p:txBody>
        </p:sp>
        <p:pic>
          <p:nvPicPr>
            <p:cNvPr id="21" name="object 21"/>
            <p:cNvPicPr/>
            <p:nvPr/>
          </p:nvPicPr>
          <p:blipFill>
            <a:blip r:embed="rId3" cstate="print"/>
            <a:stretch>
              <a:fillRect/>
            </a:stretch>
          </p:blipFill>
          <p:spPr>
            <a:xfrm>
              <a:off x="5500623" y="7915757"/>
              <a:ext cx="137172" cy="137159"/>
            </a:xfrm>
            <a:prstGeom prst="rect">
              <a:avLst/>
            </a:prstGeom>
          </p:spPr>
        </p:pic>
        <p:sp>
          <p:nvSpPr>
            <p:cNvPr id="22" name="object 22"/>
            <p:cNvSpPr/>
            <p:nvPr/>
          </p:nvSpPr>
          <p:spPr>
            <a:xfrm>
              <a:off x="4495800" y="6873240"/>
              <a:ext cx="1567180" cy="607060"/>
            </a:xfrm>
            <a:custGeom>
              <a:avLst/>
              <a:gdLst/>
              <a:ahLst/>
              <a:cxnLst/>
              <a:rect l="l" t="t" r="r" b="b"/>
              <a:pathLst>
                <a:path w="1567179" h="607059">
                  <a:moveTo>
                    <a:pt x="365760" y="182880"/>
                  </a:moveTo>
                  <a:lnTo>
                    <a:pt x="359219" y="134277"/>
                  </a:lnTo>
                  <a:lnTo>
                    <a:pt x="340779" y="90601"/>
                  </a:lnTo>
                  <a:lnTo>
                    <a:pt x="312178" y="53581"/>
                  </a:lnTo>
                  <a:lnTo>
                    <a:pt x="275158" y="24980"/>
                  </a:lnTo>
                  <a:lnTo>
                    <a:pt x="231482" y="6540"/>
                  </a:lnTo>
                  <a:lnTo>
                    <a:pt x="182880" y="0"/>
                  </a:lnTo>
                  <a:lnTo>
                    <a:pt x="134264" y="6540"/>
                  </a:lnTo>
                  <a:lnTo>
                    <a:pt x="90589" y="24980"/>
                  </a:lnTo>
                  <a:lnTo>
                    <a:pt x="53568" y="53581"/>
                  </a:lnTo>
                  <a:lnTo>
                    <a:pt x="24968" y="90601"/>
                  </a:lnTo>
                  <a:lnTo>
                    <a:pt x="6527" y="134277"/>
                  </a:lnTo>
                  <a:lnTo>
                    <a:pt x="0" y="182880"/>
                  </a:lnTo>
                  <a:lnTo>
                    <a:pt x="6527" y="231495"/>
                  </a:lnTo>
                  <a:lnTo>
                    <a:pt x="24968" y="275170"/>
                  </a:lnTo>
                  <a:lnTo>
                    <a:pt x="53568" y="312191"/>
                  </a:lnTo>
                  <a:lnTo>
                    <a:pt x="90589" y="340791"/>
                  </a:lnTo>
                  <a:lnTo>
                    <a:pt x="134264" y="359232"/>
                  </a:lnTo>
                  <a:lnTo>
                    <a:pt x="182880" y="365760"/>
                  </a:lnTo>
                  <a:lnTo>
                    <a:pt x="231482" y="359232"/>
                  </a:lnTo>
                  <a:lnTo>
                    <a:pt x="275158" y="340791"/>
                  </a:lnTo>
                  <a:lnTo>
                    <a:pt x="312178" y="312191"/>
                  </a:lnTo>
                  <a:lnTo>
                    <a:pt x="340779" y="275170"/>
                  </a:lnTo>
                  <a:lnTo>
                    <a:pt x="359219" y="231495"/>
                  </a:lnTo>
                  <a:lnTo>
                    <a:pt x="365760" y="182880"/>
                  </a:lnTo>
                  <a:close/>
                </a:path>
                <a:path w="1567179" h="607059">
                  <a:moveTo>
                    <a:pt x="1566672" y="469392"/>
                  </a:moveTo>
                  <a:lnTo>
                    <a:pt x="1559674" y="426072"/>
                  </a:lnTo>
                  <a:lnTo>
                    <a:pt x="1540205" y="388416"/>
                  </a:lnTo>
                  <a:lnTo>
                    <a:pt x="1510512" y="358724"/>
                  </a:lnTo>
                  <a:lnTo>
                    <a:pt x="1472857" y="339242"/>
                  </a:lnTo>
                  <a:lnTo>
                    <a:pt x="1429512" y="332232"/>
                  </a:lnTo>
                  <a:lnTo>
                    <a:pt x="1386154" y="339242"/>
                  </a:lnTo>
                  <a:lnTo>
                    <a:pt x="1348498" y="358724"/>
                  </a:lnTo>
                  <a:lnTo>
                    <a:pt x="1318806" y="388416"/>
                  </a:lnTo>
                  <a:lnTo>
                    <a:pt x="1299337" y="426072"/>
                  </a:lnTo>
                  <a:lnTo>
                    <a:pt x="1292352" y="469392"/>
                  </a:lnTo>
                  <a:lnTo>
                    <a:pt x="1299337" y="512724"/>
                  </a:lnTo>
                  <a:lnTo>
                    <a:pt x="1318806" y="550379"/>
                  </a:lnTo>
                  <a:lnTo>
                    <a:pt x="1348498" y="580072"/>
                  </a:lnTo>
                  <a:lnTo>
                    <a:pt x="1386154" y="599554"/>
                  </a:lnTo>
                  <a:lnTo>
                    <a:pt x="1429512" y="606552"/>
                  </a:lnTo>
                  <a:lnTo>
                    <a:pt x="1472857" y="599554"/>
                  </a:lnTo>
                  <a:lnTo>
                    <a:pt x="1510512" y="580072"/>
                  </a:lnTo>
                  <a:lnTo>
                    <a:pt x="1540205" y="550379"/>
                  </a:lnTo>
                  <a:lnTo>
                    <a:pt x="1559674" y="512724"/>
                  </a:lnTo>
                  <a:lnTo>
                    <a:pt x="1566672" y="469392"/>
                  </a:lnTo>
                  <a:close/>
                </a:path>
              </a:pathLst>
            </a:custGeom>
            <a:solidFill>
              <a:srgbClr val="FD8537"/>
            </a:solidFill>
          </p:spPr>
          <p:txBody>
            <a:bodyPr wrap="square" lIns="0" tIns="0" rIns="0" bIns="0" rtlCol="0"/>
            <a:lstStyle/>
            <a:p>
              <a:endParaRPr/>
            </a:p>
          </p:txBody>
        </p:sp>
      </p:grpSp>
      <p:sp>
        <p:nvSpPr>
          <p:cNvPr id="23" name="object 23"/>
          <p:cNvSpPr txBox="1"/>
          <p:nvPr/>
        </p:nvSpPr>
        <p:spPr>
          <a:xfrm rot="5400000">
            <a:off x="4919246" y="1176754"/>
            <a:ext cx="677108" cy="4724400"/>
          </a:xfrm>
          <a:prstGeom prst="rect">
            <a:avLst/>
          </a:prstGeom>
        </p:spPr>
        <p:txBody>
          <a:bodyPr vert="vert270" wrap="square" lIns="0" tIns="4445" rIns="0" bIns="0" rtlCol="0">
            <a:spAutoFit/>
          </a:bodyPr>
          <a:lstStyle/>
          <a:p>
            <a:pPr marL="12700">
              <a:lnSpc>
                <a:spcPct val="100000"/>
              </a:lnSpc>
              <a:spcBef>
                <a:spcPts val="35"/>
              </a:spcBef>
              <a:tabLst>
                <a:tab pos="2772410" algn="l"/>
              </a:tabLst>
            </a:pPr>
            <a:r>
              <a:rPr sz="4400" b="1" spc="-5" smtClean="0">
                <a:solidFill>
                  <a:srgbClr val="565F6C"/>
                </a:solidFill>
                <a:latin typeface="Cambria"/>
                <a:cs typeface="Cambria"/>
              </a:rPr>
              <a:t>I</a:t>
            </a:r>
            <a:r>
              <a:rPr sz="3500" b="1" smtClean="0">
                <a:solidFill>
                  <a:srgbClr val="565F6C"/>
                </a:solidFill>
                <a:latin typeface="Cambria"/>
                <a:cs typeface="Cambria"/>
              </a:rPr>
              <a:t>NDEXING</a:t>
            </a:r>
            <a:r>
              <a:rPr lang="en-US" sz="3500" b="1" dirty="0" smtClean="0">
                <a:solidFill>
                  <a:srgbClr val="565F6C"/>
                </a:solidFill>
                <a:latin typeface="Cambria"/>
                <a:cs typeface="Cambria"/>
              </a:rPr>
              <a:t> </a:t>
            </a:r>
            <a:r>
              <a:rPr sz="4400" b="1" spc="-5" smtClean="0">
                <a:solidFill>
                  <a:srgbClr val="565F6C"/>
                </a:solidFill>
                <a:latin typeface="Cambria"/>
                <a:cs typeface="Cambria"/>
              </a:rPr>
              <a:t>P</a:t>
            </a:r>
            <a:r>
              <a:rPr sz="3500" b="1" smtClean="0">
                <a:solidFill>
                  <a:srgbClr val="565F6C"/>
                </a:solidFill>
                <a:latin typeface="Cambria"/>
                <a:cs typeface="Cambria"/>
              </a:rPr>
              <a:t>ROCESS</a:t>
            </a:r>
            <a:endParaRPr sz="3500">
              <a:latin typeface="Cambria"/>
              <a:cs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050" y="0"/>
            <a:ext cx="6896100" cy="9144000"/>
            <a:chOff x="-19050" y="0"/>
            <a:chExt cx="6896100" cy="9144000"/>
          </a:xfrm>
        </p:grpSpPr>
        <p:pic>
          <p:nvPicPr>
            <p:cNvPr id="3" name="object 3"/>
            <p:cNvPicPr/>
            <p:nvPr/>
          </p:nvPicPr>
          <p:blipFill>
            <a:blip r:embed="rId2" cstate="print"/>
            <a:stretch>
              <a:fillRect/>
            </a:stretch>
          </p:blipFill>
          <p:spPr>
            <a:xfrm>
              <a:off x="0" y="0"/>
              <a:ext cx="6858000" cy="9144000"/>
            </a:xfrm>
            <a:prstGeom prst="rect">
              <a:avLst/>
            </a:prstGeom>
          </p:spPr>
        </p:pic>
        <p:sp>
          <p:nvSpPr>
            <p:cNvPr id="4" name="object 4"/>
            <p:cNvSpPr/>
            <p:nvPr/>
          </p:nvSpPr>
          <p:spPr>
            <a:xfrm>
              <a:off x="0" y="381000"/>
              <a:ext cx="6858000" cy="0"/>
            </a:xfrm>
            <a:custGeom>
              <a:avLst/>
              <a:gdLst/>
              <a:ahLst/>
              <a:cxnLst/>
              <a:rect l="l" t="t" r="r" b="b"/>
              <a:pathLst>
                <a:path w="6858000">
                  <a:moveTo>
                    <a:pt x="0" y="0"/>
                  </a:moveTo>
                  <a:lnTo>
                    <a:pt x="6857999" y="0"/>
                  </a:lnTo>
                </a:path>
              </a:pathLst>
            </a:custGeom>
            <a:ln w="38100">
              <a:solidFill>
                <a:srgbClr val="FDC3AD"/>
              </a:solidFill>
            </a:ln>
          </p:spPr>
          <p:txBody>
            <a:bodyPr wrap="square" lIns="0" tIns="0" rIns="0" bIns="0" rtlCol="0"/>
            <a:lstStyle/>
            <a:p>
              <a:endParaRPr/>
            </a:p>
          </p:txBody>
        </p:sp>
        <p:sp>
          <p:nvSpPr>
            <p:cNvPr id="5" name="object 5"/>
            <p:cNvSpPr/>
            <p:nvPr/>
          </p:nvSpPr>
          <p:spPr>
            <a:xfrm>
              <a:off x="0" y="9039225"/>
              <a:ext cx="6858000" cy="57150"/>
            </a:xfrm>
            <a:custGeom>
              <a:avLst/>
              <a:gdLst/>
              <a:ahLst/>
              <a:cxnLst/>
              <a:rect l="l" t="t" r="r" b="b"/>
              <a:pathLst>
                <a:path w="6858000" h="57150">
                  <a:moveTo>
                    <a:pt x="6857987" y="45720"/>
                  </a:moveTo>
                  <a:lnTo>
                    <a:pt x="0" y="45720"/>
                  </a:lnTo>
                  <a:lnTo>
                    <a:pt x="0" y="57150"/>
                  </a:lnTo>
                  <a:lnTo>
                    <a:pt x="6857987" y="57150"/>
                  </a:lnTo>
                  <a:lnTo>
                    <a:pt x="6857987" y="45720"/>
                  </a:lnTo>
                  <a:close/>
                </a:path>
                <a:path w="6858000" h="57150">
                  <a:moveTo>
                    <a:pt x="6857987" y="0"/>
                  </a:moveTo>
                  <a:lnTo>
                    <a:pt x="0" y="0"/>
                  </a:lnTo>
                  <a:lnTo>
                    <a:pt x="0" y="34290"/>
                  </a:lnTo>
                  <a:lnTo>
                    <a:pt x="6857987" y="34290"/>
                  </a:lnTo>
                  <a:lnTo>
                    <a:pt x="6857987" y="0"/>
                  </a:lnTo>
                  <a:close/>
                </a:path>
              </a:pathLst>
            </a:custGeom>
            <a:solidFill>
              <a:srgbClr val="FDC3AD"/>
            </a:solidFill>
          </p:spPr>
          <p:txBody>
            <a:bodyPr wrap="square" lIns="0" tIns="0" rIns="0" bIns="0" rtlCol="0"/>
            <a:lstStyle/>
            <a:p>
              <a:endParaRPr/>
            </a:p>
          </p:txBody>
        </p:sp>
        <p:sp>
          <p:nvSpPr>
            <p:cNvPr id="6" name="object 6"/>
            <p:cNvSpPr/>
            <p:nvPr/>
          </p:nvSpPr>
          <p:spPr>
            <a:xfrm>
              <a:off x="0" y="0"/>
              <a:ext cx="6858000" cy="304800"/>
            </a:xfrm>
            <a:custGeom>
              <a:avLst/>
              <a:gdLst/>
              <a:ahLst/>
              <a:cxnLst/>
              <a:rect l="l" t="t" r="r" b="b"/>
              <a:pathLst>
                <a:path w="6858000" h="304800">
                  <a:moveTo>
                    <a:pt x="0" y="0"/>
                  </a:moveTo>
                  <a:lnTo>
                    <a:pt x="0" y="304800"/>
                  </a:lnTo>
                  <a:lnTo>
                    <a:pt x="6858000" y="304800"/>
                  </a:lnTo>
                  <a:lnTo>
                    <a:pt x="6858000" y="0"/>
                  </a:lnTo>
                  <a:lnTo>
                    <a:pt x="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0" y="2222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8537"/>
            </a:solidFill>
          </p:spPr>
          <p:txBody>
            <a:bodyPr wrap="square" lIns="0" tIns="0" rIns="0" bIns="0" rtlCol="0"/>
            <a:lstStyle/>
            <a:p>
              <a:endParaRPr/>
            </a:p>
          </p:txBody>
        </p:sp>
        <p:sp>
          <p:nvSpPr>
            <p:cNvPr id="8" name="object 8"/>
            <p:cNvSpPr/>
            <p:nvPr/>
          </p:nvSpPr>
          <p:spPr>
            <a:xfrm>
              <a:off x="5715000" y="438912"/>
              <a:ext cx="548640" cy="548640"/>
            </a:xfrm>
            <a:custGeom>
              <a:avLst/>
              <a:gdLst/>
              <a:ahLst/>
              <a:cxnLst/>
              <a:rect l="l" t="t" r="r" b="b"/>
              <a:pathLst>
                <a:path w="548639" h="548640">
                  <a:moveTo>
                    <a:pt x="0" y="274320"/>
                  </a:moveTo>
                  <a:lnTo>
                    <a:pt x="4419" y="323631"/>
                  </a:lnTo>
                  <a:lnTo>
                    <a:pt x="17162" y="370042"/>
                  </a:lnTo>
                  <a:lnTo>
                    <a:pt x="37453" y="412778"/>
                  </a:lnTo>
                  <a:lnTo>
                    <a:pt x="64518" y="451064"/>
                  </a:lnTo>
                  <a:lnTo>
                    <a:pt x="97580" y="484126"/>
                  </a:lnTo>
                  <a:lnTo>
                    <a:pt x="135867" y="511189"/>
                  </a:lnTo>
                  <a:lnTo>
                    <a:pt x="178602" y="531478"/>
                  </a:lnTo>
                  <a:lnTo>
                    <a:pt x="225011" y="544220"/>
                  </a:lnTo>
                  <a:lnTo>
                    <a:pt x="274319" y="548640"/>
                  </a:lnTo>
                  <a:lnTo>
                    <a:pt x="323628" y="544220"/>
                  </a:lnTo>
                  <a:lnTo>
                    <a:pt x="370037" y="531478"/>
                  </a:lnTo>
                  <a:lnTo>
                    <a:pt x="412772" y="511189"/>
                  </a:lnTo>
                  <a:lnTo>
                    <a:pt x="451059" y="484126"/>
                  </a:lnTo>
                  <a:lnTo>
                    <a:pt x="484121" y="451064"/>
                  </a:lnTo>
                  <a:lnTo>
                    <a:pt x="511186" y="412778"/>
                  </a:lnTo>
                  <a:lnTo>
                    <a:pt x="531477" y="370042"/>
                  </a:lnTo>
                  <a:lnTo>
                    <a:pt x="544220" y="323631"/>
                  </a:lnTo>
                  <a:lnTo>
                    <a:pt x="548640" y="274320"/>
                  </a:lnTo>
                  <a:lnTo>
                    <a:pt x="544220" y="225008"/>
                  </a:lnTo>
                  <a:lnTo>
                    <a:pt x="531477" y="178597"/>
                  </a:lnTo>
                  <a:lnTo>
                    <a:pt x="511186" y="135861"/>
                  </a:lnTo>
                  <a:lnTo>
                    <a:pt x="484121" y="97575"/>
                  </a:lnTo>
                  <a:lnTo>
                    <a:pt x="451059" y="64513"/>
                  </a:lnTo>
                  <a:lnTo>
                    <a:pt x="412772" y="37450"/>
                  </a:lnTo>
                  <a:lnTo>
                    <a:pt x="370037" y="17161"/>
                  </a:lnTo>
                  <a:lnTo>
                    <a:pt x="323628" y="4419"/>
                  </a:lnTo>
                  <a:lnTo>
                    <a:pt x="274319" y="0"/>
                  </a:lnTo>
                  <a:lnTo>
                    <a:pt x="225011" y="4419"/>
                  </a:lnTo>
                  <a:lnTo>
                    <a:pt x="178602" y="17161"/>
                  </a:lnTo>
                  <a:lnTo>
                    <a:pt x="135867" y="37450"/>
                  </a:lnTo>
                  <a:lnTo>
                    <a:pt x="97580" y="64513"/>
                  </a:lnTo>
                  <a:lnTo>
                    <a:pt x="64518" y="97575"/>
                  </a:lnTo>
                  <a:lnTo>
                    <a:pt x="37453" y="135861"/>
                  </a:lnTo>
                  <a:lnTo>
                    <a:pt x="17162" y="178597"/>
                  </a:lnTo>
                  <a:lnTo>
                    <a:pt x="4419" y="225008"/>
                  </a:lnTo>
                  <a:lnTo>
                    <a:pt x="0" y="274320"/>
                  </a:lnTo>
                  <a:close/>
                </a:path>
              </a:pathLst>
            </a:custGeom>
            <a:solidFill>
              <a:srgbClr val="FD8537"/>
            </a:solidFill>
          </p:spPr>
          <p:txBody>
            <a:bodyPr wrap="square" lIns="0" tIns="0" rIns="0" bIns="0" rtlCol="0"/>
            <a:lstStyle/>
            <a:p>
              <a:endParaRPr/>
            </a:p>
          </p:txBody>
        </p:sp>
      </p:grpSp>
      <p:pic>
        <p:nvPicPr>
          <p:cNvPr id="10" name="object 10"/>
          <p:cNvPicPr/>
          <p:nvPr/>
        </p:nvPicPr>
        <p:blipFill>
          <a:blip r:embed="rId3" cstate="print"/>
          <a:stretch>
            <a:fillRect/>
          </a:stretch>
        </p:blipFill>
        <p:spPr>
          <a:xfrm rot="5400000">
            <a:off x="1447800" y="1828800"/>
            <a:ext cx="6324600" cy="5715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66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8072755" cy="419608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05" dirty="0">
                <a:latin typeface="Cambria"/>
                <a:cs typeface="Cambria"/>
              </a:rPr>
              <a:t>When </a:t>
            </a:r>
            <a:r>
              <a:rPr sz="2400" spc="140" dirty="0">
                <a:latin typeface="Cambria"/>
                <a:cs typeface="Cambria"/>
              </a:rPr>
              <a:t>an </a:t>
            </a:r>
            <a:r>
              <a:rPr sz="2400" spc="75" dirty="0">
                <a:latin typeface="Cambria"/>
                <a:cs typeface="Cambria"/>
              </a:rPr>
              <a:t>organization</a:t>
            </a:r>
            <a:r>
              <a:rPr sz="2400" spc="80" dirty="0">
                <a:latin typeface="Cambria"/>
                <a:cs typeface="Cambria"/>
              </a:rPr>
              <a:t> </a:t>
            </a:r>
            <a:r>
              <a:rPr sz="2400" spc="90" dirty="0">
                <a:latin typeface="Cambria"/>
                <a:cs typeface="Cambria"/>
              </a:rPr>
              <a:t>with multiple </a:t>
            </a:r>
            <a:r>
              <a:rPr sz="2400" spc="70" dirty="0">
                <a:latin typeface="Cambria"/>
                <a:cs typeface="Cambria"/>
              </a:rPr>
              <a:t>indexers  </a:t>
            </a:r>
            <a:r>
              <a:rPr sz="2400" spc="40" dirty="0">
                <a:latin typeface="Cambria"/>
                <a:cs typeface="Cambria"/>
              </a:rPr>
              <a:t>decides </a:t>
            </a:r>
            <a:r>
              <a:rPr sz="2400" spc="45" dirty="0">
                <a:latin typeface="Cambria"/>
                <a:cs typeface="Cambria"/>
              </a:rPr>
              <a:t> </a:t>
            </a:r>
            <a:r>
              <a:rPr sz="2400" spc="20" dirty="0">
                <a:latin typeface="Cambria"/>
                <a:cs typeface="Cambria"/>
              </a:rPr>
              <a:t>to</a:t>
            </a:r>
            <a:r>
              <a:rPr sz="2400" spc="25" dirty="0">
                <a:latin typeface="Cambria"/>
                <a:cs typeface="Cambria"/>
              </a:rPr>
              <a:t> </a:t>
            </a:r>
            <a:r>
              <a:rPr sz="2400" spc="65" dirty="0">
                <a:latin typeface="Cambria"/>
                <a:cs typeface="Cambria"/>
              </a:rPr>
              <a:t>create</a:t>
            </a:r>
            <a:r>
              <a:rPr sz="2400" spc="70" dirty="0">
                <a:latin typeface="Cambria"/>
                <a:cs typeface="Cambria"/>
              </a:rPr>
              <a:t> </a:t>
            </a:r>
            <a:r>
              <a:rPr sz="2400" spc="160" dirty="0">
                <a:latin typeface="Cambria"/>
                <a:cs typeface="Cambria"/>
              </a:rPr>
              <a:t>a </a:t>
            </a:r>
            <a:r>
              <a:rPr sz="2400" spc="60" dirty="0">
                <a:latin typeface="Cambria"/>
                <a:cs typeface="Cambria"/>
              </a:rPr>
              <a:t>public</a:t>
            </a:r>
            <a:r>
              <a:rPr sz="2400" spc="65" dirty="0">
                <a:latin typeface="Cambria"/>
                <a:cs typeface="Cambria"/>
              </a:rPr>
              <a:t> </a:t>
            </a:r>
            <a:r>
              <a:rPr sz="2400" spc="-5" dirty="0">
                <a:latin typeface="Cambria"/>
                <a:cs typeface="Cambria"/>
              </a:rPr>
              <a:t>or</a:t>
            </a:r>
            <a:r>
              <a:rPr sz="2400" dirty="0">
                <a:latin typeface="Cambria"/>
                <a:cs typeface="Cambria"/>
              </a:rPr>
              <a:t> </a:t>
            </a:r>
            <a:r>
              <a:rPr sz="2400" spc="80" dirty="0">
                <a:latin typeface="Cambria"/>
                <a:cs typeface="Cambria"/>
              </a:rPr>
              <a:t>private</a:t>
            </a:r>
            <a:r>
              <a:rPr sz="2400" spc="85" dirty="0">
                <a:latin typeface="Cambria"/>
                <a:cs typeface="Cambria"/>
              </a:rPr>
              <a:t> </a:t>
            </a:r>
            <a:r>
              <a:rPr sz="2400" spc="95" dirty="0">
                <a:latin typeface="Cambria"/>
                <a:cs typeface="Cambria"/>
              </a:rPr>
              <a:t>index,</a:t>
            </a:r>
            <a:r>
              <a:rPr sz="2400" spc="100" dirty="0">
                <a:latin typeface="Cambria"/>
                <a:cs typeface="Cambria"/>
              </a:rPr>
              <a:t> </a:t>
            </a:r>
            <a:r>
              <a:rPr sz="2400" spc="35" dirty="0">
                <a:latin typeface="Cambria"/>
                <a:cs typeface="Cambria"/>
              </a:rPr>
              <a:t>some</a:t>
            </a:r>
            <a:r>
              <a:rPr sz="2400" spc="40" dirty="0">
                <a:latin typeface="Cambria"/>
                <a:cs typeface="Cambria"/>
              </a:rPr>
              <a:t> </a:t>
            </a:r>
            <a:r>
              <a:rPr sz="2400" spc="55" dirty="0">
                <a:latin typeface="Cambria"/>
                <a:cs typeface="Cambria"/>
              </a:rPr>
              <a:t>procedural </a:t>
            </a:r>
            <a:r>
              <a:rPr sz="2400" spc="60" dirty="0">
                <a:latin typeface="Cambria"/>
                <a:cs typeface="Cambria"/>
              </a:rPr>
              <a:t> </a:t>
            </a:r>
            <a:r>
              <a:rPr sz="2400" spc="50" dirty="0">
                <a:latin typeface="Cambria"/>
                <a:cs typeface="Cambria"/>
              </a:rPr>
              <a:t>decisions </a:t>
            </a:r>
            <a:r>
              <a:rPr sz="2400" spc="25" dirty="0">
                <a:latin typeface="Cambria"/>
                <a:cs typeface="Cambria"/>
              </a:rPr>
              <a:t>on </a:t>
            </a:r>
            <a:r>
              <a:rPr sz="2400" spc="20" dirty="0">
                <a:latin typeface="Cambria"/>
                <a:cs typeface="Cambria"/>
              </a:rPr>
              <a:t>how to </a:t>
            </a:r>
            <a:r>
              <a:rPr sz="2400" spc="65" dirty="0">
                <a:latin typeface="Cambria"/>
                <a:cs typeface="Cambria"/>
              </a:rPr>
              <a:t>create </a:t>
            </a:r>
            <a:r>
              <a:rPr sz="2400" spc="95" dirty="0">
                <a:latin typeface="Cambria"/>
                <a:cs typeface="Cambria"/>
              </a:rPr>
              <a:t>the </a:t>
            </a:r>
            <a:r>
              <a:rPr sz="2400" spc="75" dirty="0">
                <a:latin typeface="Cambria"/>
                <a:cs typeface="Cambria"/>
              </a:rPr>
              <a:t>index </a:t>
            </a:r>
            <a:r>
              <a:rPr sz="2400" spc="80" dirty="0">
                <a:latin typeface="Cambria"/>
                <a:cs typeface="Cambria"/>
              </a:rPr>
              <a:t>terms </a:t>
            </a:r>
            <a:r>
              <a:rPr sz="2400" spc="95" dirty="0">
                <a:latin typeface="Cambria"/>
                <a:cs typeface="Cambria"/>
              </a:rPr>
              <a:t>assist </a:t>
            </a:r>
            <a:r>
              <a:rPr sz="2400" spc="90" dirty="0">
                <a:latin typeface="Cambria"/>
                <a:cs typeface="Cambria"/>
              </a:rPr>
              <a:t>the </a:t>
            </a:r>
            <a:r>
              <a:rPr sz="2400" spc="95" dirty="0">
                <a:latin typeface="Cambria"/>
                <a:cs typeface="Cambria"/>
              </a:rPr>
              <a:t> </a:t>
            </a:r>
            <a:r>
              <a:rPr sz="2400" spc="70" dirty="0">
                <a:latin typeface="Cambria"/>
                <a:cs typeface="Cambria"/>
              </a:rPr>
              <a:t>indexer</a:t>
            </a:r>
            <a:r>
              <a:rPr sz="2400" spc="75" dirty="0">
                <a:latin typeface="Cambria"/>
                <a:cs typeface="Cambria"/>
              </a:rPr>
              <a:t> </a:t>
            </a:r>
            <a:r>
              <a:rPr sz="2400" spc="105" dirty="0">
                <a:latin typeface="Cambria"/>
                <a:cs typeface="Cambria"/>
              </a:rPr>
              <a:t>and </a:t>
            </a:r>
            <a:r>
              <a:rPr sz="2400" spc="60" dirty="0">
                <a:latin typeface="Cambria"/>
                <a:cs typeface="Cambria"/>
              </a:rPr>
              <a:t>end  </a:t>
            </a:r>
            <a:r>
              <a:rPr sz="2400" spc="75" dirty="0">
                <a:latin typeface="Cambria"/>
                <a:cs typeface="Cambria"/>
              </a:rPr>
              <a:t>users </a:t>
            </a:r>
            <a:r>
              <a:rPr sz="2400" spc="105" dirty="0">
                <a:latin typeface="Cambria"/>
                <a:cs typeface="Cambria"/>
              </a:rPr>
              <a:t>in </a:t>
            </a:r>
            <a:r>
              <a:rPr sz="2400" spc="70" dirty="0">
                <a:latin typeface="Cambria"/>
                <a:cs typeface="Cambria"/>
              </a:rPr>
              <a:t>knowing </a:t>
            </a:r>
            <a:r>
              <a:rPr sz="2400" spc="100" dirty="0">
                <a:latin typeface="Cambria"/>
                <a:cs typeface="Cambria"/>
              </a:rPr>
              <a:t>what </a:t>
            </a:r>
            <a:r>
              <a:rPr sz="2400" spc="25" dirty="0">
                <a:latin typeface="Cambria"/>
                <a:cs typeface="Cambria"/>
              </a:rPr>
              <a:t>to  </a:t>
            </a:r>
            <a:r>
              <a:rPr sz="2400" spc="55" dirty="0">
                <a:latin typeface="Cambria"/>
                <a:cs typeface="Cambria"/>
              </a:rPr>
              <a:t>expect  </a:t>
            </a:r>
            <a:r>
              <a:rPr sz="2400" spc="105" dirty="0">
                <a:latin typeface="Cambria"/>
                <a:cs typeface="Cambria"/>
              </a:rPr>
              <a:t>in </a:t>
            </a:r>
            <a:r>
              <a:rPr sz="2400" spc="110" dirty="0">
                <a:latin typeface="Cambria"/>
                <a:cs typeface="Cambria"/>
              </a:rPr>
              <a:t> </a:t>
            </a:r>
            <a:r>
              <a:rPr sz="2400" spc="90" dirty="0">
                <a:latin typeface="Cambria"/>
                <a:cs typeface="Cambria"/>
              </a:rPr>
              <a:t>the</a:t>
            </a:r>
            <a:r>
              <a:rPr sz="2400" spc="120" dirty="0">
                <a:latin typeface="Cambria"/>
                <a:cs typeface="Cambria"/>
              </a:rPr>
              <a:t> </a:t>
            </a:r>
            <a:r>
              <a:rPr sz="2400" spc="80" dirty="0">
                <a:latin typeface="Cambria"/>
                <a:cs typeface="Cambria"/>
              </a:rPr>
              <a:t>index</a:t>
            </a:r>
            <a:r>
              <a:rPr sz="2400" spc="120" dirty="0">
                <a:latin typeface="Cambria"/>
                <a:cs typeface="Cambria"/>
              </a:rPr>
              <a:t> </a:t>
            </a:r>
            <a:r>
              <a:rPr sz="2400" spc="70" dirty="0">
                <a:latin typeface="Cambria"/>
                <a:cs typeface="Cambria"/>
              </a:rPr>
              <a:t>file</a:t>
            </a:r>
            <a:endParaRPr sz="2400">
              <a:latin typeface="Cambria"/>
              <a:cs typeface="Cambria"/>
            </a:endParaRPr>
          </a:p>
          <a:p>
            <a:pPr marL="652145" marR="5080" lvl="1" indent="-274320" algn="just">
              <a:lnSpc>
                <a:spcPct val="100000"/>
              </a:lnSpc>
              <a:spcBef>
                <a:spcPts val="500"/>
              </a:spcBef>
              <a:buClr>
                <a:srgbClr val="FD8537"/>
              </a:buClr>
              <a:buSzPct val="78571"/>
              <a:buFont typeface="Segoe UI Symbol"/>
              <a:buChar char="⚫"/>
              <a:tabLst>
                <a:tab pos="652780" algn="l"/>
              </a:tabLst>
            </a:pPr>
            <a:r>
              <a:rPr sz="2100" b="1" spc="165" dirty="0">
                <a:solidFill>
                  <a:srgbClr val="FF0000"/>
                </a:solidFill>
                <a:latin typeface="Cambria"/>
                <a:cs typeface="Cambria"/>
              </a:rPr>
              <a:t>Scope </a:t>
            </a:r>
            <a:r>
              <a:rPr sz="2100" b="1" spc="105" dirty="0">
                <a:solidFill>
                  <a:srgbClr val="FF0000"/>
                </a:solidFill>
                <a:latin typeface="Cambria"/>
                <a:cs typeface="Cambria"/>
              </a:rPr>
              <a:t>of </a:t>
            </a:r>
            <a:r>
              <a:rPr sz="2100" b="1" spc="130" dirty="0">
                <a:solidFill>
                  <a:srgbClr val="FF0000"/>
                </a:solidFill>
                <a:latin typeface="Cambria"/>
                <a:cs typeface="Cambria"/>
              </a:rPr>
              <a:t>the </a:t>
            </a:r>
            <a:r>
              <a:rPr sz="2100" b="1" spc="140" dirty="0">
                <a:solidFill>
                  <a:srgbClr val="FF0000"/>
                </a:solidFill>
                <a:latin typeface="Cambria"/>
                <a:cs typeface="Cambria"/>
              </a:rPr>
              <a:t>indexing </a:t>
            </a:r>
            <a:r>
              <a:rPr sz="2100" spc="25" dirty="0">
                <a:latin typeface="Cambria"/>
                <a:cs typeface="Cambria"/>
              </a:rPr>
              <a:t>:</a:t>
            </a:r>
            <a:r>
              <a:rPr sz="2100" spc="30" dirty="0">
                <a:latin typeface="Cambria"/>
                <a:cs typeface="Cambria"/>
              </a:rPr>
              <a:t> </a:t>
            </a:r>
            <a:r>
              <a:rPr sz="2100" spc="50" dirty="0">
                <a:latin typeface="Cambria"/>
                <a:cs typeface="Cambria"/>
              </a:rPr>
              <a:t>define</a:t>
            </a:r>
            <a:r>
              <a:rPr sz="2100" spc="55" dirty="0">
                <a:latin typeface="Cambria"/>
                <a:cs typeface="Cambria"/>
              </a:rPr>
              <a:t> </a:t>
            </a:r>
            <a:r>
              <a:rPr sz="2100" spc="95" dirty="0">
                <a:latin typeface="Cambria"/>
                <a:cs typeface="Cambria"/>
              </a:rPr>
              <a:t>what </a:t>
            </a:r>
            <a:r>
              <a:rPr sz="2100" spc="60" dirty="0">
                <a:latin typeface="Cambria"/>
                <a:cs typeface="Cambria"/>
              </a:rPr>
              <a:t>level</a:t>
            </a:r>
            <a:r>
              <a:rPr sz="2100" spc="65" dirty="0">
                <a:latin typeface="Cambria"/>
                <a:cs typeface="Cambria"/>
              </a:rPr>
              <a:t> </a:t>
            </a:r>
            <a:r>
              <a:rPr sz="2100" spc="-5" dirty="0">
                <a:latin typeface="Cambria"/>
                <a:cs typeface="Cambria"/>
              </a:rPr>
              <a:t>of</a:t>
            </a:r>
            <a:r>
              <a:rPr sz="2100" dirty="0">
                <a:latin typeface="Cambria"/>
                <a:cs typeface="Cambria"/>
              </a:rPr>
              <a:t> </a:t>
            </a:r>
            <a:r>
              <a:rPr sz="2100" spc="75" dirty="0">
                <a:latin typeface="Cambria"/>
                <a:cs typeface="Cambria"/>
              </a:rPr>
              <a:t>detail </a:t>
            </a:r>
            <a:r>
              <a:rPr sz="2100" spc="80" dirty="0">
                <a:latin typeface="Cambria"/>
                <a:cs typeface="Cambria"/>
              </a:rPr>
              <a:t>the </a:t>
            </a:r>
            <a:r>
              <a:rPr sz="2100" spc="85" dirty="0">
                <a:latin typeface="Cambria"/>
                <a:cs typeface="Cambria"/>
              </a:rPr>
              <a:t> </a:t>
            </a:r>
            <a:r>
              <a:rPr sz="2100" spc="55" dirty="0">
                <a:latin typeface="Cambria"/>
                <a:cs typeface="Cambria"/>
              </a:rPr>
              <a:t>subject</a:t>
            </a:r>
            <a:r>
              <a:rPr sz="2100" spc="120" dirty="0">
                <a:latin typeface="Cambria"/>
                <a:cs typeface="Cambria"/>
              </a:rPr>
              <a:t> </a:t>
            </a:r>
            <a:r>
              <a:rPr sz="2100" spc="70" dirty="0">
                <a:latin typeface="Cambria"/>
                <a:cs typeface="Cambria"/>
              </a:rPr>
              <a:t>index</a:t>
            </a:r>
            <a:r>
              <a:rPr sz="2100" spc="114" dirty="0">
                <a:latin typeface="Cambria"/>
                <a:cs typeface="Cambria"/>
              </a:rPr>
              <a:t> </a:t>
            </a:r>
            <a:r>
              <a:rPr sz="2100" spc="60" dirty="0">
                <a:latin typeface="Cambria"/>
                <a:cs typeface="Cambria"/>
              </a:rPr>
              <a:t>will</a:t>
            </a:r>
            <a:r>
              <a:rPr sz="2100" spc="135" dirty="0">
                <a:latin typeface="Cambria"/>
                <a:cs typeface="Cambria"/>
              </a:rPr>
              <a:t> </a:t>
            </a:r>
            <a:r>
              <a:rPr sz="2100" spc="70" dirty="0">
                <a:latin typeface="Cambria"/>
                <a:cs typeface="Cambria"/>
              </a:rPr>
              <a:t>contain</a:t>
            </a:r>
            <a:endParaRPr sz="2100">
              <a:latin typeface="Cambria"/>
              <a:cs typeface="Cambria"/>
            </a:endParaRPr>
          </a:p>
          <a:p>
            <a:pPr marL="927100" lvl="2" indent="-183515" algn="just">
              <a:lnSpc>
                <a:spcPct val="100000"/>
              </a:lnSpc>
              <a:spcBef>
                <a:spcPts val="440"/>
              </a:spcBef>
              <a:buClr>
                <a:srgbClr val="DF752E"/>
              </a:buClr>
              <a:buSzPct val="58333"/>
              <a:buFont typeface="Wingdings"/>
              <a:buChar char=""/>
              <a:tabLst>
                <a:tab pos="927100" algn="l"/>
              </a:tabLst>
            </a:pPr>
            <a:r>
              <a:rPr sz="1800" spc="80" dirty="0">
                <a:latin typeface="Cambria"/>
                <a:cs typeface="Cambria"/>
              </a:rPr>
              <a:t>Based</a:t>
            </a:r>
            <a:r>
              <a:rPr sz="1800" spc="100" dirty="0">
                <a:latin typeface="Cambria"/>
                <a:cs typeface="Cambria"/>
              </a:rPr>
              <a:t> </a:t>
            </a:r>
            <a:r>
              <a:rPr sz="1800" spc="15" dirty="0">
                <a:latin typeface="Cambria"/>
                <a:cs typeface="Cambria"/>
              </a:rPr>
              <a:t>on</a:t>
            </a:r>
            <a:r>
              <a:rPr sz="1800" spc="105" dirty="0">
                <a:latin typeface="Cambria"/>
                <a:cs typeface="Cambria"/>
              </a:rPr>
              <a:t> </a:t>
            </a:r>
            <a:r>
              <a:rPr sz="1800" spc="75" dirty="0">
                <a:latin typeface="Cambria"/>
                <a:cs typeface="Cambria"/>
              </a:rPr>
              <a:t>usage</a:t>
            </a:r>
            <a:r>
              <a:rPr sz="1800" spc="90" dirty="0">
                <a:latin typeface="Cambria"/>
                <a:cs typeface="Cambria"/>
              </a:rPr>
              <a:t> </a:t>
            </a:r>
            <a:r>
              <a:rPr sz="1800" spc="45" dirty="0">
                <a:latin typeface="Cambria"/>
                <a:cs typeface="Cambria"/>
              </a:rPr>
              <a:t>scenarios</a:t>
            </a:r>
            <a:r>
              <a:rPr sz="1800" spc="110" dirty="0">
                <a:latin typeface="Cambria"/>
                <a:cs typeface="Cambria"/>
              </a:rPr>
              <a:t> </a:t>
            </a:r>
            <a:r>
              <a:rPr sz="1800" spc="-5" dirty="0">
                <a:latin typeface="Cambria"/>
                <a:cs typeface="Cambria"/>
              </a:rPr>
              <a:t>of</a:t>
            </a:r>
            <a:r>
              <a:rPr sz="1800" spc="95" dirty="0">
                <a:latin typeface="Cambria"/>
                <a:cs typeface="Cambria"/>
              </a:rPr>
              <a:t> </a:t>
            </a:r>
            <a:r>
              <a:rPr sz="1800" spc="65" dirty="0">
                <a:latin typeface="Cambria"/>
                <a:cs typeface="Cambria"/>
              </a:rPr>
              <a:t>the</a:t>
            </a:r>
            <a:r>
              <a:rPr sz="1800" spc="105" dirty="0">
                <a:latin typeface="Cambria"/>
                <a:cs typeface="Cambria"/>
              </a:rPr>
              <a:t> </a:t>
            </a:r>
            <a:r>
              <a:rPr sz="1800" spc="50" dirty="0">
                <a:latin typeface="Cambria"/>
                <a:cs typeface="Cambria"/>
              </a:rPr>
              <a:t>end</a:t>
            </a:r>
            <a:r>
              <a:rPr sz="1800" spc="95" dirty="0">
                <a:latin typeface="Cambria"/>
                <a:cs typeface="Cambria"/>
              </a:rPr>
              <a:t> </a:t>
            </a:r>
            <a:r>
              <a:rPr sz="1800" spc="60" dirty="0">
                <a:latin typeface="Cambria"/>
                <a:cs typeface="Cambria"/>
              </a:rPr>
              <a:t>users</a:t>
            </a:r>
            <a:endParaRPr sz="1800">
              <a:latin typeface="Cambria"/>
              <a:cs typeface="Cambria"/>
            </a:endParaRPr>
          </a:p>
          <a:p>
            <a:pPr marL="652145" marR="5080" lvl="1" indent="-274320" algn="just">
              <a:lnSpc>
                <a:spcPct val="100000"/>
              </a:lnSpc>
              <a:spcBef>
                <a:spcPts val="500"/>
              </a:spcBef>
              <a:buClr>
                <a:srgbClr val="FD8537"/>
              </a:buClr>
              <a:buSzPct val="78571"/>
              <a:buFont typeface="Segoe UI Symbol"/>
              <a:buChar char="⚫"/>
              <a:tabLst>
                <a:tab pos="652780" algn="l"/>
              </a:tabLst>
            </a:pPr>
            <a:r>
              <a:rPr sz="2100" b="1" spc="165" dirty="0">
                <a:solidFill>
                  <a:srgbClr val="FF0000"/>
                </a:solidFill>
                <a:latin typeface="Cambria"/>
                <a:cs typeface="Cambria"/>
              </a:rPr>
              <a:t>Pre </a:t>
            </a:r>
            <a:r>
              <a:rPr sz="2100" b="1" spc="150" dirty="0">
                <a:solidFill>
                  <a:srgbClr val="FF0000"/>
                </a:solidFill>
                <a:latin typeface="Cambria"/>
                <a:cs typeface="Cambria"/>
              </a:rPr>
              <a:t>Coordination </a:t>
            </a:r>
            <a:r>
              <a:rPr sz="2100" b="1" spc="155" dirty="0">
                <a:solidFill>
                  <a:srgbClr val="FF0000"/>
                </a:solidFill>
                <a:latin typeface="Cambria"/>
                <a:cs typeface="Cambria"/>
              </a:rPr>
              <a:t>and </a:t>
            </a:r>
            <a:r>
              <a:rPr sz="2100" b="1" spc="140" dirty="0">
                <a:solidFill>
                  <a:srgbClr val="FF0000"/>
                </a:solidFill>
                <a:latin typeface="Cambria"/>
                <a:cs typeface="Cambria"/>
              </a:rPr>
              <a:t>Linkages: </a:t>
            </a:r>
            <a:r>
              <a:rPr sz="2100" spc="100" dirty="0">
                <a:latin typeface="Cambria"/>
                <a:cs typeface="Cambria"/>
              </a:rPr>
              <a:t>The </a:t>
            </a:r>
            <a:r>
              <a:rPr sz="2100" spc="50" dirty="0">
                <a:latin typeface="Cambria"/>
                <a:cs typeface="Cambria"/>
              </a:rPr>
              <a:t>need </a:t>
            </a:r>
            <a:r>
              <a:rPr sz="2100" spc="15" dirty="0">
                <a:latin typeface="Cambria"/>
                <a:cs typeface="Cambria"/>
              </a:rPr>
              <a:t>to </a:t>
            </a:r>
            <a:r>
              <a:rPr sz="2100" spc="105" dirty="0">
                <a:latin typeface="Cambria"/>
                <a:cs typeface="Cambria"/>
              </a:rPr>
              <a:t>link </a:t>
            </a:r>
            <a:r>
              <a:rPr sz="2100" spc="70" dirty="0">
                <a:latin typeface="Cambria"/>
                <a:cs typeface="Cambria"/>
              </a:rPr>
              <a:t>index </a:t>
            </a:r>
            <a:r>
              <a:rPr sz="2100" spc="75" dirty="0">
                <a:latin typeface="Cambria"/>
                <a:cs typeface="Cambria"/>
              </a:rPr>
              <a:t> </a:t>
            </a:r>
            <a:r>
              <a:rPr sz="2100" spc="70" dirty="0">
                <a:latin typeface="Cambria"/>
                <a:cs typeface="Cambria"/>
              </a:rPr>
              <a:t>terms</a:t>
            </a:r>
            <a:r>
              <a:rPr sz="2100" spc="114" dirty="0">
                <a:latin typeface="Cambria"/>
                <a:cs typeface="Cambria"/>
              </a:rPr>
              <a:t> </a:t>
            </a:r>
            <a:r>
              <a:rPr sz="2100" spc="55" dirty="0">
                <a:latin typeface="Cambria"/>
                <a:cs typeface="Cambria"/>
              </a:rPr>
              <a:t>together</a:t>
            </a:r>
            <a:r>
              <a:rPr sz="2100" spc="120" dirty="0">
                <a:latin typeface="Cambria"/>
                <a:cs typeface="Cambria"/>
              </a:rPr>
              <a:t> </a:t>
            </a:r>
            <a:r>
              <a:rPr sz="2100" spc="90" dirty="0">
                <a:latin typeface="Cambria"/>
                <a:cs typeface="Cambria"/>
              </a:rPr>
              <a:t>in</a:t>
            </a:r>
            <a:r>
              <a:rPr sz="2100" spc="130" dirty="0">
                <a:latin typeface="Cambria"/>
                <a:cs typeface="Cambria"/>
              </a:rPr>
              <a:t> </a:t>
            </a:r>
            <a:r>
              <a:rPr sz="2100" spc="140" dirty="0">
                <a:latin typeface="Cambria"/>
                <a:cs typeface="Cambria"/>
              </a:rPr>
              <a:t>a</a:t>
            </a:r>
            <a:r>
              <a:rPr sz="2100" spc="114" dirty="0">
                <a:latin typeface="Cambria"/>
                <a:cs typeface="Cambria"/>
              </a:rPr>
              <a:t> </a:t>
            </a:r>
            <a:r>
              <a:rPr sz="2100" spc="75" dirty="0">
                <a:latin typeface="Cambria"/>
                <a:cs typeface="Cambria"/>
              </a:rPr>
              <a:t>single</a:t>
            </a:r>
            <a:r>
              <a:rPr sz="2100" spc="130" dirty="0">
                <a:latin typeface="Cambria"/>
                <a:cs typeface="Cambria"/>
              </a:rPr>
              <a:t> </a:t>
            </a:r>
            <a:r>
              <a:rPr sz="2100" spc="70" dirty="0">
                <a:latin typeface="Cambria"/>
                <a:cs typeface="Cambria"/>
              </a:rPr>
              <a:t>index</a:t>
            </a:r>
            <a:r>
              <a:rPr sz="2100" spc="114" dirty="0">
                <a:latin typeface="Cambria"/>
                <a:cs typeface="Cambria"/>
              </a:rPr>
              <a:t> </a:t>
            </a:r>
            <a:r>
              <a:rPr sz="2100" spc="20" dirty="0">
                <a:latin typeface="Cambria"/>
                <a:cs typeface="Cambria"/>
              </a:rPr>
              <a:t>for</a:t>
            </a:r>
            <a:r>
              <a:rPr sz="2100" spc="130" dirty="0">
                <a:latin typeface="Cambria"/>
                <a:cs typeface="Cambria"/>
              </a:rPr>
              <a:t> </a:t>
            </a:r>
            <a:r>
              <a:rPr sz="2100" spc="140" dirty="0">
                <a:latin typeface="Cambria"/>
                <a:cs typeface="Cambria"/>
              </a:rPr>
              <a:t>a</a:t>
            </a:r>
            <a:r>
              <a:rPr sz="2100" spc="114" dirty="0">
                <a:latin typeface="Cambria"/>
                <a:cs typeface="Cambria"/>
              </a:rPr>
              <a:t> </a:t>
            </a:r>
            <a:r>
              <a:rPr sz="2100" spc="80" dirty="0">
                <a:latin typeface="Cambria"/>
                <a:cs typeface="Cambria"/>
              </a:rPr>
              <a:t>particular</a:t>
            </a:r>
            <a:r>
              <a:rPr sz="2100" spc="130" dirty="0">
                <a:latin typeface="Cambria"/>
                <a:cs typeface="Cambria"/>
              </a:rPr>
              <a:t> </a:t>
            </a:r>
            <a:r>
              <a:rPr sz="2100" spc="30" dirty="0">
                <a:latin typeface="Cambria"/>
                <a:cs typeface="Cambria"/>
              </a:rPr>
              <a:t>concept</a:t>
            </a:r>
            <a:endParaRPr sz="2100">
              <a:latin typeface="Cambria"/>
              <a:cs typeface="Cambria"/>
            </a:endParaRPr>
          </a:p>
          <a:p>
            <a:pPr marL="927100" marR="6985" lvl="2" indent="-182880" algn="just">
              <a:lnSpc>
                <a:spcPct val="100000"/>
              </a:lnSpc>
              <a:spcBef>
                <a:spcPts val="439"/>
              </a:spcBef>
              <a:buClr>
                <a:srgbClr val="DF752E"/>
              </a:buClr>
              <a:buSzPct val="58333"/>
              <a:buFont typeface="Wingdings"/>
              <a:buChar char=""/>
              <a:tabLst>
                <a:tab pos="927100" algn="l"/>
              </a:tabLst>
            </a:pPr>
            <a:r>
              <a:rPr sz="1800" spc="60" dirty="0">
                <a:latin typeface="Cambria"/>
                <a:cs typeface="Cambria"/>
              </a:rPr>
              <a:t>Needed</a:t>
            </a:r>
            <a:r>
              <a:rPr sz="1800" spc="65" dirty="0">
                <a:latin typeface="Cambria"/>
                <a:cs typeface="Cambria"/>
              </a:rPr>
              <a:t> </a:t>
            </a:r>
            <a:r>
              <a:rPr sz="1800" spc="55" dirty="0">
                <a:latin typeface="Cambria"/>
                <a:cs typeface="Cambria"/>
              </a:rPr>
              <a:t>when</a:t>
            </a:r>
            <a:r>
              <a:rPr sz="1800" spc="60" dirty="0">
                <a:latin typeface="Cambria"/>
                <a:cs typeface="Cambria"/>
              </a:rPr>
              <a:t> </a:t>
            </a:r>
            <a:r>
              <a:rPr sz="1800" spc="55" dirty="0">
                <a:latin typeface="Cambria"/>
                <a:cs typeface="Cambria"/>
              </a:rPr>
              <a:t>there</a:t>
            </a:r>
            <a:r>
              <a:rPr sz="1800" spc="60" dirty="0">
                <a:latin typeface="Cambria"/>
                <a:cs typeface="Cambria"/>
              </a:rPr>
              <a:t> are</a:t>
            </a:r>
            <a:r>
              <a:rPr sz="1800" spc="65" dirty="0">
                <a:latin typeface="Cambria"/>
                <a:cs typeface="Cambria"/>
              </a:rPr>
              <a:t> multiple</a:t>
            </a:r>
            <a:r>
              <a:rPr sz="1800" spc="70" dirty="0">
                <a:latin typeface="Cambria"/>
                <a:cs typeface="Cambria"/>
              </a:rPr>
              <a:t> </a:t>
            </a:r>
            <a:r>
              <a:rPr sz="1800" spc="50" dirty="0">
                <a:latin typeface="Cambria"/>
                <a:cs typeface="Cambria"/>
              </a:rPr>
              <a:t>independent  </a:t>
            </a:r>
            <a:r>
              <a:rPr sz="1800" spc="30" dirty="0">
                <a:latin typeface="Cambria"/>
                <a:cs typeface="Cambria"/>
              </a:rPr>
              <a:t>concepts</a:t>
            </a:r>
            <a:r>
              <a:rPr sz="1800" spc="459" dirty="0">
                <a:latin typeface="Cambria"/>
                <a:cs typeface="Cambria"/>
              </a:rPr>
              <a:t> </a:t>
            </a:r>
            <a:r>
              <a:rPr sz="1800" spc="45" dirty="0">
                <a:latin typeface="Cambria"/>
                <a:cs typeface="Cambria"/>
              </a:rPr>
              <a:t>found </a:t>
            </a:r>
            <a:r>
              <a:rPr sz="1800" spc="50" dirty="0">
                <a:latin typeface="Cambria"/>
                <a:cs typeface="Cambria"/>
              </a:rPr>
              <a:t> </a:t>
            </a:r>
            <a:r>
              <a:rPr sz="1800" spc="65" dirty="0">
                <a:latin typeface="Cambria"/>
                <a:cs typeface="Cambria"/>
              </a:rPr>
              <a:t>within</a:t>
            </a:r>
            <a:r>
              <a:rPr sz="1800" spc="90" dirty="0">
                <a:latin typeface="Cambria"/>
                <a:cs typeface="Cambria"/>
              </a:rPr>
              <a:t> </a:t>
            </a:r>
            <a:r>
              <a:rPr sz="1800" spc="105" dirty="0">
                <a:latin typeface="Cambria"/>
                <a:cs typeface="Cambria"/>
              </a:rPr>
              <a:t>an</a:t>
            </a:r>
            <a:r>
              <a:rPr sz="1800" spc="100" dirty="0">
                <a:latin typeface="Cambria"/>
                <a:cs typeface="Cambria"/>
              </a:rPr>
              <a:t> </a:t>
            </a:r>
            <a:r>
              <a:rPr sz="1800" spc="70" dirty="0">
                <a:latin typeface="Cambria"/>
                <a:cs typeface="Cambria"/>
              </a:rPr>
              <a:t>item</a:t>
            </a:r>
            <a:endParaRPr sz="1800">
              <a:latin typeface="Cambria"/>
              <a:cs typeface="Cambria"/>
            </a:endParaRPr>
          </a:p>
        </p:txBody>
      </p:sp>
      <p:sp>
        <p:nvSpPr>
          <p:cNvPr id="10" name="object 10"/>
          <p:cNvSpPr txBox="1">
            <a:spLocks noGrp="1"/>
          </p:cNvSpPr>
          <p:nvPr>
            <p:ph type="title"/>
          </p:nvPr>
        </p:nvSpPr>
        <p:spPr>
          <a:xfrm>
            <a:off x="990600" y="457200"/>
            <a:ext cx="2592705" cy="635635"/>
          </a:xfrm>
          <a:prstGeom prst="rect">
            <a:avLst/>
          </a:prstGeom>
        </p:spPr>
        <p:txBody>
          <a:bodyPr vert="horz" wrap="square" lIns="0" tIns="12700" rIns="0" bIns="0" rtlCol="0">
            <a:spAutoFit/>
          </a:bodyPr>
          <a:lstStyle/>
          <a:p>
            <a:pPr marL="12700">
              <a:lnSpc>
                <a:spcPct val="100000"/>
              </a:lnSpc>
              <a:spcBef>
                <a:spcPts val="100"/>
              </a:spcBef>
            </a:pPr>
            <a:r>
              <a:rPr sz="4000" b="1" spc="415" dirty="0">
                <a:solidFill>
                  <a:srgbClr val="002060"/>
                </a:solidFill>
                <a:latin typeface="Cambria"/>
                <a:cs typeface="Cambria"/>
              </a:rPr>
              <a:t>O</a:t>
            </a:r>
            <a:r>
              <a:rPr sz="3200" b="1" spc="415" dirty="0">
                <a:solidFill>
                  <a:srgbClr val="002060"/>
                </a:solidFill>
                <a:latin typeface="Cambria"/>
                <a:cs typeface="Cambria"/>
              </a:rPr>
              <a:t>VERVIEW</a:t>
            </a:r>
            <a:endParaRPr sz="3200">
              <a:solidFill>
                <a:srgbClr val="002060"/>
              </a:solidFill>
              <a:latin typeface="Cambria"/>
              <a:cs typeface="Cambr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219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838200" y="533400"/>
            <a:ext cx="4343400" cy="474489"/>
          </a:xfrm>
          <a:prstGeom prst="rect">
            <a:avLst/>
          </a:prstGeom>
        </p:spPr>
        <p:txBody>
          <a:bodyPr vert="horz" wrap="square" lIns="0" tIns="12700" rIns="0" bIns="0" rtlCol="0">
            <a:spAutoFit/>
          </a:bodyPr>
          <a:lstStyle/>
          <a:p>
            <a:pPr marL="12700">
              <a:lnSpc>
                <a:spcPct val="100000"/>
              </a:lnSpc>
              <a:spcBef>
                <a:spcPts val="100"/>
              </a:spcBef>
            </a:pPr>
            <a:r>
              <a:rPr sz="3000" b="1" spc="330" dirty="0">
                <a:solidFill>
                  <a:srgbClr val="002060"/>
                </a:solidFill>
              </a:rPr>
              <a:t>S</a:t>
            </a:r>
            <a:r>
              <a:rPr b="1" spc="330" dirty="0">
                <a:solidFill>
                  <a:srgbClr val="002060"/>
                </a:solidFill>
              </a:rPr>
              <a:t>COPE</a:t>
            </a:r>
            <a:r>
              <a:rPr b="1" spc="265" dirty="0">
                <a:solidFill>
                  <a:srgbClr val="002060"/>
                </a:solidFill>
              </a:rPr>
              <a:t> </a:t>
            </a:r>
            <a:r>
              <a:rPr b="1" spc="300" dirty="0">
                <a:solidFill>
                  <a:srgbClr val="002060"/>
                </a:solidFill>
              </a:rPr>
              <a:t>OF</a:t>
            </a:r>
            <a:r>
              <a:rPr b="1" spc="265" dirty="0">
                <a:solidFill>
                  <a:srgbClr val="002060"/>
                </a:solidFill>
              </a:rPr>
              <a:t> </a:t>
            </a:r>
            <a:r>
              <a:rPr sz="3000" b="1" spc="305" dirty="0">
                <a:solidFill>
                  <a:srgbClr val="002060"/>
                </a:solidFill>
              </a:rPr>
              <a:t>I</a:t>
            </a:r>
            <a:r>
              <a:rPr b="1" spc="305" dirty="0">
                <a:solidFill>
                  <a:srgbClr val="002060"/>
                </a:solidFill>
              </a:rPr>
              <a:t>NDEXING</a:t>
            </a:r>
            <a:endParaRPr sz="3000" b="1">
              <a:solidFill>
                <a:srgbClr val="002060"/>
              </a:solidFill>
            </a:endParaRPr>
          </a:p>
        </p:txBody>
      </p:sp>
      <p:sp>
        <p:nvSpPr>
          <p:cNvPr id="10" name="object 10"/>
          <p:cNvSpPr txBox="1"/>
          <p:nvPr/>
        </p:nvSpPr>
        <p:spPr>
          <a:xfrm>
            <a:off x="535940" y="1628902"/>
            <a:ext cx="8148320" cy="346773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05" dirty="0">
                <a:latin typeface="Cambria"/>
                <a:cs typeface="Cambria"/>
              </a:rPr>
              <a:t>When </a:t>
            </a:r>
            <a:r>
              <a:rPr sz="2400" spc="45" dirty="0">
                <a:latin typeface="Cambria"/>
                <a:cs typeface="Cambria"/>
              </a:rPr>
              <a:t>performed </a:t>
            </a:r>
            <a:r>
              <a:rPr sz="2400" spc="125" dirty="0">
                <a:latin typeface="Cambria"/>
                <a:cs typeface="Cambria"/>
              </a:rPr>
              <a:t>manually, </a:t>
            </a:r>
            <a:r>
              <a:rPr sz="2400" spc="90" dirty="0">
                <a:latin typeface="Cambria"/>
                <a:cs typeface="Cambria"/>
              </a:rPr>
              <a:t>the </a:t>
            </a:r>
            <a:r>
              <a:rPr sz="2400" spc="30" dirty="0">
                <a:latin typeface="Cambria"/>
                <a:cs typeface="Cambria"/>
              </a:rPr>
              <a:t>process </a:t>
            </a:r>
            <a:r>
              <a:rPr sz="2400" spc="-5" dirty="0">
                <a:latin typeface="Cambria"/>
                <a:cs typeface="Cambria"/>
              </a:rPr>
              <a:t>of </a:t>
            </a:r>
            <a:r>
              <a:rPr sz="2400" spc="80" dirty="0">
                <a:latin typeface="Cambria"/>
                <a:cs typeface="Cambria"/>
              </a:rPr>
              <a:t>reliably </a:t>
            </a:r>
            <a:r>
              <a:rPr sz="2400" spc="105" dirty="0">
                <a:latin typeface="Cambria"/>
                <a:cs typeface="Cambria"/>
              </a:rPr>
              <a:t>and </a:t>
            </a:r>
            <a:r>
              <a:rPr sz="2400" spc="110" dirty="0">
                <a:latin typeface="Cambria"/>
                <a:cs typeface="Cambria"/>
              </a:rPr>
              <a:t> </a:t>
            </a:r>
            <a:r>
              <a:rPr sz="2400" spc="70" dirty="0">
                <a:latin typeface="Cambria"/>
                <a:cs typeface="Cambria"/>
              </a:rPr>
              <a:t>consistently </a:t>
            </a:r>
            <a:r>
              <a:rPr sz="2400" spc="80" dirty="0">
                <a:latin typeface="Cambria"/>
                <a:cs typeface="Cambria"/>
              </a:rPr>
              <a:t>determining </a:t>
            </a:r>
            <a:r>
              <a:rPr sz="2400" spc="90" dirty="0">
                <a:latin typeface="Cambria"/>
                <a:cs typeface="Cambria"/>
              </a:rPr>
              <a:t>the </a:t>
            </a:r>
            <a:r>
              <a:rPr sz="2400" spc="60" dirty="0">
                <a:latin typeface="Cambria"/>
                <a:cs typeface="Cambria"/>
              </a:rPr>
              <a:t>bibliographic</a:t>
            </a:r>
            <a:r>
              <a:rPr sz="2400" spc="65" dirty="0">
                <a:latin typeface="Cambria"/>
                <a:cs typeface="Cambria"/>
              </a:rPr>
              <a:t> </a:t>
            </a:r>
            <a:r>
              <a:rPr sz="2400" spc="80" dirty="0">
                <a:latin typeface="Cambria"/>
                <a:cs typeface="Cambria"/>
              </a:rPr>
              <a:t>terms </a:t>
            </a:r>
            <a:r>
              <a:rPr sz="2400" spc="130" dirty="0">
                <a:latin typeface="Cambria"/>
                <a:cs typeface="Cambria"/>
              </a:rPr>
              <a:t>that </a:t>
            </a:r>
            <a:r>
              <a:rPr sz="2400" spc="135" dirty="0">
                <a:latin typeface="Cambria"/>
                <a:cs typeface="Cambria"/>
              </a:rPr>
              <a:t> </a:t>
            </a:r>
            <a:r>
              <a:rPr sz="2400" spc="65" dirty="0">
                <a:latin typeface="Cambria"/>
                <a:cs typeface="Cambria"/>
              </a:rPr>
              <a:t>represent</a:t>
            </a:r>
            <a:r>
              <a:rPr sz="2400" spc="114" dirty="0">
                <a:latin typeface="Cambria"/>
                <a:cs typeface="Cambria"/>
              </a:rPr>
              <a:t> </a:t>
            </a:r>
            <a:r>
              <a:rPr sz="2400" spc="90" dirty="0">
                <a:latin typeface="Cambria"/>
                <a:cs typeface="Cambria"/>
              </a:rPr>
              <a:t>the</a:t>
            </a:r>
            <a:r>
              <a:rPr sz="2400" spc="140" dirty="0">
                <a:latin typeface="Cambria"/>
                <a:cs typeface="Cambria"/>
              </a:rPr>
              <a:t> </a:t>
            </a:r>
            <a:r>
              <a:rPr sz="2400" spc="40" dirty="0">
                <a:latin typeface="Cambria"/>
                <a:cs typeface="Cambria"/>
              </a:rPr>
              <a:t>concepts</a:t>
            </a:r>
            <a:r>
              <a:rPr sz="2400" spc="120" dirty="0">
                <a:latin typeface="Cambria"/>
                <a:cs typeface="Cambria"/>
              </a:rPr>
              <a:t> </a:t>
            </a:r>
            <a:r>
              <a:rPr sz="2400" spc="105" dirty="0">
                <a:latin typeface="Cambria"/>
                <a:cs typeface="Cambria"/>
              </a:rPr>
              <a:t>in</a:t>
            </a:r>
            <a:r>
              <a:rPr sz="2400" spc="125" dirty="0">
                <a:latin typeface="Cambria"/>
                <a:cs typeface="Cambria"/>
              </a:rPr>
              <a:t> </a:t>
            </a:r>
            <a:r>
              <a:rPr sz="2400" spc="140" dirty="0">
                <a:latin typeface="Cambria"/>
                <a:cs typeface="Cambria"/>
              </a:rPr>
              <a:t>an </a:t>
            </a:r>
            <a:r>
              <a:rPr sz="2400" spc="90" dirty="0">
                <a:latin typeface="Cambria"/>
                <a:cs typeface="Cambria"/>
              </a:rPr>
              <a:t>item</a:t>
            </a:r>
            <a:r>
              <a:rPr sz="2400" spc="135" dirty="0">
                <a:latin typeface="Cambria"/>
                <a:cs typeface="Cambria"/>
              </a:rPr>
              <a:t> </a:t>
            </a:r>
            <a:r>
              <a:rPr sz="2400" spc="80" dirty="0">
                <a:latin typeface="Cambria"/>
                <a:cs typeface="Cambria"/>
              </a:rPr>
              <a:t>is</a:t>
            </a:r>
            <a:r>
              <a:rPr sz="2400" spc="135" dirty="0">
                <a:latin typeface="Cambria"/>
                <a:cs typeface="Cambria"/>
              </a:rPr>
              <a:t> </a:t>
            </a:r>
            <a:r>
              <a:rPr sz="2400" spc="80" dirty="0">
                <a:latin typeface="Cambria"/>
                <a:cs typeface="Cambria"/>
              </a:rPr>
              <a:t>extremely</a:t>
            </a:r>
            <a:r>
              <a:rPr sz="2400" spc="125" dirty="0">
                <a:latin typeface="Cambria"/>
                <a:cs typeface="Cambria"/>
              </a:rPr>
              <a:t> </a:t>
            </a:r>
            <a:r>
              <a:rPr sz="2400" spc="75" dirty="0">
                <a:latin typeface="Cambria"/>
                <a:cs typeface="Cambria"/>
              </a:rPr>
              <a:t>difficult</a:t>
            </a:r>
            <a:endParaRPr sz="2400">
              <a:latin typeface="Cambria"/>
              <a:cs typeface="Cambria"/>
            </a:endParaRPr>
          </a:p>
          <a:p>
            <a:pPr marL="652780" lvl="1" indent="-274955" algn="just">
              <a:lnSpc>
                <a:spcPct val="100000"/>
              </a:lnSpc>
              <a:spcBef>
                <a:spcPts val="509"/>
              </a:spcBef>
              <a:buClr>
                <a:srgbClr val="FD8537"/>
              </a:buClr>
              <a:buSzPct val="78571"/>
              <a:buFont typeface="Segoe UI Symbol"/>
              <a:buChar char="⚫"/>
              <a:tabLst>
                <a:tab pos="652780" algn="l"/>
              </a:tabLst>
            </a:pPr>
            <a:r>
              <a:rPr sz="2100" spc="75" dirty="0">
                <a:latin typeface="Cambria"/>
                <a:cs typeface="Cambria"/>
              </a:rPr>
              <a:t>Vocabulary</a:t>
            </a:r>
            <a:r>
              <a:rPr sz="2100" spc="120" dirty="0">
                <a:latin typeface="Cambria"/>
                <a:cs typeface="Cambria"/>
              </a:rPr>
              <a:t> </a:t>
            </a:r>
            <a:r>
              <a:rPr sz="2100" spc="65" dirty="0">
                <a:latin typeface="Cambria"/>
                <a:cs typeface="Cambria"/>
              </a:rPr>
              <a:t>domains</a:t>
            </a:r>
            <a:r>
              <a:rPr sz="2100" spc="125" dirty="0">
                <a:latin typeface="Cambria"/>
                <a:cs typeface="Cambria"/>
              </a:rPr>
              <a:t> </a:t>
            </a:r>
            <a:r>
              <a:rPr sz="2100" spc="-5" dirty="0">
                <a:latin typeface="Cambria"/>
                <a:cs typeface="Cambria"/>
              </a:rPr>
              <a:t>of</a:t>
            </a:r>
            <a:r>
              <a:rPr sz="2100" spc="125" dirty="0">
                <a:latin typeface="Cambria"/>
                <a:cs typeface="Cambria"/>
              </a:rPr>
              <a:t> </a:t>
            </a:r>
            <a:r>
              <a:rPr sz="2100" spc="65" dirty="0">
                <a:latin typeface="Cambria"/>
                <a:cs typeface="Cambria"/>
              </a:rPr>
              <a:t>indexer</a:t>
            </a:r>
            <a:r>
              <a:rPr sz="2100" spc="130" dirty="0">
                <a:latin typeface="Cambria"/>
                <a:cs typeface="Cambria"/>
              </a:rPr>
              <a:t> </a:t>
            </a:r>
            <a:r>
              <a:rPr sz="2100" spc="90" dirty="0">
                <a:latin typeface="Cambria"/>
                <a:cs typeface="Cambria"/>
              </a:rPr>
              <a:t>and</a:t>
            </a:r>
            <a:r>
              <a:rPr sz="2100" spc="120" dirty="0">
                <a:latin typeface="Cambria"/>
                <a:cs typeface="Cambria"/>
              </a:rPr>
              <a:t> </a:t>
            </a:r>
            <a:r>
              <a:rPr sz="2100" spc="75" dirty="0">
                <a:latin typeface="Cambria"/>
                <a:cs typeface="Cambria"/>
              </a:rPr>
              <a:t>author</a:t>
            </a:r>
            <a:r>
              <a:rPr sz="2100" spc="140" dirty="0">
                <a:latin typeface="Cambria"/>
                <a:cs typeface="Cambria"/>
              </a:rPr>
              <a:t> </a:t>
            </a:r>
            <a:r>
              <a:rPr sz="2100" spc="105" dirty="0">
                <a:latin typeface="Cambria"/>
                <a:cs typeface="Cambria"/>
              </a:rPr>
              <a:t>may</a:t>
            </a:r>
            <a:r>
              <a:rPr sz="2100" spc="110" dirty="0">
                <a:latin typeface="Cambria"/>
                <a:cs typeface="Cambria"/>
              </a:rPr>
              <a:t> </a:t>
            </a:r>
            <a:r>
              <a:rPr sz="2100" spc="20" dirty="0">
                <a:latin typeface="Cambria"/>
                <a:cs typeface="Cambria"/>
              </a:rPr>
              <a:t>be</a:t>
            </a:r>
            <a:r>
              <a:rPr sz="2100" spc="120" dirty="0">
                <a:latin typeface="Cambria"/>
                <a:cs typeface="Cambria"/>
              </a:rPr>
              <a:t> </a:t>
            </a:r>
            <a:r>
              <a:rPr sz="2100" spc="55" dirty="0">
                <a:latin typeface="Cambria"/>
                <a:cs typeface="Cambria"/>
              </a:rPr>
              <a:t>different</a:t>
            </a:r>
            <a:endParaRPr sz="2100">
              <a:latin typeface="Cambria"/>
              <a:cs typeface="Cambria"/>
            </a:endParaRPr>
          </a:p>
          <a:p>
            <a:pPr marL="652780" lvl="1" indent="-274955" algn="just">
              <a:lnSpc>
                <a:spcPct val="100000"/>
              </a:lnSpc>
              <a:spcBef>
                <a:spcPts val="500"/>
              </a:spcBef>
              <a:buClr>
                <a:srgbClr val="FD8537"/>
              </a:buClr>
              <a:buSzPct val="78571"/>
              <a:buFont typeface="Segoe UI Symbol"/>
              <a:buChar char="⚫"/>
              <a:tabLst>
                <a:tab pos="652780" algn="l"/>
              </a:tabLst>
            </a:pPr>
            <a:r>
              <a:rPr sz="2100" spc="95" dirty="0">
                <a:latin typeface="Cambria"/>
                <a:cs typeface="Cambria"/>
              </a:rPr>
              <a:t>Results</a:t>
            </a:r>
            <a:r>
              <a:rPr sz="2100" spc="114" dirty="0">
                <a:latin typeface="Cambria"/>
                <a:cs typeface="Cambria"/>
              </a:rPr>
              <a:t> </a:t>
            </a:r>
            <a:r>
              <a:rPr sz="2100" spc="90" dirty="0">
                <a:latin typeface="Cambria"/>
                <a:cs typeface="Cambria"/>
              </a:rPr>
              <a:t>in</a:t>
            </a:r>
            <a:r>
              <a:rPr sz="2100" spc="125" dirty="0">
                <a:latin typeface="Cambria"/>
                <a:cs typeface="Cambria"/>
              </a:rPr>
              <a:t> </a:t>
            </a:r>
            <a:r>
              <a:rPr sz="2100" spc="55" dirty="0">
                <a:latin typeface="Cambria"/>
                <a:cs typeface="Cambria"/>
              </a:rPr>
              <a:t>different</a:t>
            </a:r>
            <a:r>
              <a:rPr sz="2100" spc="125" dirty="0">
                <a:latin typeface="Cambria"/>
                <a:cs typeface="Cambria"/>
              </a:rPr>
              <a:t> </a:t>
            </a:r>
            <a:r>
              <a:rPr sz="2100" spc="85" dirty="0">
                <a:latin typeface="Cambria"/>
                <a:cs typeface="Cambria"/>
              </a:rPr>
              <a:t>quality</a:t>
            </a:r>
            <a:r>
              <a:rPr sz="2100" spc="114" dirty="0">
                <a:latin typeface="Cambria"/>
                <a:cs typeface="Cambria"/>
              </a:rPr>
              <a:t> </a:t>
            </a:r>
            <a:r>
              <a:rPr sz="2100" spc="60" dirty="0">
                <a:latin typeface="Cambria"/>
                <a:cs typeface="Cambria"/>
              </a:rPr>
              <a:t>level</a:t>
            </a:r>
            <a:r>
              <a:rPr sz="2100" spc="114" dirty="0">
                <a:latin typeface="Cambria"/>
                <a:cs typeface="Cambria"/>
              </a:rPr>
              <a:t> </a:t>
            </a:r>
            <a:r>
              <a:rPr sz="2100" spc="-5" dirty="0">
                <a:latin typeface="Cambria"/>
                <a:cs typeface="Cambria"/>
              </a:rPr>
              <a:t>of</a:t>
            </a:r>
            <a:r>
              <a:rPr sz="2100" spc="120" dirty="0">
                <a:latin typeface="Cambria"/>
                <a:cs typeface="Cambria"/>
              </a:rPr>
              <a:t> </a:t>
            </a:r>
            <a:r>
              <a:rPr sz="2100" spc="80" dirty="0">
                <a:latin typeface="Cambria"/>
                <a:cs typeface="Cambria"/>
              </a:rPr>
              <a:t>indexing</a:t>
            </a:r>
            <a:endParaRPr sz="2100">
              <a:latin typeface="Cambria"/>
              <a:cs typeface="Cambria"/>
            </a:endParaRPr>
          </a:p>
          <a:p>
            <a:pPr marL="286385" marR="5080" indent="-274320" algn="just">
              <a:lnSpc>
                <a:spcPct val="100000"/>
              </a:lnSpc>
              <a:spcBef>
                <a:spcPts val="595"/>
              </a:spcBef>
              <a:buClr>
                <a:srgbClr val="FD8537"/>
              </a:buClr>
              <a:buSzPct val="68750"/>
              <a:buFont typeface="Wingdings"/>
              <a:buChar char=""/>
              <a:tabLst>
                <a:tab pos="287020" algn="l"/>
              </a:tabLst>
            </a:pPr>
            <a:r>
              <a:rPr sz="2400" spc="35" dirty="0">
                <a:latin typeface="Cambria"/>
                <a:cs typeface="Cambria"/>
              </a:rPr>
              <a:t>Two </a:t>
            </a:r>
            <a:r>
              <a:rPr sz="2400" spc="60" dirty="0">
                <a:latin typeface="Cambria"/>
                <a:cs typeface="Cambria"/>
              </a:rPr>
              <a:t>factors </a:t>
            </a:r>
            <a:r>
              <a:rPr sz="2400" spc="55" dirty="0">
                <a:latin typeface="Cambria"/>
                <a:cs typeface="Cambria"/>
              </a:rPr>
              <a:t>involved </a:t>
            </a:r>
            <a:r>
              <a:rPr sz="2400" spc="105" dirty="0">
                <a:latin typeface="Cambria"/>
                <a:cs typeface="Cambria"/>
              </a:rPr>
              <a:t>in </a:t>
            </a:r>
            <a:r>
              <a:rPr sz="2400" spc="60" dirty="0">
                <a:latin typeface="Cambria"/>
                <a:cs typeface="Cambria"/>
              </a:rPr>
              <a:t>deciding </a:t>
            </a:r>
            <a:r>
              <a:rPr sz="2400" spc="20" dirty="0">
                <a:latin typeface="Cambria"/>
                <a:cs typeface="Cambria"/>
              </a:rPr>
              <a:t>on </a:t>
            </a:r>
            <a:r>
              <a:rPr sz="2400" spc="100" dirty="0">
                <a:latin typeface="Cambria"/>
                <a:cs typeface="Cambria"/>
              </a:rPr>
              <a:t>what </a:t>
            </a:r>
            <a:r>
              <a:rPr sz="2400" spc="65" dirty="0">
                <a:latin typeface="Cambria"/>
                <a:cs typeface="Cambria"/>
              </a:rPr>
              <a:t>level </a:t>
            </a:r>
            <a:r>
              <a:rPr sz="2400" spc="20" dirty="0">
                <a:latin typeface="Cambria"/>
                <a:cs typeface="Cambria"/>
              </a:rPr>
              <a:t>to </a:t>
            </a:r>
            <a:r>
              <a:rPr sz="2400" spc="75" dirty="0">
                <a:latin typeface="Cambria"/>
                <a:cs typeface="Cambria"/>
              </a:rPr>
              <a:t>index </a:t>
            </a:r>
            <a:r>
              <a:rPr sz="2400" spc="80" dirty="0">
                <a:latin typeface="Cambria"/>
                <a:cs typeface="Cambria"/>
              </a:rPr>
              <a:t> </a:t>
            </a:r>
            <a:r>
              <a:rPr sz="2400" spc="95" dirty="0">
                <a:latin typeface="Cambria"/>
                <a:cs typeface="Cambria"/>
              </a:rPr>
              <a:t>the</a:t>
            </a:r>
            <a:r>
              <a:rPr sz="2400" spc="114" dirty="0">
                <a:latin typeface="Cambria"/>
                <a:cs typeface="Cambria"/>
              </a:rPr>
              <a:t> </a:t>
            </a:r>
            <a:r>
              <a:rPr sz="2400" spc="40" dirty="0">
                <a:latin typeface="Cambria"/>
                <a:cs typeface="Cambria"/>
              </a:rPr>
              <a:t>concepts</a:t>
            </a:r>
            <a:r>
              <a:rPr sz="2400" spc="120" dirty="0">
                <a:latin typeface="Cambria"/>
                <a:cs typeface="Cambria"/>
              </a:rPr>
              <a:t> </a:t>
            </a:r>
            <a:r>
              <a:rPr sz="2400" spc="105" dirty="0">
                <a:latin typeface="Cambria"/>
                <a:cs typeface="Cambria"/>
              </a:rPr>
              <a:t>in</a:t>
            </a:r>
            <a:r>
              <a:rPr sz="2400" spc="120" dirty="0">
                <a:latin typeface="Cambria"/>
                <a:cs typeface="Cambria"/>
              </a:rPr>
              <a:t> </a:t>
            </a:r>
            <a:r>
              <a:rPr sz="2400" spc="140" dirty="0">
                <a:latin typeface="Cambria"/>
                <a:cs typeface="Cambria"/>
              </a:rPr>
              <a:t>an</a:t>
            </a:r>
            <a:r>
              <a:rPr sz="2400" spc="130" dirty="0">
                <a:latin typeface="Cambria"/>
                <a:cs typeface="Cambria"/>
              </a:rPr>
              <a:t> </a:t>
            </a:r>
            <a:r>
              <a:rPr sz="2400" spc="95" dirty="0">
                <a:latin typeface="Cambria"/>
                <a:cs typeface="Cambria"/>
              </a:rPr>
              <a:t>item</a:t>
            </a:r>
            <a:endParaRPr sz="2400">
              <a:latin typeface="Cambria"/>
              <a:cs typeface="Cambria"/>
            </a:endParaRPr>
          </a:p>
          <a:p>
            <a:pPr marL="652780" lvl="1" indent="-274955" algn="just">
              <a:lnSpc>
                <a:spcPct val="100000"/>
              </a:lnSpc>
              <a:spcBef>
                <a:spcPts val="515"/>
              </a:spcBef>
              <a:buClr>
                <a:srgbClr val="FD8537"/>
              </a:buClr>
              <a:buSzPct val="78571"/>
              <a:buFont typeface="Segoe UI Symbol"/>
              <a:buChar char="⚫"/>
              <a:tabLst>
                <a:tab pos="652780" algn="l"/>
              </a:tabLst>
            </a:pPr>
            <a:r>
              <a:rPr sz="2100" spc="110" dirty="0">
                <a:solidFill>
                  <a:srgbClr val="6F2F9F"/>
                </a:solidFill>
                <a:latin typeface="Cambria"/>
                <a:cs typeface="Cambria"/>
              </a:rPr>
              <a:t>Exhaustivity</a:t>
            </a:r>
            <a:endParaRPr sz="2100">
              <a:latin typeface="Cambria"/>
              <a:cs typeface="Cambria"/>
            </a:endParaRPr>
          </a:p>
          <a:p>
            <a:pPr marL="652780" lvl="1" indent="-274955" algn="just">
              <a:lnSpc>
                <a:spcPct val="100000"/>
              </a:lnSpc>
              <a:spcBef>
                <a:spcPts val="500"/>
              </a:spcBef>
              <a:buClr>
                <a:srgbClr val="FD8537"/>
              </a:buClr>
              <a:buSzPct val="78571"/>
              <a:buFont typeface="Segoe UI Symbol"/>
              <a:buChar char="⚫"/>
              <a:tabLst>
                <a:tab pos="652780" algn="l"/>
              </a:tabLst>
            </a:pPr>
            <a:r>
              <a:rPr sz="2100" spc="70" dirty="0">
                <a:solidFill>
                  <a:srgbClr val="6F2F9F"/>
                </a:solidFill>
                <a:latin typeface="Cambria"/>
                <a:cs typeface="Cambria"/>
              </a:rPr>
              <a:t>Specificity</a:t>
            </a:r>
            <a:endParaRPr sz="2100">
              <a:latin typeface="Cambria"/>
              <a:cs typeface="Cambri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66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6169660" cy="474489"/>
          </a:xfrm>
          <a:prstGeom prst="rect">
            <a:avLst/>
          </a:prstGeom>
        </p:spPr>
        <p:txBody>
          <a:bodyPr vert="horz" wrap="square" lIns="0" tIns="12700" rIns="0" bIns="0" rtlCol="0">
            <a:spAutoFit/>
          </a:bodyPr>
          <a:lstStyle/>
          <a:p>
            <a:pPr marL="12700">
              <a:lnSpc>
                <a:spcPct val="100000"/>
              </a:lnSpc>
              <a:spcBef>
                <a:spcPts val="100"/>
              </a:spcBef>
            </a:pPr>
            <a:r>
              <a:rPr sz="3000" b="1" spc="280" dirty="0">
                <a:solidFill>
                  <a:srgbClr val="002060"/>
                </a:solidFill>
              </a:rPr>
              <a:t>E</a:t>
            </a:r>
            <a:r>
              <a:rPr b="1" spc="280" dirty="0">
                <a:solidFill>
                  <a:srgbClr val="002060"/>
                </a:solidFill>
              </a:rPr>
              <a:t>XHAUSTIVITY</a:t>
            </a:r>
            <a:r>
              <a:rPr b="1" spc="270" dirty="0">
                <a:solidFill>
                  <a:srgbClr val="002060"/>
                </a:solidFill>
              </a:rPr>
              <a:t> </a:t>
            </a:r>
            <a:r>
              <a:rPr b="1" spc="275" dirty="0">
                <a:solidFill>
                  <a:srgbClr val="002060"/>
                </a:solidFill>
              </a:rPr>
              <a:t>AND</a:t>
            </a:r>
            <a:r>
              <a:rPr b="1" spc="280" dirty="0">
                <a:solidFill>
                  <a:srgbClr val="002060"/>
                </a:solidFill>
              </a:rPr>
              <a:t> </a:t>
            </a:r>
            <a:r>
              <a:rPr sz="3000" b="1" spc="285" dirty="0">
                <a:solidFill>
                  <a:srgbClr val="002060"/>
                </a:solidFill>
              </a:rPr>
              <a:t>S</a:t>
            </a:r>
            <a:r>
              <a:rPr b="1" spc="285" dirty="0">
                <a:solidFill>
                  <a:srgbClr val="002060"/>
                </a:solidFill>
              </a:rPr>
              <a:t>PECIFICITY</a:t>
            </a:r>
            <a:endParaRPr sz="3000" b="1">
              <a:solidFill>
                <a:srgbClr val="002060"/>
              </a:solidFill>
            </a:endParaRPr>
          </a:p>
        </p:txBody>
      </p:sp>
      <p:sp>
        <p:nvSpPr>
          <p:cNvPr id="10" name="object 10"/>
          <p:cNvSpPr txBox="1"/>
          <p:nvPr/>
        </p:nvSpPr>
        <p:spPr>
          <a:xfrm>
            <a:off x="6737604" y="1592326"/>
            <a:ext cx="1944370" cy="391160"/>
          </a:xfrm>
          <a:prstGeom prst="rect">
            <a:avLst/>
          </a:prstGeom>
        </p:spPr>
        <p:txBody>
          <a:bodyPr vert="horz" wrap="square" lIns="0" tIns="12700" rIns="0" bIns="0" rtlCol="0">
            <a:spAutoFit/>
          </a:bodyPr>
          <a:lstStyle/>
          <a:p>
            <a:pPr marL="12700">
              <a:lnSpc>
                <a:spcPct val="100000"/>
              </a:lnSpc>
              <a:spcBef>
                <a:spcPts val="100"/>
              </a:spcBef>
              <a:tabLst>
                <a:tab pos="715010" algn="l"/>
              </a:tabLst>
            </a:pPr>
            <a:r>
              <a:rPr sz="2400" spc="90" dirty="0">
                <a:latin typeface="Cambria"/>
                <a:cs typeface="Cambria"/>
              </a:rPr>
              <a:t>the	</a:t>
            </a:r>
            <a:r>
              <a:rPr sz="2400" spc="65" dirty="0">
                <a:latin typeface="Cambria"/>
                <a:cs typeface="Cambria"/>
              </a:rPr>
              <a:t>different</a:t>
            </a:r>
            <a:endParaRPr sz="2400">
              <a:latin typeface="Cambria"/>
              <a:cs typeface="Cambria"/>
            </a:endParaRPr>
          </a:p>
        </p:txBody>
      </p:sp>
      <p:sp>
        <p:nvSpPr>
          <p:cNvPr id="11" name="object 11"/>
          <p:cNvSpPr txBox="1"/>
          <p:nvPr/>
        </p:nvSpPr>
        <p:spPr>
          <a:xfrm>
            <a:off x="535940" y="1592326"/>
            <a:ext cx="5980430" cy="720725"/>
          </a:xfrm>
          <a:prstGeom prst="rect">
            <a:avLst/>
          </a:prstGeom>
        </p:spPr>
        <p:txBody>
          <a:bodyPr vert="horz" wrap="square" lIns="0" tIns="53975" rIns="0" bIns="0" rtlCol="0">
            <a:spAutoFit/>
          </a:bodyPr>
          <a:lstStyle/>
          <a:p>
            <a:pPr marL="286385" marR="5080" indent="-274320">
              <a:lnSpc>
                <a:spcPts val="2590"/>
              </a:lnSpc>
              <a:spcBef>
                <a:spcPts val="425"/>
              </a:spcBef>
              <a:buClr>
                <a:srgbClr val="FD8537"/>
              </a:buClr>
              <a:buSzPct val="68750"/>
              <a:buFont typeface="Wingdings"/>
              <a:buChar char=""/>
              <a:tabLst>
                <a:tab pos="287020" algn="l"/>
                <a:tab pos="2355850" algn="l"/>
                <a:tab pos="2686685" algn="l"/>
                <a:tab pos="3473450" algn="l"/>
                <a:tab pos="4612005" algn="l"/>
                <a:tab pos="5128895" algn="l"/>
              </a:tabLst>
            </a:pPr>
            <a:r>
              <a:rPr sz="2400" spc="125" dirty="0">
                <a:latin typeface="Cambria"/>
                <a:cs typeface="Cambria"/>
              </a:rPr>
              <a:t>Exhaustivit</a:t>
            </a:r>
            <a:r>
              <a:rPr sz="2400" spc="150" dirty="0">
                <a:latin typeface="Cambria"/>
                <a:cs typeface="Cambria"/>
              </a:rPr>
              <a:t>y</a:t>
            </a:r>
            <a:r>
              <a:rPr sz="2400" dirty="0">
                <a:latin typeface="Cambria"/>
                <a:cs typeface="Cambria"/>
              </a:rPr>
              <a:t>	</a:t>
            </a:r>
            <a:r>
              <a:rPr sz="2400" spc="30" dirty="0">
                <a:latin typeface="Cambria"/>
                <a:cs typeface="Cambria"/>
              </a:rPr>
              <a:t>:</a:t>
            </a:r>
            <a:r>
              <a:rPr sz="2400" dirty="0">
                <a:latin typeface="Cambria"/>
                <a:cs typeface="Cambria"/>
              </a:rPr>
              <a:t>	</a:t>
            </a:r>
            <a:r>
              <a:rPr sz="2400" spc="165" dirty="0">
                <a:latin typeface="Cambria"/>
                <a:cs typeface="Cambria"/>
              </a:rPr>
              <a:t>T</a:t>
            </a:r>
            <a:r>
              <a:rPr sz="2400" spc="135" dirty="0">
                <a:latin typeface="Cambria"/>
                <a:cs typeface="Cambria"/>
              </a:rPr>
              <a:t>h</a:t>
            </a:r>
            <a:r>
              <a:rPr sz="2400" spc="25" dirty="0">
                <a:latin typeface="Cambria"/>
                <a:cs typeface="Cambria"/>
              </a:rPr>
              <a:t>e</a:t>
            </a:r>
            <a:r>
              <a:rPr sz="2400" dirty="0">
                <a:latin typeface="Cambria"/>
                <a:cs typeface="Cambria"/>
              </a:rPr>
              <a:t>	</a:t>
            </a:r>
            <a:r>
              <a:rPr sz="2400" spc="90" dirty="0">
                <a:latin typeface="Cambria"/>
                <a:cs typeface="Cambria"/>
              </a:rPr>
              <a:t>extent</a:t>
            </a:r>
            <a:r>
              <a:rPr sz="2400" dirty="0">
                <a:latin typeface="Cambria"/>
                <a:cs typeface="Cambria"/>
              </a:rPr>
              <a:t>	</a:t>
            </a:r>
            <a:r>
              <a:rPr sz="2400" spc="20" dirty="0">
                <a:latin typeface="Cambria"/>
                <a:cs typeface="Cambria"/>
              </a:rPr>
              <a:t>to</a:t>
            </a:r>
            <a:r>
              <a:rPr sz="2400" dirty="0">
                <a:latin typeface="Cambria"/>
                <a:cs typeface="Cambria"/>
              </a:rPr>
              <a:t>	</a:t>
            </a:r>
            <a:r>
              <a:rPr sz="2400" spc="85" dirty="0">
                <a:latin typeface="Cambria"/>
                <a:cs typeface="Cambria"/>
              </a:rPr>
              <a:t>w</a:t>
            </a:r>
            <a:r>
              <a:rPr sz="2400" spc="50" dirty="0">
                <a:latin typeface="Cambria"/>
                <a:cs typeface="Cambria"/>
              </a:rPr>
              <a:t>h</a:t>
            </a:r>
            <a:r>
              <a:rPr sz="2400" spc="35" dirty="0">
                <a:latin typeface="Cambria"/>
                <a:cs typeface="Cambria"/>
              </a:rPr>
              <a:t>i</a:t>
            </a:r>
            <a:r>
              <a:rPr sz="2400" spc="45" dirty="0">
                <a:latin typeface="Cambria"/>
                <a:cs typeface="Cambria"/>
              </a:rPr>
              <a:t>c</a:t>
            </a:r>
            <a:r>
              <a:rPr sz="2400" spc="85" dirty="0">
                <a:latin typeface="Cambria"/>
                <a:cs typeface="Cambria"/>
              </a:rPr>
              <a:t>h  </a:t>
            </a:r>
            <a:r>
              <a:rPr sz="2400" spc="40" dirty="0">
                <a:latin typeface="Cambria"/>
                <a:cs typeface="Cambria"/>
              </a:rPr>
              <a:t>concepts</a:t>
            </a:r>
            <a:r>
              <a:rPr sz="2400" spc="110" dirty="0">
                <a:latin typeface="Cambria"/>
                <a:cs typeface="Cambria"/>
              </a:rPr>
              <a:t> </a:t>
            </a:r>
            <a:r>
              <a:rPr sz="2400" spc="105" dirty="0">
                <a:latin typeface="Cambria"/>
                <a:cs typeface="Cambria"/>
              </a:rPr>
              <a:t>in</a:t>
            </a:r>
            <a:r>
              <a:rPr sz="2400" spc="120" dirty="0">
                <a:latin typeface="Cambria"/>
                <a:cs typeface="Cambria"/>
              </a:rPr>
              <a:t> </a:t>
            </a:r>
            <a:r>
              <a:rPr sz="2400" spc="90" dirty="0">
                <a:latin typeface="Cambria"/>
                <a:cs typeface="Cambria"/>
              </a:rPr>
              <a:t>the</a:t>
            </a:r>
            <a:r>
              <a:rPr sz="2400" spc="135" dirty="0">
                <a:latin typeface="Cambria"/>
                <a:cs typeface="Cambria"/>
              </a:rPr>
              <a:t> </a:t>
            </a:r>
            <a:r>
              <a:rPr sz="2400" spc="90" dirty="0">
                <a:latin typeface="Cambria"/>
                <a:cs typeface="Cambria"/>
              </a:rPr>
              <a:t>item</a:t>
            </a:r>
            <a:r>
              <a:rPr sz="2400" spc="135" dirty="0">
                <a:latin typeface="Cambria"/>
                <a:cs typeface="Cambria"/>
              </a:rPr>
              <a:t> </a:t>
            </a:r>
            <a:r>
              <a:rPr sz="2400" spc="80" dirty="0">
                <a:latin typeface="Cambria"/>
                <a:cs typeface="Cambria"/>
              </a:rPr>
              <a:t>are</a:t>
            </a:r>
            <a:r>
              <a:rPr sz="2400" spc="130" dirty="0">
                <a:latin typeface="Cambria"/>
                <a:cs typeface="Cambria"/>
              </a:rPr>
              <a:t> </a:t>
            </a:r>
            <a:r>
              <a:rPr sz="2400" spc="80" dirty="0">
                <a:latin typeface="Cambria"/>
                <a:cs typeface="Cambria"/>
              </a:rPr>
              <a:t>indexed.</a:t>
            </a:r>
            <a:endParaRPr sz="2400">
              <a:latin typeface="Cambria"/>
              <a:cs typeface="Cambria"/>
            </a:endParaRPr>
          </a:p>
        </p:txBody>
      </p:sp>
      <p:sp>
        <p:nvSpPr>
          <p:cNvPr id="12" name="object 12"/>
          <p:cNvSpPr txBox="1"/>
          <p:nvPr/>
        </p:nvSpPr>
        <p:spPr>
          <a:xfrm>
            <a:off x="535940" y="2320035"/>
            <a:ext cx="8148320" cy="3818994"/>
          </a:xfrm>
          <a:prstGeom prst="rect">
            <a:avLst/>
          </a:prstGeom>
        </p:spPr>
        <p:txBody>
          <a:bodyPr vert="horz" wrap="square" lIns="0" tIns="48260" rIns="0" bIns="0" rtlCol="0">
            <a:spAutoFit/>
          </a:bodyPr>
          <a:lstStyle/>
          <a:p>
            <a:pPr marL="652145" marR="5715" indent="-274320" algn="just">
              <a:lnSpc>
                <a:spcPts val="2270"/>
              </a:lnSpc>
              <a:spcBef>
                <a:spcPts val="380"/>
              </a:spcBef>
            </a:pPr>
            <a:r>
              <a:rPr sz="2100" spc="100" dirty="0">
                <a:latin typeface="Cambria"/>
                <a:cs typeface="Cambria"/>
              </a:rPr>
              <a:t>Example:</a:t>
            </a:r>
            <a:r>
              <a:rPr sz="2100" spc="105" dirty="0">
                <a:latin typeface="Cambria"/>
                <a:cs typeface="Cambria"/>
              </a:rPr>
              <a:t> </a:t>
            </a:r>
            <a:r>
              <a:rPr sz="2100" spc="114" dirty="0">
                <a:latin typeface="Cambria"/>
                <a:cs typeface="Cambria"/>
              </a:rPr>
              <a:t>If</a:t>
            </a:r>
            <a:r>
              <a:rPr sz="2100" spc="120" dirty="0">
                <a:latin typeface="Cambria"/>
                <a:cs typeface="Cambria"/>
              </a:rPr>
              <a:t> </a:t>
            </a:r>
            <a:r>
              <a:rPr sz="2100" spc="10" dirty="0">
                <a:latin typeface="Cambria"/>
                <a:cs typeface="Cambria"/>
              </a:rPr>
              <a:t>two</a:t>
            </a:r>
            <a:r>
              <a:rPr sz="2100" spc="15" dirty="0">
                <a:latin typeface="Cambria"/>
                <a:cs typeface="Cambria"/>
              </a:rPr>
              <a:t> </a:t>
            </a:r>
            <a:r>
              <a:rPr sz="2100" spc="55" dirty="0">
                <a:latin typeface="Cambria"/>
                <a:cs typeface="Cambria"/>
              </a:rPr>
              <a:t>sentences</a:t>
            </a:r>
            <a:r>
              <a:rPr sz="2100" spc="60" dirty="0">
                <a:latin typeface="Cambria"/>
                <a:cs typeface="Cambria"/>
              </a:rPr>
              <a:t> </a:t>
            </a:r>
            <a:r>
              <a:rPr sz="2100" spc="-5" dirty="0">
                <a:latin typeface="Cambria"/>
                <a:cs typeface="Cambria"/>
              </a:rPr>
              <a:t>of</a:t>
            </a:r>
            <a:r>
              <a:rPr sz="2100" dirty="0">
                <a:latin typeface="Cambria"/>
                <a:cs typeface="Cambria"/>
              </a:rPr>
              <a:t> </a:t>
            </a:r>
            <a:r>
              <a:rPr sz="2100" spc="140" dirty="0">
                <a:latin typeface="Cambria"/>
                <a:cs typeface="Cambria"/>
              </a:rPr>
              <a:t>a</a:t>
            </a:r>
            <a:r>
              <a:rPr sz="2100" spc="145" dirty="0">
                <a:latin typeface="Cambria"/>
                <a:cs typeface="Cambria"/>
              </a:rPr>
              <a:t> </a:t>
            </a:r>
            <a:r>
              <a:rPr sz="2100" spc="35" dirty="0">
                <a:latin typeface="Cambria"/>
                <a:cs typeface="Cambria"/>
              </a:rPr>
              <a:t>10-page</a:t>
            </a:r>
            <a:r>
              <a:rPr sz="2100" spc="40" dirty="0">
                <a:latin typeface="Cambria"/>
                <a:cs typeface="Cambria"/>
              </a:rPr>
              <a:t> </a:t>
            </a:r>
            <a:r>
              <a:rPr sz="2100" spc="80" dirty="0">
                <a:latin typeface="Cambria"/>
                <a:cs typeface="Cambria"/>
              </a:rPr>
              <a:t>item</a:t>
            </a:r>
            <a:r>
              <a:rPr sz="2100" spc="85" dirty="0">
                <a:latin typeface="Cambria"/>
                <a:cs typeface="Cambria"/>
              </a:rPr>
              <a:t> </a:t>
            </a:r>
            <a:r>
              <a:rPr sz="2100" spc="20" dirty="0">
                <a:latin typeface="Cambria"/>
                <a:cs typeface="Cambria"/>
              </a:rPr>
              <a:t>on</a:t>
            </a:r>
            <a:r>
              <a:rPr sz="2100" spc="25" dirty="0">
                <a:latin typeface="Cambria"/>
                <a:cs typeface="Cambria"/>
              </a:rPr>
              <a:t> </a:t>
            </a:r>
            <a:r>
              <a:rPr sz="2100" spc="85" dirty="0">
                <a:latin typeface="Cambria"/>
                <a:cs typeface="Cambria"/>
              </a:rPr>
              <a:t>Computer </a:t>
            </a:r>
            <a:r>
              <a:rPr sz="2100" spc="90" dirty="0">
                <a:latin typeface="Cambria"/>
                <a:cs typeface="Cambria"/>
              </a:rPr>
              <a:t> </a:t>
            </a:r>
            <a:r>
              <a:rPr sz="2100" spc="55" dirty="0">
                <a:latin typeface="Cambria"/>
                <a:cs typeface="Cambria"/>
              </a:rPr>
              <a:t>discusses</a:t>
            </a:r>
            <a:r>
              <a:rPr sz="2100" spc="60" dirty="0">
                <a:latin typeface="Cambria"/>
                <a:cs typeface="Cambria"/>
              </a:rPr>
              <a:t> </a:t>
            </a:r>
            <a:r>
              <a:rPr sz="2100" spc="70" dirty="0">
                <a:latin typeface="Cambria"/>
                <a:cs typeface="Cambria"/>
              </a:rPr>
              <a:t>hardware</a:t>
            </a:r>
            <a:r>
              <a:rPr sz="2100" spc="75" dirty="0">
                <a:latin typeface="Cambria"/>
                <a:cs typeface="Cambria"/>
              </a:rPr>
              <a:t> </a:t>
            </a:r>
            <a:r>
              <a:rPr sz="2100" spc="50" dirty="0">
                <a:latin typeface="Cambria"/>
                <a:cs typeface="Cambria"/>
              </a:rPr>
              <a:t>components,</a:t>
            </a:r>
            <a:r>
              <a:rPr sz="2100" spc="55" dirty="0">
                <a:latin typeface="Cambria"/>
                <a:cs typeface="Cambria"/>
              </a:rPr>
              <a:t> </a:t>
            </a:r>
            <a:r>
              <a:rPr sz="2100" spc="65" dirty="0">
                <a:latin typeface="Cambria"/>
                <a:cs typeface="Cambria"/>
              </a:rPr>
              <a:t>should</a:t>
            </a:r>
            <a:r>
              <a:rPr sz="2100" spc="70" dirty="0">
                <a:latin typeface="Cambria"/>
                <a:cs typeface="Cambria"/>
              </a:rPr>
              <a:t> </a:t>
            </a:r>
            <a:r>
              <a:rPr sz="2100" spc="90" dirty="0">
                <a:latin typeface="Cambria"/>
                <a:cs typeface="Cambria"/>
              </a:rPr>
              <a:t>this</a:t>
            </a:r>
            <a:r>
              <a:rPr sz="2100" spc="95" dirty="0">
                <a:latin typeface="Cambria"/>
                <a:cs typeface="Cambria"/>
              </a:rPr>
              <a:t> </a:t>
            </a:r>
            <a:r>
              <a:rPr sz="2100" spc="30" dirty="0">
                <a:latin typeface="Cambria"/>
                <a:cs typeface="Cambria"/>
              </a:rPr>
              <a:t>concept</a:t>
            </a:r>
            <a:r>
              <a:rPr sz="2100" spc="35" dirty="0">
                <a:latin typeface="Cambria"/>
                <a:cs typeface="Cambria"/>
              </a:rPr>
              <a:t> </a:t>
            </a:r>
            <a:r>
              <a:rPr sz="2100" spc="15" dirty="0">
                <a:latin typeface="Cambria"/>
                <a:cs typeface="Cambria"/>
              </a:rPr>
              <a:t>be </a:t>
            </a:r>
            <a:r>
              <a:rPr sz="2100" spc="20" dirty="0">
                <a:latin typeface="Cambria"/>
                <a:cs typeface="Cambria"/>
              </a:rPr>
              <a:t> </a:t>
            </a:r>
            <a:r>
              <a:rPr sz="2100" spc="60" dirty="0">
                <a:latin typeface="Cambria"/>
                <a:cs typeface="Cambria"/>
              </a:rPr>
              <a:t>indexed?</a:t>
            </a:r>
            <a:endParaRPr sz="2100">
              <a:latin typeface="Cambria"/>
              <a:cs typeface="Cambria"/>
            </a:endParaRPr>
          </a:p>
          <a:p>
            <a:pPr marL="286385" marR="5715" indent="-274320" algn="just">
              <a:lnSpc>
                <a:spcPts val="2590"/>
              </a:lnSpc>
              <a:spcBef>
                <a:spcPts val="600"/>
              </a:spcBef>
              <a:buClr>
                <a:srgbClr val="FD8537"/>
              </a:buClr>
              <a:buSzPct val="68750"/>
              <a:buFont typeface="Wingdings"/>
              <a:buChar char=""/>
              <a:tabLst>
                <a:tab pos="287020" algn="l"/>
              </a:tabLst>
            </a:pPr>
            <a:r>
              <a:rPr sz="2400" spc="80" dirty="0">
                <a:latin typeface="Cambria"/>
                <a:cs typeface="Cambria"/>
              </a:rPr>
              <a:t>Specificity </a:t>
            </a:r>
            <a:r>
              <a:rPr sz="2400" spc="30" dirty="0">
                <a:latin typeface="Cambria"/>
                <a:cs typeface="Cambria"/>
              </a:rPr>
              <a:t>: </a:t>
            </a:r>
            <a:r>
              <a:rPr sz="2400" spc="90" dirty="0">
                <a:latin typeface="Cambria"/>
                <a:cs typeface="Cambria"/>
              </a:rPr>
              <a:t>the </a:t>
            </a:r>
            <a:r>
              <a:rPr sz="2400" spc="55" dirty="0">
                <a:latin typeface="Cambria"/>
                <a:cs typeface="Cambria"/>
              </a:rPr>
              <a:t>preciseness </a:t>
            </a:r>
            <a:r>
              <a:rPr sz="2400" spc="-5" dirty="0">
                <a:latin typeface="Cambria"/>
                <a:cs typeface="Cambria"/>
              </a:rPr>
              <a:t>of </a:t>
            </a:r>
            <a:r>
              <a:rPr sz="2400" spc="90" dirty="0">
                <a:latin typeface="Cambria"/>
                <a:cs typeface="Cambria"/>
              </a:rPr>
              <a:t>the </a:t>
            </a:r>
            <a:r>
              <a:rPr sz="2400" spc="80" dirty="0">
                <a:latin typeface="Cambria"/>
                <a:cs typeface="Cambria"/>
              </a:rPr>
              <a:t>index terms </a:t>
            </a:r>
            <a:r>
              <a:rPr sz="2400" spc="70" dirty="0">
                <a:latin typeface="Cambria"/>
                <a:cs typeface="Cambria"/>
              </a:rPr>
              <a:t>used </a:t>
            </a:r>
            <a:r>
              <a:rPr sz="2400" spc="95" dirty="0">
                <a:latin typeface="Cambria"/>
                <a:cs typeface="Cambria"/>
              </a:rPr>
              <a:t>in </a:t>
            </a:r>
            <a:r>
              <a:rPr sz="2400" spc="100" dirty="0">
                <a:latin typeface="Cambria"/>
                <a:cs typeface="Cambria"/>
              </a:rPr>
              <a:t> </a:t>
            </a:r>
            <a:r>
              <a:rPr sz="2400" spc="90" dirty="0">
                <a:latin typeface="Cambria"/>
                <a:cs typeface="Cambria"/>
              </a:rPr>
              <a:t>indexing</a:t>
            </a:r>
            <a:endParaRPr sz="2400">
              <a:latin typeface="Cambria"/>
              <a:cs typeface="Cambria"/>
            </a:endParaRPr>
          </a:p>
          <a:p>
            <a:pPr marL="652145" marR="5080" indent="-274320" algn="just">
              <a:lnSpc>
                <a:spcPts val="2270"/>
              </a:lnSpc>
              <a:spcBef>
                <a:spcPts val="505"/>
              </a:spcBef>
            </a:pPr>
            <a:r>
              <a:rPr sz="2100" spc="145" dirty="0">
                <a:latin typeface="Cambria"/>
                <a:cs typeface="Cambria"/>
              </a:rPr>
              <a:t>Ex:</a:t>
            </a:r>
            <a:r>
              <a:rPr sz="2100" spc="150" dirty="0">
                <a:latin typeface="Cambria"/>
                <a:cs typeface="Cambria"/>
              </a:rPr>
              <a:t> </a:t>
            </a:r>
            <a:r>
              <a:rPr sz="2100" spc="85" dirty="0">
                <a:latin typeface="Cambria"/>
                <a:cs typeface="Cambria"/>
              </a:rPr>
              <a:t>Whether</a:t>
            </a:r>
            <a:r>
              <a:rPr sz="2100" spc="90" dirty="0">
                <a:latin typeface="Cambria"/>
                <a:cs typeface="Cambria"/>
              </a:rPr>
              <a:t> </a:t>
            </a:r>
            <a:r>
              <a:rPr sz="2100" spc="20" dirty="0">
                <a:latin typeface="Cambria"/>
                <a:cs typeface="Cambria"/>
              </a:rPr>
              <a:t>“processor”</a:t>
            </a:r>
            <a:r>
              <a:rPr sz="2100" spc="25" dirty="0">
                <a:latin typeface="Cambria"/>
                <a:cs typeface="Cambria"/>
              </a:rPr>
              <a:t> </a:t>
            </a:r>
            <a:r>
              <a:rPr sz="2100" dirty="0">
                <a:latin typeface="Cambria"/>
                <a:cs typeface="Cambria"/>
              </a:rPr>
              <a:t>or</a:t>
            </a:r>
            <a:r>
              <a:rPr sz="2100" spc="5" dirty="0">
                <a:latin typeface="Cambria"/>
                <a:cs typeface="Cambria"/>
              </a:rPr>
              <a:t> </a:t>
            </a:r>
            <a:r>
              <a:rPr sz="2100" spc="40" dirty="0">
                <a:latin typeface="Cambria"/>
                <a:cs typeface="Cambria"/>
              </a:rPr>
              <a:t>“microcomputer”</a:t>
            </a:r>
            <a:r>
              <a:rPr sz="2100" spc="45" dirty="0">
                <a:latin typeface="Cambria"/>
                <a:cs typeface="Cambria"/>
              </a:rPr>
              <a:t> </a:t>
            </a:r>
            <a:r>
              <a:rPr sz="2100" dirty="0">
                <a:latin typeface="Cambria"/>
                <a:cs typeface="Cambria"/>
              </a:rPr>
              <a:t>or</a:t>
            </a:r>
            <a:r>
              <a:rPr sz="2100" spc="5" dirty="0">
                <a:latin typeface="Cambria"/>
                <a:cs typeface="Cambria"/>
              </a:rPr>
              <a:t> </a:t>
            </a:r>
            <a:r>
              <a:rPr sz="2100" spc="65" dirty="0">
                <a:latin typeface="Cambria"/>
                <a:cs typeface="Cambria"/>
              </a:rPr>
              <a:t>“pentium” </a:t>
            </a:r>
            <a:r>
              <a:rPr sz="2100" spc="70" dirty="0">
                <a:latin typeface="Cambria"/>
                <a:cs typeface="Cambria"/>
              </a:rPr>
              <a:t> </a:t>
            </a:r>
            <a:r>
              <a:rPr sz="2100" spc="60" dirty="0">
                <a:latin typeface="Cambria"/>
                <a:cs typeface="Cambria"/>
              </a:rPr>
              <a:t>should</a:t>
            </a:r>
            <a:r>
              <a:rPr sz="2100" spc="120" dirty="0">
                <a:latin typeface="Cambria"/>
                <a:cs typeface="Cambria"/>
              </a:rPr>
              <a:t> </a:t>
            </a:r>
            <a:r>
              <a:rPr sz="2100" spc="20" dirty="0">
                <a:latin typeface="Cambria"/>
                <a:cs typeface="Cambria"/>
              </a:rPr>
              <a:t>be</a:t>
            </a:r>
            <a:r>
              <a:rPr sz="2100" spc="114" dirty="0">
                <a:latin typeface="Cambria"/>
                <a:cs typeface="Cambria"/>
              </a:rPr>
              <a:t> </a:t>
            </a:r>
            <a:r>
              <a:rPr sz="2100" spc="60" dirty="0">
                <a:latin typeface="Cambria"/>
                <a:cs typeface="Cambria"/>
              </a:rPr>
              <a:t>used</a:t>
            </a:r>
            <a:endParaRPr sz="2100">
              <a:latin typeface="Cambria"/>
              <a:cs typeface="Cambria"/>
            </a:endParaRPr>
          </a:p>
          <a:p>
            <a:pPr marL="286385" marR="5715" indent="-274320" algn="just">
              <a:lnSpc>
                <a:spcPts val="2590"/>
              </a:lnSpc>
              <a:spcBef>
                <a:spcPts val="600"/>
              </a:spcBef>
              <a:buClr>
                <a:srgbClr val="FD8537"/>
              </a:buClr>
              <a:buSzPct val="68750"/>
              <a:buFont typeface="Wingdings"/>
              <a:buChar char=""/>
              <a:tabLst>
                <a:tab pos="287020" algn="l"/>
              </a:tabLst>
            </a:pPr>
            <a:r>
              <a:rPr sz="2400" spc="80" dirty="0">
                <a:latin typeface="Cambria"/>
                <a:cs typeface="Cambria"/>
              </a:rPr>
              <a:t>Low</a:t>
            </a:r>
            <a:r>
              <a:rPr sz="2400" spc="85" dirty="0">
                <a:latin typeface="Cambria"/>
                <a:cs typeface="Cambria"/>
              </a:rPr>
              <a:t> </a:t>
            </a:r>
            <a:r>
              <a:rPr sz="2400" spc="100" dirty="0">
                <a:latin typeface="Cambria"/>
                <a:cs typeface="Cambria"/>
              </a:rPr>
              <a:t>exhaustivity</a:t>
            </a:r>
            <a:r>
              <a:rPr sz="2400" spc="105" dirty="0">
                <a:latin typeface="Cambria"/>
                <a:cs typeface="Cambria"/>
              </a:rPr>
              <a:t> </a:t>
            </a:r>
            <a:r>
              <a:rPr sz="2400" spc="120" dirty="0">
                <a:latin typeface="Cambria"/>
                <a:cs typeface="Cambria"/>
              </a:rPr>
              <a:t>has</a:t>
            </a:r>
            <a:r>
              <a:rPr sz="2400" spc="125" dirty="0">
                <a:latin typeface="Cambria"/>
                <a:cs typeface="Cambria"/>
              </a:rPr>
              <a:t> </a:t>
            </a:r>
            <a:r>
              <a:rPr sz="2400" spc="140" dirty="0">
                <a:latin typeface="Cambria"/>
                <a:cs typeface="Cambria"/>
              </a:rPr>
              <a:t>an</a:t>
            </a:r>
            <a:r>
              <a:rPr sz="2400" spc="145" dirty="0">
                <a:latin typeface="Cambria"/>
                <a:cs typeface="Cambria"/>
              </a:rPr>
              <a:t> </a:t>
            </a:r>
            <a:r>
              <a:rPr sz="2400" spc="65" dirty="0">
                <a:latin typeface="Cambria"/>
                <a:cs typeface="Cambria"/>
              </a:rPr>
              <a:t>adverse</a:t>
            </a:r>
            <a:r>
              <a:rPr sz="2400" spc="70" dirty="0">
                <a:latin typeface="Cambria"/>
                <a:cs typeface="Cambria"/>
              </a:rPr>
              <a:t> </a:t>
            </a:r>
            <a:r>
              <a:rPr sz="2400" spc="55" dirty="0">
                <a:latin typeface="Cambria"/>
                <a:cs typeface="Cambria"/>
              </a:rPr>
              <a:t>effect</a:t>
            </a:r>
            <a:r>
              <a:rPr sz="2400" spc="60" dirty="0">
                <a:latin typeface="Cambria"/>
                <a:cs typeface="Cambria"/>
              </a:rPr>
              <a:t> </a:t>
            </a:r>
            <a:r>
              <a:rPr sz="2400" spc="20" dirty="0">
                <a:latin typeface="Cambria"/>
                <a:cs typeface="Cambria"/>
              </a:rPr>
              <a:t>on </a:t>
            </a:r>
            <a:r>
              <a:rPr sz="2400" spc="25" dirty="0">
                <a:latin typeface="Cambria"/>
                <a:cs typeface="Cambria"/>
              </a:rPr>
              <a:t> </a:t>
            </a:r>
            <a:r>
              <a:rPr sz="2400" spc="45" dirty="0">
                <a:latin typeface="Cambria"/>
                <a:cs typeface="Cambria"/>
              </a:rPr>
              <a:t>both </a:t>
            </a:r>
            <a:r>
              <a:rPr sz="2400" spc="50" dirty="0">
                <a:latin typeface="Cambria"/>
                <a:cs typeface="Cambria"/>
              </a:rPr>
              <a:t> </a:t>
            </a:r>
            <a:r>
              <a:rPr sz="2400" spc="45" dirty="0">
                <a:latin typeface="Cambria"/>
                <a:cs typeface="Cambria"/>
              </a:rPr>
              <a:t>precision</a:t>
            </a:r>
            <a:r>
              <a:rPr sz="2400" spc="100" dirty="0">
                <a:latin typeface="Cambria"/>
                <a:cs typeface="Cambria"/>
              </a:rPr>
              <a:t> </a:t>
            </a:r>
            <a:r>
              <a:rPr sz="2400" spc="105" dirty="0">
                <a:latin typeface="Cambria"/>
                <a:cs typeface="Cambria"/>
              </a:rPr>
              <a:t>and</a:t>
            </a:r>
            <a:r>
              <a:rPr sz="2400" spc="130" dirty="0">
                <a:latin typeface="Cambria"/>
                <a:cs typeface="Cambria"/>
              </a:rPr>
              <a:t> </a:t>
            </a:r>
            <a:r>
              <a:rPr sz="2400" spc="80" dirty="0">
                <a:latin typeface="Cambria"/>
                <a:cs typeface="Cambria"/>
              </a:rPr>
              <a:t>recall</a:t>
            </a:r>
            <a:endParaRPr sz="2400">
              <a:latin typeface="Cambria"/>
              <a:cs typeface="Cambria"/>
            </a:endParaRPr>
          </a:p>
          <a:p>
            <a:pPr marL="286385" marR="5715" indent="-274320" algn="just">
              <a:lnSpc>
                <a:spcPts val="2590"/>
              </a:lnSpc>
              <a:spcBef>
                <a:spcPts val="605"/>
              </a:spcBef>
              <a:buClr>
                <a:srgbClr val="FD8537"/>
              </a:buClr>
              <a:buSzPct val="68750"/>
              <a:buFont typeface="Wingdings"/>
              <a:buChar char=""/>
              <a:tabLst>
                <a:tab pos="287020" algn="l"/>
              </a:tabLst>
            </a:pPr>
            <a:r>
              <a:rPr sz="2400" spc="80" dirty="0">
                <a:latin typeface="Cambria"/>
                <a:cs typeface="Cambria"/>
              </a:rPr>
              <a:t>Low </a:t>
            </a:r>
            <a:r>
              <a:rPr sz="2400" spc="60" dirty="0">
                <a:latin typeface="Cambria"/>
                <a:cs typeface="Cambria"/>
              </a:rPr>
              <a:t>specificity </a:t>
            </a:r>
            <a:r>
              <a:rPr sz="2400" spc="120" dirty="0">
                <a:latin typeface="Cambria"/>
                <a:cs typeface="Cambria"/>
              </a:rPr>
              <a:t>has </a:t>
            </a:r>
            <a:r>
              <a:rPr sz="2400" spc="140" dirty="0">
                <a:latin typeface="Cambria"/>
                <a:cs typeface="Cambria"/>
              </a:rPr>
              <a:t>an </a:t>
            </a:r>
            <a:r>
              <a:rPr sz="2400" spc="65" dirty="0">
                <a:latin typeface="Cambria"/>
                <a:cs typeface="Cambria"/>
              </a:rPr>
              <a:t>adverse </a:t>
            </a:r>
            <a:r>
              <a:rPr sz="2400" spc="55" dirty="0">
                <a:latin typeface="Cambria"/>
                <a:cs typeface="Cambria"/>
              </a:rPr>
              <a:t>effect </a:t>
            </a:r>
            <a:r>
              <a:rPr sz="2400" spc="20" dirty="0">
                <a:latin typeface="Cambria"/>
                <a:cs typeface="Cambria"/>
              </a:rPr>
              <a:t>on  </a:t>
            </a:r>
            <a:r>
              <a:rPr sz="2400" spc="60" dirty="0">
                <a:latin typeface="Cambria"/>
                <a:cs typeface="Cambria"/>
              </a:rPr>
              <a:t>precision, </a:t>
            </a:r>
            <a:r>
              <a:rPr sz="2400" spc="85" dirty="0">
                <a:latin typeface="Cambria"/>
                <a:cs typeface="Cambria"/>
              </a:rPr>
              <a:t>but </a:t>
            </a:r>
            <a:r>
              <a:rPr sz="2400" spc="90" dirty="0">
                <a:latin typeface="Cambria"/>
                <a:cs typeface="Cambria"/>
              </a:rPr>
              <a:t> </a:t>
            </a:r>
            <a:r>
              <a:rPr sz="2400" spc="20" dirty="0">
                <a:latin typeface="Cambria"/>
                <a:cs typeface="Cambria"/>
              </a:rPr>
              <a:t>no</a:t>
            </a:r>
            <a:r>
              <a:rPr sz="2400" spc="120" dirty="0">
                <a:latin typeface="Cambria"/>
                <a:cs typeface="Cambria"/>
              </a:rPr>
              <a:t> </a:t>
            </a:r>
            <a:r>
              <a:rPr sz="2400" spc="55" dirty="0">
                <a:latin typeface="Cambria"/>
                <a:cs typeface="Cambria"/>
              </a:rPr>
              <a:t>effect</a:t>
            </a:r>
            <a:r>
              <a:rPr sz="2400" spc="140" dirty="0">
                <a:latin typeface="Cambria"/>
                <a:cs typeface="Cambria"/>
              </a:rPr>
              <a:t> </a:t>
            </a:r>
            <a:r>
              <a:rPr sz="2400" spc="20" dirty="0">
                <a:latin typeface="Cambria"/>
                <a:cs typeface="Cambria"/>
              </a:rPr>
              <a:t>to</a:t>
            </a:r>
            <a:r>
              <a:rPr sz="2400" spc="130" dirty="0">
                <a:latin typeface="Cambria"/>
                <a:cs typeface="Cambria"/>
              </a:rPr>
              <a:t> </a:t>
            </a:r>
            <a:r>
              <a:rPr sz="2400" spc="160" dirty="0">
                <a:latin typeface="Cambria"/>
                <a:cs typeface="Cambria"/>
              </a:rPr>
              <a:t>a</a:t>
            </a:r>
            <a:r>
              <a:rPr sz="2400" spc="140" dirty="0">
                <a:latin typeface="Cambria"/>
                <a:cs typeface="Cambria"/>
              </a:rPr>
              <a:t> </a:t>
            </a:r>
            <a:r>
              <a:rPr sz="2400" spc="75" dirty="0">
                <a:latin typeface="Cambria"/>
                <a:cs typeface="Cambria"/>
              </a:rPr>
              <a:t>potential</a:t>
            </a:r>
            <a:r>
              <a:rPr sz="2400" spc="125" dirty="0">
                <a:latin typeface="Cambria"/>
                <a:cs typeface="Cambria"/>
              </a:rPr>
              <a:t> </a:t>
            </a:r>
            <a:r>
              <a:rPr sz="2400" spc="70" dirty="0">
                <a:latin typeface="Cambria"/>
                <a:cs typeface="Cambria"/>
              </a:rPr>
              <a:t>increase</a:t>
            </a:r>
            <a:r>
              <a:rPr sz="2400" spc="120" dirty="0">
                <a:latin typeface="Cambria"/>
                <a:cs typeface="Cambria"/>
              </a:rPr>
              <a:t> </a:t>
            </a:r>
            <a:r>
              <a:rPr sz="2400" spc="105" dirty="0">
                <a:latin typeface="Cambria"/>
                <a:cs typeface="Cambria"/>
              </a:rPr>
              <a:t>in</a:t>
            </a:r>
            <a:r>
              <a:rPr sz="2400" spc="120" dirty="0">
                <a:latin typeface="Cambria"/>
                <a:cs typeface="Cambria"/>
              </a:rPr>
              <a:t> </a:t>
            </a:r>
            <a:r>
              <a:rPr sz="2400" spc="80" dirty="0">
                <a:latin typeface="Cambria"/>
                <a:cs typeface="Cambria"/>
              </a:rPr>
              <a:t>recall</a:t>
            </a:r>
            <a:endParaRPr sz="2400">
              <a:latin typeface="Cambria"/>
              <a:cs typeface="Cambri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66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5255260" cy="474489"/>
          </a:xfrm>
          <a:prstGeom prst="rect">
            <a:avLst/>
          </a:prstGeom>
        </p:spPr>
        <p:txBody>
          <a:bodyPr vert="horz" wrap="square" lIns="0" tIns="12700" rIns="0" bIns="0" rtlCol="0">
            <a:spAutoFit/>
          </a:bodyPr>
          <a:lstStyle/>
          <a:p>
            <a:pPr marL="12700">
              <a:lnSpc>
                <a:spcPct val="100000"/>
              </a:lnSpc>
              <a:spcBef>
                <a:spcPts val="100"/>
              </a:spcBef>
            </a:pPr>
            <a:r>
              <a:rPr sz="3000" b="1" spc="330" dirty="0">
                <a:solidFill>
                  <a:srgbClr val="002060"/>
                </a:solidFill>
              </a:rPr>
              <a:t>S</a:t>
            </a:r>
            <a:r>
              <a:rPr b="1" spc="330" dirty="0">
                <a:solidFill>
                  <a:srgbClr val="002060"/>
                </a:solidFill>
              </a:rPr>
              <a:t>COPE</a:t>
            </a:r>
            <a:r>
              <a:rPr b="1" spc="270" dirty="0">
                <a:solidFill>
                  <a:srgbClr val="002060"/>
                </a:solidFill>
              </a:rPr>
              <a:t> </a:t>
            </a:r>
            <a:r>
              <a:rPr b="1" spc="300" dirty="0">
                <a:solidFill>
                  <a:srgbClr val="002060"/>
                </a:solidFill>
              </a:rPr>
              <a:t>OF</a:t>
            </a:r>
            <a:r>
              <a:rPr b="1" spc="285" dirty="0">
                <a:solidFill>
                  <a:srgbClr val="002060"/>
                </a:solidFill>
              </a:rPr>
              <a:t> </a:t>
            </a:r>
            <a:r>
              <a:rPr sz="3000" b="1" spc="305" dirty="0">
                <a:solidFill>
                  <a:srgbClr val="002060"/>
                </a:solidFill>
              </a:rPr>
              <a:t>I</a:t>
            </a:r>
            <a:r>
              <a:rPr b="1" spc="305" dirty="0">
                <a:solidFill>
                  <a:srgbClr val="002060"/>
                </a:solidFill>
              </a:rPr>
              <a:t>NDEXING</a:t>
            </a:r>
            <a:r>
              <a:rPr b="1" spc="265" dirty="0">
                <a:solidFill>
                  <a:srgbClr val="002060"/>
                </a:solidFill>
              </a:rPr>
              <a:t> </a:t>
            </a:r>
            <a:r>
              <a:rPr sz="3000" b="1" spc="170" dirty="0">
                <a:solidFill>
                  <a:srgbClr val="002060"/>
                </a:solidFill>
              </a:rPr>
              <a:t>(C</a:t>
            </a:r>
            <a:r>
              <a:rPr b="1" spc="170" dirty="0">
                <a:solidFill>
                  <a:srgbClr val="002060"/>
                </a:solidFill>
              </a:rPr>
              <a:t>ONT</a:t>
            </a:r>
            <a:r>
              <a:rPr sz="3000" b="1" spc="170" dirty="0">
                <a:solidFill>
                  <a:srgbClr val="002060"/>
                </a:solidFill>
              </a:rPr>
              <a:t>.)</a:t>
            </a:r>
            <a:endParaRPr sz="3000" b="1">
              <a:solidFill>
                <a:srgbClr val="002060"/>
              </a:solidFill>
            </a:endParaRPr>
          </a:p>
        </p:txBody>
      </p:sp>
      <p:sp>
        <p:nvSpPr>
          <p:cNvPr id="10" name="object 10"/>
          <p:cNvSpPr txBox="1"/>
          <p:nvPr/>
        </p:nvSpPr>
        <p:spPr>
          <a:xfrm>
            <a:off x="535940" y="1554879"/>
            <a:ext cx="7775575" cy="4090670"/>
          </a:xfrm>
          <a:prstGeom prst="rect">
            <a:avLst/>
          </a:prstGeom>
        </p:spPr>
        <p:txBody>
          <a:bodyPr vert="horz" wrap="square" lIns="0" tIns="86360" rIns="0" bIns="0" rtlCol="0">
            <a:spAutoFit/>
          </a:bodyPr>
          <a:lstStyle/>
          <a:p>
            <a:pPr marL="287020" indent="-274320">
              <a:lnSpc>
                <a:spcPct val="100000"/>
              </a:lnSpc>
              <a:spcBef>
                <a:spcPts val="680"/>
              </a:spcBef>
              <a:buClr>
                <a:srgbClr val="FD8537"/>
              </a:buClr>
              <a:buSzPct val="68750"/>
              <a:buFont typeface="Wingdings"/>
              <a:buChar char=""/>
              <a:tabLst>
                <a:tab pos="287020" algn="l"/>
              </a:tabLst>
            </a:pPr>
            <a:r>
              <a:rPr sz="2400" spc="135" dirty="0">
                <a:latin typeface="Cambria"/>
                <a:cs typeface="Cambria"/>
              </a:rPr>
              <a:t>What </a:t>
            </a:r>
            <a:r>
              <a:rPr sz="2400" spc="40" dirty="0">
                <a:latin typeface="Cambria"/>
                <a:cs typeface="Cambria"/>
              </a:rPr>
              <a:t>portions</a:t>
            </a:r>
            <a:r>
              <a:rPr sz="2400" spc="114" dirty="0">
                <a:latin typeface="Cambria"/>
                <a:cs typeface="Cambria"/>
              </a:rPr>
              <a:t> </a:t>
            </a:r>
            <a:r>
              <a:rPr sz="2400" spc="-5" dirty="0">
                <a:latin typeface="Cambria"/>
                <a:cs typeface="Cambria"/>
              </a:rPr>
              <a:t>of</a:t>
            </a:r>
            <a:r>
              <a:rPr sz="2400" spc="135" dirty="0">
                <a:latin typeface="Cambria"/>
                <a:cs typeface="Cambria"/>
              </a:rPr>
              <a:t> </a:t>
            </a:r>
            <a:r>
              <a:rPr sz="2400" spc="140" dirty="0">
                <a:latin typeface="Cambria"/>
                <a:cs typeface="Cambria"/>
              </a:rPr>
              <a:t>an</a:t>
            </a:r>
            <a:r>
              <a:rPr sz="2400" spc="130" dirty="0">
                <a:latin typeface="Cambria"/>
                <a:cs typeface="Cambria"/>
              </a:rPr>
              <a:t> </a:t>
            </a:r>
            <a:r>
              <a:rPr sz="2400" spc="90" dirty="0">
                <a:latin typeface="Cambria"/>
                <a:cs typeface="Cambria"/>
              </a:rPr>
              <a:t>item</a:t>
            </a:r>
            <a:r>
              <a:rPr sz="2400" spc="135" dirty="0">
                <a:latin typeface="Cambria"/>
                <a:cs typeface="Cambria"/>
              </a:rPr>
              <a:t> </a:t>
            </a:r>
            <a:r>
              <a:rPr sz="2400" spc="70" dirty="0">
                <a:latin typeface="Cambria"/>
                <a:cs typeface="Cambria"/>
              </a:rPr>
              <a:t>should</a:t>
            </a:r>
            <a:r>
              <a:rPr sz="2400" spc="114" dirty="0">
                <a:latin typeface="Cambria"/>
                <a:cs typeface="Cambria"/>
              </a:rPr>
              <a:t> </a:t>
            </a:r>
            <a:r>
              <a:rPr sz="2400" spc="20" dirty="0">
                <a:latin typeface="Cambria"/>
                <a:cs typeface="Cambria"/>
              </a:rPr>
              <a:t>be</a:t>
            </a:r>
            <a:r>
              <a:rPr sz="2400" spc="135" dirty="0">
                <a:latin typeface="Cambria"/>
                <a:cs typeface="Cambria"/>
              </a:rPr>
              <a:t> </a:t>
            </a:r>
            <a:r>
              <a:rPr sz="2400" spc="70" dirty="0">
                <a:latin typeface="Cambria"/>
                <a:cs typeface="Cambria"/>
              </a:rPr>
              <a:t>indexed</a:t>
            </a:r>
            <a:endParaRPr sz="2400">
              <a:latin typeface="Cambria"/>
              <a:cs typeface="Cambria"/>
            </a:endParaRPr>
          </a:p>
          <a:p>
            <a:pPr marL="652780" lvl="1" indent="-274955">
              <a:lnSpc>
                <a:spcPct val="100000"/>
              </a:lnSpc>
              <a:spcBef>
                <a:spcPts val="509"/>
              </a:spcBef>
              <a:buClr>
                <a:srgbClr val="FD8537"/>
              </a:buClr>
              <a:buSzPct val="78571"/>
              <a:buFont typeface="Segoe UI Symbol"/>
              <a:buChar char="⚫"/>
              <a:tabLst>
                <a:tab pos="652145" algn="l"/>
                <a:tab pos="652780" algn="l"/>
              </a:tabLst>
            </a:pPr>
            <a:r>
              <a:rPr sz="2100" spc="130" dirty="0">
                <a:latin typeface="Cambria"/>
                <a:cs typeface="Cambria"/>
              </a:rPr>
              <a:t>Only</a:t>
            </a:r>
            <a:r>
              <a:rPr sz="2100" spc="120" dirty="0">
                <a:latin typeface="Cambria"/>
                <a:cs typeface="Cambria"/>
              </a:rPr>
              <a:t> </a:t>
            </a:r>
            <a:r>
              <a:rPr sz="2100" spc="75" dirty="0">
                <a:latin typeface="Cambria"/>
                <a:cs typeface="Cambria"/>
              </a:rPr>
              <a:t>title</a:t>
            </a:r>
            <a:r>
              <a:rPr sz="2100" spc="120" dirty="0">
                <a:latin typeface="Cambria"/>
                <a:cs typeface="Cambria"/>
              </a:rPr>
              <a:t> </a:t>
            </a:r>
            <a:r>
              <a:rPr sz="2100" spc="-5" dirty="0">
                <a:latin typeface="Cambria"/>
                <a:cs typeface="Cambria"/>
              </a:rPr>
              <a:t>or</a:t>
            </a:r>
            <a:r>
              <a:rPr sz="2100" spc="125" dirty="0">
                <a:latin typeface="Cambria"/>
                <a:cs typeface="Cambria"/>
              </a:rPr>
              <a:t> </a:t>
            </a:r>
            <a:r>
              <a:rPr sz="2100" spc="75" dirty="0">
                <a:latin typeface="Cambria"/>
                <a:cs typeface="Cambria"/>
              </a:rPr>
              <a:t>title</a:t>
            </a:r>
            <a:r>
              <a:rPr sz="2100" spc="120" dirty="0">
                <a:latin typeface="Cambria"/>
                <a:cs typeface="Cambria"/>
              </a:rPr>
              <a:t> </a:t>
            </a:r>
            <a:r>
              <a:rPr sz="2100" spc="105" dirty="0">
                <a:latin typeface="Cambria"/>
                <a:cs typeface="Cambria"/>
              </a:rPr>
              <a:t>+</a:t>
            </a:r>
            <a:r>
              <a:rPr sz="2100" spc="120" dirty="0">
                <a:latin typeface="Cambria"/>
                <a:cs typeface="Cambria"/>
              </a:rPr>
              <a:t> </a:t>
            </a:r>
            <a:r>
              <a:rPr sz="2100" spc="80" dirty="0">
                <a:latin typeface="Cambria"/>
                <a:cs typeface="Cambria"/>
              </a:rPr>
              <a:t>abstract</a:t>
            </a:r>
            <a:r>
              <a:rPr sz="2100" spc="105" dirty="0">
                <a:latin typeface="Cambria"/>
                <a:cs typeface="Cambria"/>
              </a:rPr>
              <a:t> </a:t>
            </a:r>
            <a:r>
              <a:rPr sz="2100" spc="45" dirty="0">
                <a:latin typeface="Cambria"/>
                <a:cs typeface="Cambria"/>
              </a:rPr>
              <a:t>?</a:t>
            </a:r>
            <a:r>
              <a:rPr sz="2100" spc="130" dirty="0">
                <a:latin typeface="Cambria"/>
                <a:cs typeface="Cambria"/>
              </a:rPr>
              <a:t> </a:t>
            </a:r>
            <a:r>
              <a:rPr sz="2100" spc="-20" dirty="0">
                <a:latin typeface="Cambria"/>
                <a:cs typeface="Cambria"/>
              </a:rPr>
              <a:t>(low</a:t>
            </a:r>
            <a:r>
              <a:rPr sz="2100" spc="125" dirty="0">
                <a:latin typeface="Cambria"/>
                <a:cs typeface="Cambria"/>
              </a:rPr>
              <a:t> </a:t>
            </a:r>
            <a:r>
              <a:rPr sz="2100" spc="40" dirty="0">
                <a:latin typeface="Cambria"/>
                <a:cs typeface="Cambria"/>
              </a:rPr>
              <a:t>precision</a:t>
            </a:r>
            <a:r>
              <a:rPr sz="2100" spc="145" dirty="0">
                <a:latin typeface="Cambria"/>
                <a:cs typeface="Cambria"/>
              </a:rPr>
              <a:t> </a:t>
            </a:r>
            <a:r>
              <a:rPr sz="2100" spc="90" dirty="0">
                <a:latin typeface="Cambria"/>
                <a:cs typeface="Cambria"/>
              </a:rPr>
              <a:t>and</a:t>
            </a:r>
            <a:r>
              <a:rPr sz="2100" spc="120" dirty="0">
                <a:latin typeface="Cambria"/>
                <a:cs typeface="Cambria"/>
              </a:rPr>
              <a:t> </a:t>
            </a:r>
            <a:r>
              <a:rPr sz="2100" spc="40" dirty="0">
                <a:latin typeface="Cambria"/>
                <a:cs typeface="Cambria"/>
              </a:rPr>
              <a:t>recall)</a:t>
            </a:r>
            <a:endParaRPr sz="2100">
              <a:latin typeface="Cambria"/>
              <a:cs typeface="Cambria"/>
            </a:endParaRPr>
          </a:p>
          <a:p>
            <a:pPr marL="286385" marR="283845" indent="-274320">
              <a:lnSpc>
                <a:spcPct val="100000"/>
              </a:lnSpc>
              <a:spcBef>
                <a:spcPts val="595"/>
              </a:spcBef>
              <a:buClr>
                <a:srgbClr val="FD8537"/>
              </a:buClr>
              <a:buSzPct val="68750"/>
              <a:buFont typeface="Wingdings"/>
              <a:buChar char=""/>
              <a:tabLst>
                <a:tab pos="287020" algn="l"/>
              </a:tabLst>
            </a:pPr>
            <a:r>
              <a:rPr sz="2400" spc="105" dirty="0">
                <a:latin typeface="Cambria"/>
                <a:cs typeface="Cambria"/>
              </a:rPr>
              <a:t>Weighting </a:t>
            </a:r>
            <a:r>
              <a:rPr sz="2400" spc="-5" dirty="0">
                <a:latin typeface="Cambria"/>
                <a:cs typeface="Cambria"/>
              </a:rPr>
              <a:t>of</a:t>
            </a:r>
            <a:r>
              <a:rPr sz="2400" spc="135" dirty="0">
                <a:latin typeface="Cambria"/>
                <a:cs typeface="Cambria"/>
              </a:rPr>
              <a:t> </a:t>
            </a:r>
            <a:r>
              <a:rPr sz="2400" spc="80" dirty="0">
                <a:latin typeface="Cambria"/>
                <a:cs typeface="Cambria"/>
              </a:rPr>
              <a:t>index</a:t>
            </a:r>
            <a:r>
              <a:rPr sz="2400" spc="114" dirty="0">
                <a:latin typeface="Cambria"/>
                <a:cs typeface="Cambria"/>
              </a:rPr>
              <a:t> </a:t>
            </a:r>
            <a:r>
              <a:rPr sz="2400" spc="85" dirty="0">
                <a:latin typeface="Cambria"/>
                <a:cs typeface="Cambria"/>
              </a:rPr>
              <a:t>terms</a:t>
            </a:r>
            <a:r>
              <a:rPr sz="2400" spc="130" dirty="0">
                <a:latin typeface="Cambria"/>
                <a:cs typeface="Cambria"/>
              </a:rPr>
              <a:t> </a:t>
            </a:r>
            <a:r>
              <a:rPr sz="2400" spc="80" dirty="0">
                <a:latin typeface="Cambria"/>
                <a:cs typeface="Cambria"/>
              </a:rPr>
              <a:t>is</a:t>
            </a:r>
            <a:r>
              <a:rPr sz="2400" spc="130" dirty="0">
                <a:latin typeface="Cambria"/>
                <a:cs typeface="Cambria"/>
              </a:rPr>
              <a:t> </a:t>
            </a:r>
            <a:r>
              <a:rPr sz="2400" spc="55" dirty="0">
                <a:latin typeface="Cambria"/>
                <a:cs typeface="Cambria"/>
              </a:rPr>
              <a:t>not</a:t>
            </a:r>
            <a:r>
              <a:rPr sz="2400" spc="130" dirty="0">
                <a:latin typeface="Cambria"/>
                <a:cs typeface="Cambria"/>
              </a:rPr>
              <a:t> </a:t>
            </a:r>
            <a:r>
              <a:rPr sz="2400" spc="40" dirty="0">
                <a:latin typeface="Cambria"/>
                <a:cs typeface="Cambria"/>
              </a:rPr>
              <a:t>common</a:t>
            </a:r>
            <a:r>
              <a:rPr sz="2400" spc="125" dirty="0">
                <a:latin typeface="Cambria"/>
                <a:cs typeface="Cambria"/>
              </a:rPr>
              <a:t> </a:t>
            </a:r>
            <a:r>
              <a:rPr sz="2400" spc="105" dirty="0">
                <a:latin typeface="Cambria"/>
                <a:cs typeface="Cambria"/>
              </a:rPr>
              <a:t>in</a:t>
            </a:r>
            <a:r>
              <a:rPr sz="2400" spc="125" dirty="0">
                <a:latin typeface="Cambria"/>
                <a:cs typeface="Cambria"/>
              </a:rPr>
              <a:t> </a:t>
            </a:r>
            <a:r>
              <a:rPr sz="2400" spc="130" dirty="0">
                <a:latin typeface="Cambria"/>
                <a:cs typeface="Cambria"/>
              </a:rPr>
              <a:t>manual </a:t>
            </a:r>
            <a:r>
              <a:rPr sz="2400" spc="-515" dirty="0">
                <a:latin typeface="Cambria"/>
                <a:cs typeface="Cambria"/>
              </a:rPr>
              <a:t> </a:t>
            </a:r>
            <a:r>
              <a:rPr sz="2400" spc="90" dirty="0">
                <a:latin typeface="Cambria"/>
                <a:cs typeface="Cambria"/>
              </a:rPr>
              <a:t>indexing</a:t>
            </a:r>
            <a:endParaRPr sz="2400">
              <a:latin typeface="Cambria"/>
              <a:cs typeface="Cambria"/>
            </a:endParaRPr>
          </a:p>
          <a:p>
            <a:pPr marL="652145" marR="5080" lvl="1" indent="-274320">
              <a:lnSpc>
                <a:spcPct val="100000"/>
              </a:lnSpc>
              <a:spcBef>
                <a:spcPts val="509"/>
              </a:spcBef>
              <a:buClr>
                <a:srgbClr val="FD8537"/>
              </a:buClr>
              <a:buSzPct val="78571"/>
              <a:buFont typeface="Segoe UI Symbol"/>
              <a:buChar char="⚫"/>
              <a:tabLst>
                <a:tab pos="652145" algn="l"/>
                <a:tab pos="652780" algn="l"/>
              </a:tabLst>
            </a:pPr>
            <a:r>
              <a:rPr sz="2100" spc="90" dirty="0">
                <a:latin typeface="Cambria"/>
                <a:cs typeface="Cambria"/>
              </a:rPr>
              <a:t>Weighting</a:t>
            </a:r>
            <a:r>
              <a:rPr sz="2100" spc="120" dirty="0">
                <a:latin typeface="Cambria"/>
                <a:cs typeface="Cambria"/>
              </a:rPr>
              <a:t> </a:t>
            </a:r>
            <a:r>
              <a:rPr sz="2100" spc="70" dirty="0">
                <a:latin typeface="Cambria"/>
                <a:cs typeface="Cambria"/>
              </a:rPr>
              <a:t>is</a:t>
            </a:r>
            <a:r>
              <a:rPr sz="2100" spc="130" dirty="0">
                <a:latin typeface="Cambria"/>
                <a:cs typeface="Cambria"/>
              </a:rPr>
              <a:t> </a:t>
            </a:r>
            <a:r>
              <a:rPr sz="2100" spc="80" dirty="0">
                <a:latin typeface="Cambria"/>
                <a:cs typeface="Cambria"/>
              </a:rPr>
              <a:t>the</a:t>
            </a:r>
            <a:r>
              <a:rPr sz="2100" spc="120" dirty="0">
                <a:latin typeface="Cambria"/>
                <a:cs typeface="Cambria"/>
              </a:rPr>
              <a:t> </a:t>
            </a:r>
            <a:r>
              <a:rPr sz="2100" spc="25" dirty="0">
                <a:latin typeface="Cambria"/>
                <a:cs typeface="Cambria"/>
              </a:rPr>
              <a:t>process</a:t>
            </a:r>
            <a:r>
              <a:rPr sz="2100" spc="135" dirty="0">
                <a:latin typeface="Cambria"/>
                <a:cs typeface="Cambria"/>
              </a:rPr>
              <a:t> </a:t>
            </a:r>
            <a:r>
              <a:rPr sz="2100" spc="-5" dirty="0">
                <a:latin typeface="Cambria"/>
                <a:cs typeface="Cambria"/>
              </a:rPr>
              <a:t>of</a:t>
            </a:r>
            <a:r>
              <a:rPr sz="2100" spc="125" dirty="0">
                <a:latin typeface="Cambria"/>
                <a:cs typeface="Cambria"/>
              </a:rPr>
              <a:t> </a:t>
            </a:r>
            <a:r>
              <a:rPr sz="2100" spc="85" dirty="0">
                <a:latin typeface="Cambria"/>
                <a:cs typeface="Cambria"/>
              </a:rPr>
              <a:t>assigning</a:t>
            </a:r>
            <a:r>
              <a:rPr sz="2100" spc="130" dirty="0">
                <a:latin typeface="Cambria"/>
                <a:cs typeface="Cambria"/>
              </a:rPr>
              <a:t> </a:t>
            </a:r>
            <a:r>
              <a:rPr sz="2100" spc="120" dirty="0">
                <a:latin typeface="Cambria"/>
                <a:cs typeface="Cambria"/>
              </a:rPr>
              <a:t>an </a:t>
            </a:r>
            <a:r>
              <a:rPr sz="2100" spc="60" dirty="0">
                <a:latin typeface="Cambria"/>
                <a:cs typeface="Cambria"/>
              </a:rPr>
              <a:t>importance</a:t>
            </a:r>
            <a:r>
              <a:rPr sz="2100" spc="125" dirty="0">
                <a:latin typeface="Cambria"/>
                <a:cs typeface="Cambria"/>
              </a:rPr>
              <a:t> </a:t>
            </a:r>
            <a:r>
              <a:rPr sz="2100" spc="15" dirty="0">
                <a:latin typeface="Cambria"/>
                <a:cs typeface="Cambria"/>
              </a:rPr>
              <a:t>to</a:t>
            </a:r>
            <a:r>
              <a:rPr sz="2100" spc="120" dirty="0">
                <a:latin typeface="Cambria"/>
                <a:cs typeface="Cambria"/>
              </a:rPr>
              <a:t> an </a:t>
            </a:r>
            <a:r>
              <a:rPr sz="2100" spc="-445" dirty="0">
                <a:latin typeface="Cambria"/>
                <a:cs typeface="Cambria"/>
              </a:rPr>
              <a:t> </a:t>
            </a:r>
            <a:r>
              <a:rPr sz="2100" spc="70" dirty="0">
                <a:latin typeface="Cambria"/>
                <a:cs typeface="Cambria"/>
              </a:rPr>
              <a:t>index</a:t>
            </a:r>
            <a:r>
              <a:rPr sz="2100" spc="105" dirty="0">
                <a:latin typeface="Cambria"/>
                <a:cs typeface="Cambria"/>
              </a:rPr>
              <a:t> </a:t>
            </a:r>
            <a:r>
              <a:rPr sz="2100" spc="50" dirty="0">
                <a:latin typeface="Cambria"/>
                <a:cs typeface="Cambria"/>
              </a:rPr>
              <a:t>term’s</a:t>
            </a:r>
            <a:r>
              <a:rPr sz="2100" spc="130" dirty="0">
                <a:latin typeface="Cambria"/>
                <a:cs typeface="Cambria"/>
              </a:rPr>
              <a:t> </a:t>
            </a:r>
            <a:r>
              <a:rPr sz="2100" spc="70" dirty="0">
                <a:latin typeface="Cambria"/>
                <a:cs typeface="Cambria"/>
              </a:rPr>
              <a:t>use</a:t>
            </a:r>
            <a:r>
              <a:rPr sz="2100" spc="130" dirty="0">
                <a:latin typeface="Cambria"/>
                <a:cs typeface="Cambria"/>
              </a:rPr>
              <a:t> </a:t>
            </a:r>
            <a:r>
              <a:rPr sz="2100" spc="90" dirty="0">
                <a:latin typeface="Cambria"/>
                <a:cs typeface="Cambria"/>
              </a:rPr>
              <a:t>in</a:t>
            </a:r>
            <a:r>
              <a:rPr sz="2100" spc="130" dirty="0">
                <a:latin typeface="Cambria"/>
                <a:cs typeface="Cambria"/>
              </a:rPr>
              <a:t> </a:t>
            </a:r>
            <a:r>
              <a:rPr sz="2100" spc="120" dirty="0">
                <a:latin typeface="Cambria"/>
                <a:cs typeface="Cambria"/>
              </a:rPr>
              <a:t>an </a:t>
            </a:r>
            <a:r>
              <a:rPr sz="2100" spc="80" dirty="0">
                <a:latin typeface="Cambria"/>
                <a:cs typeface="Cambria"/>
              </a:rPr>
              <a:t>item</a:t>
            </a:r>
            <a:endParaRPr sz="2100">
              <a:latin typeface="Cambria"/>
              <a:cs typeface="Cambria"/>
            </a:endParaRPr>
          </a:p>
          <a:p>
            <a:pPr marL="652145" marR="177165" lvl="1" indent="-274320">
              <a:lnSpc>
                <a:spcPct val="100000"/>
              </a:lnSpc>
              <a:spcBef>
                <a:spcPts val="505"/>
              </a:spcBef>
              <a:buClr>
                <a:srgbClr val="FD8537"/>
              </a:buClr>
              <a:buSzPct val="78571"/>
              <a:buFont typeface="Segoe UI Symbol"/>
              <a:buChar char="⚫"/>
              <a:tabLst>
                <a:tab pos="652145" algn="l"/>
                <a:tab pos="652780" algn="l"/>
              </a:tabLst>
            </a:pPr>
            <a:r>
              <a:rPr sz="2100" spc="100" dirty="0">
                <a:latin typeface="Cambria"/>
                <a:cs typeface="Cambria"/>
              </a:rPr>
              <a:t>The</a:t>
            </a:r>
            <a:r>
              <a:rPr sz="2100" spc="120" dirty="0">
                <a:latin typeface="Cambria"/>
                <a:cs typeface="Cambria"/>
              </a:rPr>
              <a:t> </a:t>
            </a:r>
            <a:r>
              <a:rPr sz="2100" spc="70" dirty="0">
                <a:latin typeface="Cambria"/>
                <a:cs typeface="Cambria"/>
              </a:rPr>
              <a:t>weight</a:t>
            </a:r>
            <a:r>
              <a:rPr sz="2100" spc="130" dirty="0">
                <a:latin typeface="Cambria"/>
                <a:cs typeface="Cambria"/>
              </a:rPr>
              <a:t> </a:t>
            </a:r>
            <a:r>
              <a:rPr sz="2100" spc="60" dirty="0">
                <a:latin typeface="Cambria"/>
                <a:cs typeface="Cambria"/>
              </a:rPr>
              <a:t>should</a:t>
            </a:r>
            <a:r>
              <a:rPr sz="2100" spc="130" dirty="0">
                <a:latin typeface="Cambria"/>
                <a:cs typeface="Cambria"/>
              </a:rPr>
              <a:t> </a:t>
            </a:r>
            <a:r>
              <a:rPr sz="2100" spc="55" dirty="0">
                <a:latin typeface="Cambria"/>
                <a:cs typeface="Cambria"/>
              </a:rPr>
              <a:t>represent</a:t>
            </a:r>
            <a:r>
              <a:rPr sz="2100" spc="130" dirty="0">
                <a:latin typeface="Cambria"/>
                <a:cs typeface="Cambria"/>
              </a:rPr>
              <a:t> </a:t>
            </a:r>
            <a:r>
              <a:rPr sz="2100" spc="80" dirty="0">
                <a:latin typeface="Cambria"/>
                <a:cs typeface="Cambria"/>
              </a:rPr>
              <a:t>the</a:t>
            </a:r>
            <a:r>
              <a:rPr sz="2100" spc="120" dirty="0">
                <a:latin typeface="Cambria"/>
                <a:cs typeface="Cambria"/>
              </a:rPr>
              <a:t> </a:t>
            </a:r>
            <a:r>
              <a:rPr sz="2100" spc="40" dirty="0">
                <a:latin typeface="Cambria"/>
                <a:cs typeface="Cambria"/>
              </a:rPr>
              <a:t>degree</a:t>
            </a:r>
            <a:r>
              <a:rPr sz="2100" spc="120" dirty="0">
                <a:latin typeface="Cambria"/>
                <a:cs typeface="Cambria"/>
              </a:rPr>
              <a:t> </a:t>
            </a:r>
            <a:r>
              <a:rPr sz="2100" spc="15" dirty="0">
                <a:latin typeface="Cambria"/>
                <a:cs typeface="Cambria"/>
              </a:rPr>
              <a:t>to</a:t>
            </a:r>
            <a:r>
              <a:rPr sz="2100" spc="120" dirty="0">
                <a:latin typeface="Cambria"/>
                <a:cs typeface="Cambria"/>
              </a:rPr>
              <a:t> </a:t>
            </a:r>
            <a:r>
              <a:rPr sz="2100" spc="65" dirty="0">
                <a:latin typeface="Cambria"/>
                <a:cs typeface="Cambria"/>
              </a:rPr>
              <a:t>which</a:t>
            </a:r>
            <a:r>
              <a:rPr sz="2100" spc="145" dirty="0">
                <a:latin typeface="Cambria"/>
                <a:cs typeface="Cambria"/>
              </a:rPr>
              <a:t> </a:t>
            </a:r>
            <a:r>
              <a:rPr sz="2100" spc="80" dirty="0">
                <a:latin typeface="Cambria"/>
                <a:cs typeface="Cambria"/>
              </a:rPr>
              <a:t>the </a:t>
            </a:r>
            <a:r>
              <a:rPr sz="2100" spc="85" dirty="0">
                <a:latin typeface="Cambria"/>
                <a:cs typeface="Cambria"/>
              </a:rPr>
              <a:t> </a:t>
            </a:r>
            <a:r>
              <a:rPr sz="2100" spc="30" dirty="0">
                <a:latin typeface="Cambria"/>
                <a:cs typeface="Cambria"/>
              </a:rPr>
              <a:t>concept</a:t>
            </a:r>
            <a:r>
              <a:rPr sz="2100" spc="125" dirty="0">
                <a:latin typeface="Cambria"/>
                <a:cs typeface="Cambria"/>
              </a:rPr>
              <a:t> </a:t>
            </a:r>
            <a:r>
              <a:rPr sz="2100" spc="55" dirty="0">
                <a:latin typeface="Cambria"/>
                <a:cs typeface="Cambria"/>
              </a:rPr>
              <a:t>associated</a:t>
            </a:r>
            <a:r>
              <a:rPr sz="2100" spc="125" dirty="0">
                <a:latin typeface="Cambria"/>
                <a:cs typeface="Cambria"/>
              </a:rPr>
              <a:t> </a:t>
            </a:r>
            <a:r>
              <a:rPr sz="2100" spc="75" dirty="0">
                <a:latin typeface="Cambria"/>
                <a:cs typeface="Cambria"/>
              </a:rPr>
              <a:t>with</a:t>
            </a:r>
            <a:r>
              <a:rPr sz="2100" spc="125" dirty="0">
                <a:latin typeface="Cambria"/>
                <a:cs typeface="Cambria"/>
              </a:rPr>
              <a:t> </a:t>
            </a:r>
            <a:r>
              <a:rPr sz="2100" spc="80" dirty="0">
                <a:latin typeface="Cambria"/>
                <a:cs typeface="Cambria"/>
              </a:rPr>
              <a:t>the</a:t>
            </a:r>
            <a:r>
              <a:rPr sz="2100" spc="130" dirty="0">
                <a:latin typeface="Cambria"/>
                <a:cs typeface="Cambria"/>
              </a:rPr>
              <a:t> </a:t>
            </a:r>
            <a:r>
              <a:rPr sz="2100" spc="70" dirty="0">
                <a:latin typeface="Cambria"/>
                <a:cs typeface="Cambria"/>
              </a:rPr>
              <a:t>index</a:t>
            </a:r>
            <a:r>
              <a:rPr sz="2100" spc="125" dirty="0">
                <a:latin typeface="Cambria"/>
                <a:cs typeface="Cambria"/>
              </a:rPr>
              <a:t> </a:t>
            </a:r>
            <a:r>
              <a:rPr sz="2100" spc="75" dirty="0">
                <a:latin typeface="Cambria"/>
                <a:cs typeface="Cambria"/>
              </a:rPr>
              <a:t>term</a:t>
            </a:r>
            <a:r>
              <a:rPr sz="2100" spc="125" dirty="0">
                <a:latin typeface="Cambria"/>
                <a:cs typeface="Cambria"/>
              </a:rPr>
              <a:t> </a:t>
            </a:r>
            <a:r>
              <a:rPr sz="2100" spc="70" dirty="0">
                <a:latin typeface="Cambria"/>
                <a:cs typeface="Cambria"/>
              </a:rPr>
              <a:t>is</a:t>
            </a:r>
            <a:r>
              <a:rPr sz="2100" spc="130" dirty="0">
                <a:latin typeface="Cambria"/>
                <a:cs typeface="Cambria"/>
              </a:rPr>
              <a:t> </a:t>
            </a:r>
            <a:r>
              <a:rPr sz="2100" spc="50" dirty="0">
                <a:latin typeface="Cambria"/>
                <a:cs typeface="Cambria"/>
              </a:rPr>
              <a:t>represented</a:t>
            </a:r>
            <a:r>
              <a:rPr sz="2100" spc="130" dirty="0">
                <a:latin typeface="Cambria"/>
                <a:cs typeface="Cambria"/>
              </a:rPr>
              <a:t> </a:t>
            </a:r>
            <a:r>
              <a:rPr sz="2100" spc="90" dirty="0">
                <a:latin typeface="Cambria"/>
                <a:cs typeface="Cambria"/>
              </a:rPr>
              <a:t>in </a:t>
            </a:r>
            <a:r>
              <a:rPr sz="2100" spc="-445" dirty="0">
                <a:latin typeface="Cambria"/>
                <a:cs typeface="Cambria"/>
              </a:rPr>
              <a:t> </a:t>
            </a:r>
            <a:r>
              <a:rPr sz="2100" spc="80" dirty="0">
                <a:latin typeface="Cambria"/>
                <a:cs typeface="Cambria"/>
              </a:rPr>
              <a:t>the</a:t>
            </a:r>
            <a:r>
              <a:rPr sz="2100" spc="114" dirty="0">
                <a:latin typeface="Cambria"/>
                <a:cs typeface="Cambria"/>
              </a:rPr>
              <a:t> </a:t>
            </a:r>
            <a:r>
              <a:rPr sz="2100" spc="80" dirty="0">
                <a:latin typeface="Cambria"/>
                <a:cs typeface="Cambria"/>
              </a:rPr>
              <a:t>item</a:t>
            </a:r>
            <a:endParaRPr sz="2100">
              <a:latin typeface="Cambria"/>
              <a:cs typeface="Cambria"/>
            </a:endParaRPr>
          </a:p>
          <a:p>
            <a:pPr marL="652145" marR="317500" lvl="1" indent="-274320">
              <a:lnSpc>
                <a:spcPct val="100000"/>
              </a:lnSpc>
              <a:spcBef>
                <a:spcPts val="505"/>
              </a:spcBef>
              <a:buClr>
                <a:srgbClr val="FD8537"/>
              </a:buClr>
              <a:buSzPct val="78571"/>
              <a:buFont typeface="Segoe UI Symbol"/>
              <a:buChar char="⚫"/>
              <a:tabLst>
                <a:tab pos="652145" algn="l"/>
                <a:tab pos="652780" algn="l"/>
              </a:tabLst>
            </a:pPr>
            <a:r>
              <a:rPr sz="2100" spc="100" dirty="0">
                <a:latin typeface="Cambria"/>
                <a:cs typeface="Cambria"/>
              </a:rPr>
              <a:t>The</a:t>
            </a:r>
            <a:r>
              <a:rPr sz="2100" spc="120" dirty="0">
                <a:latin typeface="Cambria"/>
                <a:cs typeface="Cambria"/>
              </a:rPr>
              <a:t> </a:t>
            </a:r>
            <a:r>
              <a:rPr sz="2100" spc="70" dirty="0">
                <a:latin typeface="Cambria"/>
                <a:cs typeface="Cambria"/>
              </a:rPr>
              <a:t>weight</a:t>
            </a:r>
            <a:r>
              <a:rPr sz="2100" spc="135" dirty="0">
                <a:latin typeface="Cambria"/>
                <a:cs typeface="Cambria"/>
              </a:rPr>
              <a:t> </a:t>
            </a:r>
            <a:r>
              <a:rPr sz="2100" spc="60" dirty="0">
                <a:latin typeface="Cambria"/>
                <a:cs typeface="Cambria"/>
              </a:rPr>
              <a:t>should</a:t>
            </a:r>
            <a:r>
              <a:rPr sz="2100" spc="135" dirty="0">
                <a:latin typeface="Cambria"/>
                <a:cs typeface="Cambria"/>
              </a:rPr>
              <a:t> </a:t>
            </a:r>
            <a:r>
              <a:rPr sz="2100" spc="65" dirty="0">
                <a:latin typeface="Cambria"/>
                <a:cs typeface="Cambria"/>
              </a:rPr>
              <a:t>help</a:t>
            </a:r>
            <a:r>
              <a:rPr sz="2100" spc="125" dirty="0">
                <a:latin typeface="Cambria"/>
                <a:cs typeface="Cambria"/>
              </a:rPr>
              <a:t> </a:t>
            </a:r>
            <a:r>
              <a:rPr sz="2100" spc="90" dirty="0">
                <a:latin typeface="Cambria"/>
                <a:cs typeface="Cambria"/>
              </a:rPr>
              <a:t>in</a:t>
            </a:r>
            <a:r>
              <a:rPr sz="2100" spc="130" dirty="0">
                <a:latin typeface="Cambria"/>
                <a:cs typeface="Cambria"/>
              </a:rPr>
              <a:t> </a:t>
            </a:r>
            <a:r>
              <a:rPr sz="2100" spc="75" dirty="0">
                <a:latin typeface="Cambria"/>
                <a:cs typeface="Cambria"/>
              </a:rPr>
              <a:t>discriminating</a:t>
            </a:r>
            <a:r>
              <a:rPr sz="2100" spc="140" dirty="0">
                <a:latin typeface="Cambria"/>
                <a:cs typeface="Cambria"/>
              </a:rPr>
              <a:t> </a:t>
            </a:r>
            <a:r>
              <a:rPr sz="2100" spc="80" dirty="0">
                <a:latin typeface="Cambria"/>
                <a:cs typeface="Cambria"/>
              </a:rPr>
              <a:t>the</a:t>
            </a:r>
            <a:r>
              <a:rPr sz="2100" spc="125" dirty="0">
                <a:latin typeface="Cambria"/>
                <a:cs typeface="Cambria"/>
              </a:rPr>
              <a:t> </a:t>
            </a:r>
            <a:r>
              <a:rPr sz="2100" spc="80" dirty="0">
                <a:latin typeface="Cambria"/>
                <a:cs typeface="Cambria"/>
              </a:rPr>
              <a:t>extent</a:t>
            </a:r>
            <a:r>
              <a:rPr sz="2100" spc="120" dirty="0">
                <a:latin typeface="Cambria"/>
                <a:cs typeface="Cambria"/>
              </a:rPr>
              <a:t> </a:t>
            </a:r>
            <a:r>
              <a:rPr sz="2100" spc="15" dirty="0">
                <a:latin typeface="Cambria"/>
                <a:cs typeface="Cambria"/>
              </a:rPr>
              <a:t>to </a:t>
            </a:r>
            <a:r>
              <a:rPr sz="2100" spc="20" dirty="0">
                <a:latin typeface="Cambria"/>
                <a:cs typeface="Cambria"/>
              </a:rPr>
              <a:t> </a:t>
            </a:r>
            <a:r>
              <a:rPr sz="2100" spc="65" dirty="0">
                <a:latin typeface="Cambria"/>
                <a:cs typeface="Cambria"/>
              </a:rPr>
              <a:t>which</a:t>
            </a:r>
            <a:r>
              <a:rPr sz="2100" spc="135" dirty="0">
                <a:latin typeface="Cambria"/>
                <a:cs typeface="Cambria"/>
              </a:rPr>
              <a:t> </a:t>
            </a:r>
            <a:r>
              <a:rPr sz="2100" spc="80" dirty="0">
                <a:latin typeface="Cambria"/>
                <a:cs typeface="Cambria"/>
              </a:rPr>
              <a:t>the</a:t>
            </a:r>
            <a:r>
              <a:rPr sz="2100" spc="120" dirty="0">
                <a:latin typeface="Cambria"/>
                <a:cs typeface="Cambria"/>
              </a:rPr>
              <a:t> </a:t>
            </a:r>
            <a:r>
              <a:rPr sz="2100" spc="30" dirty="0">
                <a:latin typeface="Cambria"/>
                <a:cs typeface="Cambria"/>
              </a:rPr>
              <a:t>concept</a:t>
            </a:r>
            <a:r>
              <a:rPr sz="2100" spc="135" dirty="0">
                <a:latin typeface="Cambria"/>
                <a:cs typeface="Cambria"/>
              </a:rPr>
              <a:t> </a:t>
            </a:r>
            <a:r>
              <a:rPr sz="2100" spc="70" dirty="0">
                <a:latin typeface="Cambria"/>
                <a:cs typeface="Cambria"/>
              </a:rPr>
              <a:t>is</a:t>
            </a:r>
            <a:r>
              <a:rPr sz="2100" spc="125" dirty="0">
                <a:latin typeface="Cambria"/>
                <a:cs typeface="Cambria"/>
              </a:rPr>
              <a:t> </a:t>
            </a:r>
            <a:r>
              <a:rPr sz="2100" spc="50" dirty="0">
                <a:latin typeface="Cambria"/>
                <a:cs typeface="Cambria"/>
              </a:rPr>
              <a:t>discussed</a:t>
            </a:r>
            <a:r>
              <a:rPr sz="2100" spc="135" dirty="0">
                <a:latin typeface="Cambria"/>
                <a:cs typeface="Cambria"/>
              </a:rPr>
              <a:t> </a:t>
            </a:r>
            <a:r>
              <a:rPr sz="2100" spc="90" dirty="0">
                <a:latin typeface="Cambria"/>
                <a:cs typeface="Cambria"/>
              </a:rPr>
              <a:t>in</a:t>
            </a:r>
            <a:r>
              <a:rPr sz="2100" spc="120" dirty="0">
                <a:latin typeface="Cambria"/>
                <a:cs typeface="Cambria"/>
              </a:rPr>
              <a:t> </a:t>
            </a:r>
            <a:r>
              <a:rPr sz="2100" spc="80" dirty="0">
                <a:latin typeface="Cambria"/>
                <a:cs typeface="Cambria"/>
              </a:rPr>
              <a:t>items</a:t>
            </a:r>
            <a:r>
              <a:rPr sz="2100" spc="120" dirty="0">
                <a:latin typeface="Cambria"/>
                <a:cs typeface="Cambria"/>
              </a:rPr>
              <a:t> </a:t>
            </a:r>
            <a:r>
              <a:rPr sz="2100" spc="90" dirty="0">
                <a:latin typeface="Cambria"/>
                <a:cs typeface="Cambria"/>
              </a:rPr>
              <a:t>in</a:t>
            </a:r>
            <a:r>
              <a:rPr sz="2100" spc="135" dirty="0">
                <a:latin typeface="Cambria"/>
                <a:cs typeface="Cambria"/>
              </a:rPr>
              <a:t> </a:t>
            </a:r>
            <a:r>
              <a:rPr sz="2100" spc="80" dirty="0">
                <a:latin typeface="Cambria"/>
                <a:cs typeface="Cambria"/>
              </a:rPr>
              <a:t>the</a:t>
            </a:r>
            <a:r>
              <a:rPr sz="2100" spc="120" dirty="0">
                <a:latin typeface="Cambria"/>
                <a:cs typeface="Cambria"/>
              </a:rPr>
              <a:t> </a:t>
            </a:r>
            <a:r>
              <a:rPr sz="2100" spc="80" dirty="0">
                <a:latin typeface="Cambria"/>
                <a:cs typeface="Cambria"/>
              </a:rPr>
              <a:t>database</a:t>
            </a:r>
            <a:endParaRPr sz="2100">
              <a:latin typeface="Cambria"/>
              <a:cs typeface="Cambri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66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6169660" cy="474489"/>
          </a:xfrm>
          <a:prstGeom prst="rect">
            <a:avLst/>
          </a:prstGeom>
        </p:spPr>
        <p:txBody>
          <a:bodyPr vert="horz" wrap="square" lIns="0" tIns="12700" rIns="0" bIns="0" rtlCol="0">
            <a:spAutoFit/>
          </a:bodyPr>
          <a:lstStyle/>
          <a:p>
            <a:pPr marL="12700">
              <a:lnSpc>
                <a:spcPct val="100000"/>
              </a:lnSpc>
              <a:spcBef>
                <a:spcPts val="100"/>
              </a:spcBef>
            </a:pPr>
            <a:r>
              <a:rPr sz="3000" b="1" spc="270" dirty="0">
                <a:solidFill>
                  <a:srgbClr val="002060"/>
                </a:solidFill>
              </a:rPr>
              <a:t>P</a:t>
            </a:r>
            <a:r>
              <a:rPr b="1" spc="270" dirty="0">
                <a:solidFill>
                  <a:srgbClr val="002060"/>
                </a:solidFill>
              </a:rPr>
              <a:t>RECOORDINATION </a:t>
            </a:r>
            <a:r>
              <a:rPr b="1" spc="275" dirty="0">
                <a:solidFill>
                  <a:srgbClr val="002060"/>
                </a:solidFill>
              </a:rPr>
              <a:t>AND</a:t>
            </a:r>
            <a:r>
              <a:rPr b="1" spc="285" dirty="0">
                <a:solidFill>
                  <a:srgbClr val="002060"/>
                </a:solidFill>
              </a:rPr>
              <a:t> </a:t>
            </a:r>
            <a:r>
              <a:rPr sz="3000" b="1" spc="315" dirty="0">
                <a:solidFill>
                  <a:srgbClr val="002060"/>
                </a:solidFill>
              </a:rPr>
              <a:t>L</a:t>
            </a:r>
            <a:r>
              <a:rPr b="1" spc="315" dirty="0">
                <a:solidFill>
                  <a:srgbClr val="002060"/>
                </a:solidFill>
              </a:rPr>
              <a:t>INKAGE</a:t>
            </a:r>
            <a:endParaRPr sz="3000" b="1">
              <a:solidFill>
                <a:srgbClr val="002060"/>
              </a:solidFill>
            </a:endParaRPr>
          </a:p>
        </p:txBody>
      </p:sp>
      <p:sp>
        <p:nvSpPr>
          <p:cNvPr id="10" name="object 10"/>
          <p:cNvSpPr txBox="1"/>
          <p:nvPr/>
        </p:nvSpPr>
        <p:spPr>
          <a:xfrm>
            <a:off x="307340" y="1439926"/>
            <a:ext cx="8301355" cy="4745990"/>
          </a:xfrm>
          <a:prstGeom prst="rect">
            <a:avLst/>
          </a:prstGeom>
        </p:spPr>
        <p:txBody>
          <a:bodyPr vert="horz" wrap="square" lIns="0" tIns="53975" rIns="0" bIns="0" rtlCol="0">
            <a:spAutoFit/>
          </a:bodyPr>
          <a:lstStyle/>
          <a:p>
            <a:pPr marL="286385" marR="5715" indent="-274320" algn="just">
              <a:lnSpc>
                <a:spcPts val="2590"/>
              </a:lnSpc>
              <a:spcBef>
                <a:spcPts val="425"/>
              </a:spcBef>
              <a:buClr>
                <a:srgbClr val="FD8537"/>
              </a:buClr>
              <a:buSzPct val="68750"/>
              <a:buFont typeface="Wingdings"/>
              <a:buChar char=""/>
              <a:tabLst>
                <a:tab pos="287020" algn="l"/>
              </a:tabLst>
            </a:pPr>
            <a:r>
              <a:rPr sz="2400" spc="95" dirty="0">
                <a:latin typeface="Cambria"/>
                <a:cs typeface="Cambria"/>
              </a:rPr>
              <a:t>Whether </a:t>
            </a:r>
            <a:r>
              <a:rPr sz="2400" spc="105" dirty="0">
                <a:latin typeface="Cambria"/>
                <a:cs typeface="Cambria"/>
              </a:rPr>
              <a:t>linkage </a:t>
            </a:r>
            <a:r>
              <a:rPr sz="2400" spc="80" dirty="0">
                <a:latin typeface="Cambria"/>
                <a:cs typeface="Cambria"/>
              </a:rPr>
              <a:t>are </a:t>
            </a:r>
            <a:r>
              <a:rPr sz="2400" spc="95" dirty="0">
                <a:latin typeface="Cambria"/>
                <a:cs typeface="Cambria"/>
              </a:rPr>
              <a:t>available </a:t>
            </a:r>
            <a:r>
              <a:rPr sz="2400" spc="45" dirty="0">
                <a:latin typeface="Cambria"/>
                <a:cs typeface="Cambria"/>
              </a:rPr>
              <a:t>between </a:t>
            </a:r>
            <a:r>
              <a:rPr sz="2400" spc="80" dirty="0">
                <a:latin typeface="Cambria"/>
                <a:cs typeface="Cambria"/>
              </a:rPr>
              <a:t>index terms </a:t>
            </a:r>
            <a:r>
              <a:rPr sz="2400" spc="20" dirty="0">
                <a:latin typeface="Cambria"/>
                <a:cs typeface="Cambria"/>
              </a:rPr>
              <a:t>for </a:t>
            </a:r>
            <a:r>
              <a:rPr sz="2400" spc="25" dirty="0">
                <a:latin typeface="Cambria"/>
                <a:cs typeface="Cambria"/>
              </a:rPr>
              <a:t> </a:t>
            </a:r>
            <a:r>
              <a:rPr sz="2400" spc="140" dirty="0">
                <a:latin typeface="Cambria"/>
                <a:cs typeface="Cambria"/>
              </a:rPr>
              <a:t>an</a:t>
            </a:r>
            <a:r>
              <a:rPr sz="2400" spc="120" dirty="0">
                <a:latin typeface="Cambria"/>
                <a:cs typeface="Cambria"/>
              </a:rPr>
              <a:t> </a:t>
            </a:r>
            <a:r>
              <a:rPr sz="2400" spc="90" dirty="0">
                <a:latin typeface="Cambria"/>
                <a:cs typeface="Cambria"/>
              </a:rPr>
              <a:t>item</a:t>
            </a:r>
            <a:endParaRPr sz="2400">
              <a:latin typeface="Cambria"/>
              <a:cs typeface="Cambria"/>
            </a:endParaRPr>
          </a:p>
          <a:p>
            <a:pPr marL="652145" marR="6350" lvl="1" indent="-274320" algn="just">
              <a:lnSpc>
                <a:spcPts val="2270"/>
              </a:lnSpc>
              <a:spcBef>
                <a:spcPts val="505"/>
              </a:spcBef>
              <a:buClr>
                <a:srgbClr val="FD8537"/>
              </a:buClr>
              <a:buSzPct val="78571"/>
              <a:buFont typeface="Segoe UI Symbol"/>
              <a:buChar char="⚫"/>
              <a:tabLst>
                <a:tab pos="652780" algn="l"/>
              </a:tabLst>
            </a:pPr>
            <a:r>
              <a:rPr sz="2100" spc="120" dirty="0">
                <a:solidFill>
                  <a:srgbClr val="6F2F9F"/>
                </a:solidFill>
                <a:latin typeface="Cambria"/>
                <a:cs typeface="Cambria"/>
              </a:rPr>
              <a:t>Used </a:t>
            </a:r>
            <a:r>
              <a:rPr sz="2100" spc="15" dirty="0">
                <a:solidFill>
                  <a:srgbClr val="6F2F9F"/>
                </a:solidFill>
                <a:latin typeface="Cambria"/>
                <a:cs typeface="Cambria"/>
              </a:rPr>
              <a:t>to </a:t>
            </a:r>
            <a:r>
              <a:rPr sz="2100" spc="50" dirty="0">
                <a:solidFill>
                  <a:srgbClr val="6F2F9F"/>
                </a:solidFill>
                <a:latin typeface="Cambria"/>
                <a:cs typeface="Cambria"/>
              </a:rPr>
              <a:t>correlate </a:t>
            </a:r>
            <a:r>
              <a:rPr sz="2100" spc="65" dirty="0">
                <a:solidFill>
                  <a:srgbClr val="6F2F9F"/>
                </a:solidFill>
                <a:latin typeface="Cambria"/>
                <a:cs typeface="Cambria"/>
              </a:rPr>
              <a:t>related </a:t>
            </a:r>
            <a:r>
              <a:rPr sz="2100" spc="80" dirty="0">
                <a:solidFill>
                  <a:srgbClr val="6F2F9F"/>
                </a:solidFill>
                <a:latin typeface="Cambria"/>
                <a:cs typeface="Cambria"/>
              </a:rPr>
              <a:t>attributes </a:t>
            </a:r>
            <a:r>
              <a:rPr sz="2100" spc="60" dirty="0">
                <a:solidFill>
                  <a:srgbClr val="6F2F9F"/>
                </a:solidFill>
                <a:latin typeface="Cambria"/>
                <a:cs typeface="Cambria"/>
              </a:rPr>
              <a:t>associated </a:t>
            </a:r>
            <a:r>
              <a:rPr sz="2100" spc="75" dirty="0">
                <a:solidFill>
                  <a:srgbClr val="6F2F9F"/>
                </a:solidFill>
                <a:latin typeface="Cambria"/>
                <a:cs typeface="Cambria"/>
              </a:rPr>
              <a:t>with </a:t>
            </a:r>
            <a:r>
              <a:rPr sz="2100" spc="35" dirty="0">
                <a:solidFill>
                  <a:srgbClr val="6F2F9F"/>
                </a:solidFill>
                <a:latin typeface="Cambria"/>
                <a:cs typeface="Cambria"/>
              </a:rPr>
              <a:t>concepts </a:t>
            </a:r>
            <a:r>
              <a:rPr sz="2100" spc="40" dirty="0">
                <a:solidFill>
                  <a:srgbClr val="6F2F9F"/>
                </a:solidFill>
                <a:latin typeface="Cambria"/>
                <a:cs typeface="Cambria"/>
              </a:rPr>
              <a:t> </a:t>
            </a:r>
            <a:r>
              <a:rPr sz="2100" spc="50" dirty="0">
                <a:solidFill>
                  <a:srgbClr val="6F2F9F"/>
                </a:solidFill>
                <a:latin typeface="Cambria"/>
                <a:cs typeface="Cambria"/>
              </a:rPr>
              <a:t>discussed</a:t>
            </a:r>
            <a:r>
              <a:rPr sz="2100" spc="130" dirty="0">
                <a:solidFill>
                  <a:srgbClr val="6F2F9F"/>
                </a:solidFill>
                <a:latin typeface="Cambria"/>
                <a:cs typeface="Cambria"/>
              </a:rPr>
              <a:t> </a:t>
            </a:r>
            <a:r>
              <a:rPr sz="2100" spc="90" dirty="0">
                <a:solidFill>
                  <a:srgbClr val="6F2F9F"/>
                </a:solidFill>
                <a:latin typeface="Cambria"/>
                <a:cs typeface="Cambria"/>
              </a:rPr>
              <a:t>in</a:t>
            </a:r>
            <a:r>
              <a:rPr sz="2100" spc="130" dirty="0">
                <a:solidFill>
                  <a:srgbClr val="6F2F9F"/>
                </a:solidFill>
                <a:latin typeface="Cambria"/>
                <a:cs typeface="Cambria"/>
              </a:rPr>
              <a:t> </a:t>
            </a:r>
            <a:r>
              <a:rPr sz="2100" spc="125" dirty="0">
                <a:solidFill>
                  <a:srgbClr val="6F2F9F"/>
                </a:solidFill>
                <a:latin typeface="Cambria"/>
                <a:cs typeface="Cambria"/>
              </a:rPr>
              <a:t>an</a:t>
            </a:r>
            <a:r>
              <a:rPr sz="2100" spc="120" dirty="0">
                <a:solidFill>
                  <a:srgbClr val="6F2F9F"/>
                </a:solidFill>
                <a:latin typeface="Cambria"/>
                <a:cs typeface="Cambria"/>
              </a:rPr>
              <a:t> </a:t>
            </a:r>
            <a:r>
              <a:rPr sz="2100" spc="80" dirty="0">
                <a:solidFill>
                  <a:srgbClr val="6F2F9F"/>
                </a:solidFill>
                <a:latin typeface="Cambria"/>
                <a:cs typeface="Cambria"/>
              </a:rPr>
              <a:t>item</a:t>
            </a:r>
            <a:endParaRPr sz="2100">
              <a:latin typeface="Cambria"/>
              <a:cs typeface="Cambria"/>
            </a:endParaRPr>
          </a:p>
          <a:p>
            <a:pPr marL="286385" marR="5715" indent="-274320" algn="just">
              <a:lnSpc>
                <a:spcPts val="2590"/>
              </a:lnSpc>
              <a:spcBef>
                <a:spcPts val="600"/>
              </a:spcBef>
              <a:buClr>
                <a:srgbClr val="FD8537"/>
              </a:buClr>
              <a:buSzPct val="68750"/>
              <a:buFont typeface="Wingdings"/>
              <a:buChar char=""/>
              <a:tabLst>
                <a:tab pos="287020" algn="l"/>
              </a:tabLst>
            </a:pPr>
            <a:r>
              <a:rPr sz="2400" spc="114" dirty="0">
                <a:solidFill>
                  <a:srgbClr val="006FC0"/>
                </a:solidFill>
                <a:latin typeface="Cambria"/>
                <a:cs typeface="Cambria"/>
              </a:rPr>
              <a:t>The </a:t>
            </a:r>
            <a:r>
              <a:rPr sz="2400" spc="30" dirty="0">
                <a:solidFill>
                  <a:srgbClr val="006FC0"/>
                </a:solidFill>
                <a:latin typeface="Cambria"/>
                <a:cs typeface="Cambria"/>
              </a:rPr>
              <a:t>process </a:t>
            </a:r>
            <a:r>
              <a:rPr sz="2400" spc="-5" dirty="0">
                <a:solidFill>
                  <a:srgbClr val="006FC0"/>
                </a:solidFill>
                <a:latin typeface="Cambria"/>
                <a:cs typeface="Cambria"/>
              </a:rPr>
              <a:t>of </a:t>
            </a:r>
            <a:r>
              <a:rPr sz="2400" spc="85" dirty="0">
                <a:solidFill>
                  <a:srgbClr val="006FC0"/>
                </a:solidFill>
                <a:latin typeface="Cambria"/>
                <a:cs typeface="Cambria"/>
              </a:rPr>
              <a:t>creating term </a:t>
            </a:r>
            <a:r>
              <a:rPr sz="2400" spc="105" dirty="0">
                <a:solidFill>
                  <a:srgbClr val="006FC0"/>
                </a:solidFill>
                <a:latin typeface="Cambria"/>
                <a:cs typeface="Cambria"/>
              </a:rPr>
              <a:t>linkages </a:t>
            </a:r>
            <a:r>
              <a:rPr sz="2400" spc="135" dirty="0">
                <a:solidFill>
                  <a:srgbClr val="006FC0"/>
                </a:solidFill>
                <a:latin typeface="Cambria"/>
                <a:cs typeface="Cambria"/>
              </a:rPr>
              <a:t>at </a:t>
            </a:r>
            <a:r>
              <a:rPr sz="2400" spc="80" dirty="0">
                <a:solidFill>
                  <a:srgbClr val="006FC0"/>
                </a:solidFill>
                <a:latin typeface="Cambria"/>
                <a:cs typeface="Cambria"/>
              </a:rPr>
              <a:t>index </a:t>
            </a:r>
            <a:r>
              <a:rPr sz="2400" spc="85" dirty="0">
                <a:solidFill>
                  <a:srgbClr val="006FC0"/>
                </a:solidFill>
                <a:latin typeface="Cambria"/>
                <a:cs typeface="Cambria"/>
              </a:rPr>
              <a:t>creating </a:t>
            </a:r>
            <a:r>
              <a:rPr sz="2400" spc="90" dirty="0">
                <a:solidFill>
                  <a:srgbClr val="006FC0"/>
                </a:solidFill>
                <a:latin typeface="Cambria"/>
                <a:cs typeface="Cambria"/>
              </a:rPr>
              <a:t> time</a:t>
            </a:r>
            <a:r>
              <a:rPr sz="2400" spc="125" dirty="0">
                <a:solidFill>
                  <a:srgbClr val="006FC0"/>
                </a:solidFill>
                <a:latin typeface="Cambria"/>
                <a:cs typeface="Cambria"/>
              </a:rPr>
              <a:t> </a:t>
            </a:r>
            <a:r>
              <a:rPr sz="2400" spc="80" dirty="0">
                <a:solidFill>
                  <a:srgbClr val="006FC0"/>
                </a:solidFill>
                <a:latin typeface="Cambria"/>
                <a:cs typeface="Cambria"/>
              </a:rPr>
              <a:t>is</a:t>
            </a:r>
            <a:r>
              <a:rPr sz="2400" spc="130" dirty="0">
                <a:solidFill>
                  <a:srgbClr val="006FC0"/>
                </a:solidFill>
                <a:latin typeface="Cambria"/>
                <a:cs typeface="Cambria"/>
              </a:rPr>
              <a:t> </a:t>
            </a:r>
            <a:r>
              <a:rPr sz="2400" spc="75" dirty="0">
                <a:solidFill>
                  <a:srgbClr val="006FC0"/>
                </a:solidFill>
                <a:latin typeface="Cambria"/>
                <a:cs typeface="Cambria"/>
              </a:rPr>
              <a:t>called</a:t>
            </a:r>
            <a:r>
              <a:rPr sz="2400" spc="114" dirty="0">
                <a:solidFill>
                  <a:srgbClr val="006FC0"/>
                </a:solidFill>
                <a:latin typeface="Cambria"/>
                <a:cs typeface="Cambria"/>
              </a:rPr>
              <a:t> </a:t>
            </a:r>
            <a:r>
              <a:rPr sz="2400" spc="45" dirty="0">
                <a:solidFill>
                  <a:srgbClr val="006FC0"/>
                </a:solidFill>
                <a:latin typeface="Cambria"/>
                <a:cs typeface="Cambria"/>
              </a:rPr>
              <a:t>pre-coordination</a:t>
            </a:r>
            <a:endParaRPr sz="2400">
              <a:latin typeface="Cambria"/>
              <a:cs typeface="Cambria"/>
            </a:endParaRPr>
          </a:p>
          <a:p>
            <a:pPr marL="652145" marR="5080" lvl="1" indent="-274320" algn="just">
              <a:lnSpc>
                <a:spcPts val="2270"/>
              </a:lnSpc>
              <a:spcBef>
                <a:spcPts val="505"/>
              </a:spcBef>
              <a:buClr>
                <a:srgbClr val="FD8537"/>
              </a:buClr>
              <a:buSzPct val="78571"/>
              <a:buFont typeface="Segoe UI Symbol"/>
              <a:buChar char="⚫"/>
              <a:tabLst>
                <a:tab pos="652780" algn="l"/>
              </a:tabLst>
            </a:pPr>
            <a:r>
              <a:rPr sz="2100" spc="50" dirty="0">
                <a:latin typeface="Cambria"/>
                <a:cs typeface="Cambria"/>
              </a:rPr>
              <a:t>Postcoordination</a:t>
            </a:r>
            <a:r>
              <a:rPr sz="2100" spc="55" dirty="0">
                <a:latin typeface="Cambria"/>
                <a:cs typeface="Cambria"/>
              </a:rPr>
              <a:t> </a:t>
            </a:r>
            <a:r>
              <a:rPr sz="2100" spc="114" dirty="0">
                <a:latin typeface="Cambria"/>
                <a:cs typeface="Cambria"/>
              </a:rPr>
              <a:t>–</a:t>
            </a:r>
            <a:r>
              <a:rPr sz="2100" spc="120" dirty="0">
                <a:latin typeface="Cambria"/>
                <a:cs typeface="Cambria"/>
              </a:rPr>
              <a:t> </a:t>
            </a:r>
            <a:r>
              <a:rPr sz="2100" spc="55" dirty="0">
                <a:latin typeface="Cambria"/>
                <a:cs typeface="Cambria"/>
              </a:rPr>
              <a:t>coordinating</a:t>
            </a:r>
            <a:r>
              <a:rPr sz="2100" spc="60" dirty="0">
                <a:latin typeface="Cambria"/>
                <a:cs typeface="Cambria"/>
              </a:rPr>
              <a:t> </a:t>
            </a:r>
            <a:r>
              <a:rPr sz="2100" spc="70" dirty="0">
                <a:latin typeface="Cambria"/>
                <a:cs typeface="Cambria"/>
              </a:rPr>
              <a:t>terms</a:t>
            </a:r>
            <a:r>
              <a:rPr sz="2100" spc="75" dirty="0">
                <a:latin typeface="Cambria"/>
                <a:cs typeface="Cambria"/>
              </a:rPr>
              <a:t> </a:t>
            </a:r>
            <a:r>
              <a:rPr sz="2100" spc="120" dirty="0">
                <a:latin typeface="Cambria"/>
                <a:cs typeface="Cambria"/>
              </a:rPr>
              <a:t>at</a:t>
            </a:r>
            <a:r>
              <a:rPr sz="2100" spc="125" dirty="0">
                <a:latin typeface="Cambria"/>
                <a:cs typeface="Cambria"/>
              </a:rPr>
              <a:t> </a:t>
            </a:r>
            <a:r>
              <a:rPr sz="2100" spc="70" dirty="0">
                <a:latin typeface="Cambria"/>
                <a:cs typeface="Cambria"/>
              </a:rPr>
              <a:t>search</a:t>
            </a:r>
            <a:r>
              <a:rPr sz="2100" spc="75" dirty="0">
                <a:latin typeface="Cambria"/>
                <a:cs typeface="Cambria"/>
              </a:rPr>
              <a:t> time</a:t>
            </a:r>
            <a:r>
              <a:rPr sz="2100" spc="80" dirty="0">
                <a:latin typeface="Cambria"/>
                <a:cs typeface="Cambria"/>
              </a:rPr>
              <a:t> </a:t>
            </a:r>
            <a:r>
              <a:rPr sz="2100" spc="35" dirty="0">
                <a:latin typeface="Cambria"/>
                <a:cs typeface="Cambria"/>
              </a:rPr>
              <a:t>by </a:t>
            </a:r>
            <a:r>
              <a:rPr sz="2100" spc="40" dirty="0">
                <a:latin typeface="Cambria"/>
                <a:cs typeface="Cambria"/>
              </a:rPr>
              <a:t> </a:t>
            </a:r>
            <a:r>
              <a:rPr sz="2100" spc="160" dirty="0">
                <a:latin typeface="Cambria"/>
                <a:cs typeface="Cambria"/>
              </a:rPr>
              <a:t>ANDing </a:t>
            </a:r>
            <a:r>
              <a:rPr sz="2100" spc="70" dirty="0">
                <a:latin typeface="Cambria"/>
                <a:cs typeface="Cambria"/>
              </a:rPr>
              <a:t>index terms </a:t>
            </a:r>
            <a:r>
              <a:rPr sz="2100" spc="65" dirty="0">
                <a:latin typeface="Cambria"/>
                <a:cs typeface="Cambria"/>
              </a:rPr>
              <a:t>together, which </a:t>
            </a:r>
            <a:r>
              <a:rPr sz="2100" spc="50" dirty="0">
                <a:latin typeface="Cambria"/>
                <a:cs typeface="Cambria"/>
              </a:rPr>
              <a:t>only </a:t>
            </a:r>
            <a:r>
              <a:rPr sz="2100" spc="70" dirty="0">
                <a:latin typeface="Cambria"/>
                <a:cs typeface="Cambria"/>
              </a:rPr>
              <a:t>finds </a:t>
            </a:r>
            <a:r>
              <a:rPr sz="2100" spc="65" dirty="0">
                <a:latin typeface="Cambria"/>
                <a:cs typeface="Cambria"/>
              </a:rPr>
              <a:t>indexes </a:t>
            </a:r>
            <a:r>
              <a:rPr sz="2100" spc="114" dirty="0">
                <a:latin typeface="Cambria"/>
                <a:cs typeface="Cambria"/>
              </a:rPr>
              <a:t>that </a:t>
            </a:r>
            <a:r>
              <a:rPr sz="2100" spc="120" dirty="0">
                <a:latin typeface="Cambria"/>
                <a:cs typeface="Cambria"/>
              </a:rPr>
              <a:t> </a:t>
            </a:r>
            <a:r>
              <a:rPr sz="2100" spc="90" dirty="0">
                <a:latin typeface="Cambria"/>
                <a:cs typeface="Cambria"/>
              </a:rPr>
              <a:t>have</a:t>
            </a:r>
            <a:r>
              <a:rPr sz="2100" spc="110" dirty="0">
                <a:latin typeface="Cambria"/>
                <a:cs typeface="Cambria"/>
              </a:rPr>
              <a:t> </a:t>
            </a:r>
            <a:r>
              <a:rPr sz="2100" spc="105" dirty="0">
                <a:latin typeface="Cambria"/>
                <a:cs typeface="Cambria"/>
              </a:rPr>
              <a:t>all</a:t>
            </a:r>
            <a:r>
              <a:rPr sz="2100" spc="120" dirty="0">
                <a:latin typeface="Cambria"/>
                <a:cs typeface="Cambria"/>
              </a:rPr>
              <a:t> </a:t>
            </a:r>
            <a:r>
              <a:rPr sz="2100" spc="-5" dirty="0">
                <a:latin typeface="Cambria"/>
                <a:cs typeface="Cambria"/>
              </a:rPr>
              <a:t>of</a:t>
            </a:r>
            <a:r>
              <a:rPr sz="2100" spc="125" dirty="0">
                <a:latin typeface="Cambria"/>
                <a:cs typeface="Cambria"/>
              </a:rPr>
              <a:t> </a:t>
            </a:r>
            <a:r>
              <a:rPr sz="2100" spc="80" dirty="0">
                <a:latin typeface="Cambria"/>
                <a:cs typeface="Cambria"/>
              </a:rPr>
              <a:t>the</a:t>
            </a:r>
            <a:r>
              <a:rPr sz="2100" spc="125" dirty="0">
                <a:latin typeface="Cambria"/>
                <a:cs typeface="Cambria"/>
              </a:rPr>
              <a:t> </a:t>
            </a:r>
            <a:r>
              <a:rPr sz="2100" spc="70" dirty="0">
                <a:latin typeface="Cambria"/>
                <a:cs typeface="Cambria"/>
              </a:rPr>
              <a:t>search</a:t>
            </a:r>
            <a:r>
              <a:rPr sz="2100" spc="135" dirty="0">
                <a:latin typeface="Cambria"/>
                <a:cs typeface="Cambria"/>
              </a:rPr>
              <a:t> </a:t>
            </a:r>
            <a:r>
              <a:rPr sz="2100" spc="70" dirty="0">
                <a:latin typeface="Cambria"/>
                <a:cs typeface="Cambria"/>
              </a:rPr>
              <a:t>term</a:t>
            </a:r>
            <a:endParaRPr sz="2100">
              <a:latin typeface="Cambria"/>
              <a:cs typeface="Cambria"/>
            </a:endParaRPr>
          </a:p>
          <a:p>
            <a:pPr marL="286385" marR="5080" indent="-274320" algn="just">
              <a:lnSpc>
                <a:spcPts val="2590"/>
              </a:lnSpc>
              <a:spcBef>
                <a:spcPts val="600"/>
              </a:spcBef>
              <a:buClr>
                <a:srgbClr val="FD8537"/>
              </a:buClr>
              <a:buSzPct val="68750"/>
              <a:buFont typeface="Wingdings"/>
              <a:buChar char=""/>
              <a:tabLst>
                <a:tab pos="287020" algn="l"/>
              </a:tabLst>
            </a:pPr>
            <a:r>
              <a:rPr sz="2400" spc="95" dirty="0">
                <a:latin typeface="Cambria"/>
                <a:cs typeface="Cambria"/>
              </a:rPr>
              <a:t>Factors </a:t>
            </a:r>
            <a:r>
              <a:rPr sz="2400" spc="130" dirty="0">
                <a:latin typeface="Cambria"/>
                <a:cs typeface="Cambria"/>
              </a:rPr>
              <a:t>that </a:t>
            </a:r>
            <a:r>
              <a:rPr sz="2400" spc="114" dirty="0">
                <a:latin typeface="Cambria"/>
                <a:cs typeface="Cambria"/>
              </a:rPr>
              <a:t>must </a:t>
            </a:r>
            <a:r>
              <a:rPr sz="2400" spc="20" dirty="0">
                <a:latin typeface="Cambria"/>
                <a:cs typeface="Cambria"/>
              </a:rPr>
              <a:t>be </a:t>
            </a:r>
            <a:r>
              <a:rPr sz="2400" spc="65" dirty="0">
                <a:latin typeface="Cambria"/>
                <a:cs typeface="Cambria"/>
              </a:rPr>
              <a:t>determined </a:t>
            </a:r>
            <a:r>
              <a:rPr sz="2400" spc="100" dirty="0">
                <a:latin typeface="Cambria"/>
                <a:cs typeface="Cambria"/>
              </a:rPr>
              <a:t>in </a:t>
            </a:r>
            <a:r>
              <a:rPr sz="2400" spc="90" dirty="0">
                <a:latin typeface="Cambria"/>
                <a:cs typeface="Cambria"/>
              </a:rPr>
              <a:t>the </a:t>
            </a:r>
            <a:r>
              <a:rPr sz="2400" spc="105" dirty="0">
                <a:latin typeface="Cambria"/>
                <a:cs typeface="Cambria"/>
              </a:rPr>
              <a:t>linkage </a:t>
            </a:r>
            <a:r>
              <a:rPr sz="2400" spc="30" dirty="0">
                <a:latin typeface="Cambria"/>
                <a:cs typeface="Cambria"/>
              </a:rPr>
              <a:t>process </a:t>
            </a:r>
            <a:r>
              <a:rPr sz="2400" spc="35" dirty="0">
                <a:latin typeface="Cambria"/>
                <a:cs typeface="Cambria"/>
              </a:rPr>
              <a:t> </a:t>
            </a:r>
            <a:r>
              <a:rPr sz="2400" spc="80" dirty="0">
                <a:latin typeface="Cambria"/>
                <a:cs typeface="Cambria"/>
              </a:rPr>
              <a:t>are</a:t>
            </a:r>
            <a:r>
              <a:rPr sz="2400" spc="85" dirty="0">
                <a:latin typeface="Cambria"/>
                <a:cs typeface="Cambria"/>
              </a:rPr>
              <a:t> </a:t>
            </a:r>
            <a:r>
              <a:rPr sz="2400" spc="90" dirty="0">
                <a:solidFill>
                  <a:srgbClr val="006FC0"/>
                </a:solidFill>
                <a:latin typeface="Cambria"/>
                <a:cs typeface="Cambria"/>
              </a:rPr>
              <a:t>the</a:t>
            </a:r>
            <a:r>
              <a:rPr sz="2400" spc="95" dirty="0">
                <a:solidFill>
                  <a:srgbClr val="006FC0"/>
                </a:solidFill>
                <a:latin typeface="Cambria"/>
                <a:cs typeface="Cambria"/>
              </a:rPr>
              <a:t> </a:t>
            </a:r>
            <a:r>
              <a:rPr sz="2400" spc="85" dirty="0">
                <a:solidFill>
                  <a:srgbClr val="006FC0"/>
                </a:solidFill>
                <a:latin typeface="Cambria"/>
                <a:cs typeface="Cambria"/>
              </a:rPr>
              <a:t>number</a:t>
            </a:r>
            <a:r>
              <a:rPr sz="2400" spc="90" dirty="0">
                <a:solidFill>
                  <a:srgbClr val="006FC0"/>
                </a:solidFill>
                <a:latin typeface="Cambria"/>
                <a:cs typeface="Cambria"/>
              </a:rPr>
              <a:t> </a:t>
            </a:r>
            <a:r>
              <a:rPr sz="2400" spc="-5" dirty="0">
                <a:solidFill>
                  <a:srgbClr val="006FC0"/>
                </a:solidFill>
                <a:latin typeface="Cambria"/>
                <a:cs typeface="Cambria"/>
              </a:rPr>
              <a:t>of</a:t>
            </a:r>
            <a:r>
              <a:rPr sz="2400" dirty="0">
                <a:solidFill>
                  <a:srgbClr val="006FC0"/>
                </a:solidFill>
                <a:latin typeface="Cambria"/>
                <a:cs typeface="Cambria"/>
              </a:rPr>
              <a:t> </a:t>
            </a:r>
            <a:r>
              <a:rPr sz="2400" spc="85" dirty="0">
                <a:solidFill>
                  <a:srgbClr val="006FC0"/>
                </a:solidFill>
                <a:latin typeface="Cambria"/>
                <a:cs typeface="Cambria"/>
              </a:rPr>
              <a:t>terms</a:t>
            </a:r>
            <a:r>
              <a:rPr sz="2400" spc="90" dirty="0">
                <a:solidFill>
                  <a:srgbClr val="006FC0"/>
                </a:solidFill>
                <a:latin typeface="Cambria"/>
                <a:cs typeface="Cambria"/>
              </a:rPr>
              <a:t> </a:t>
            </a:r>
            <a:r>
              <a:rPr sz="2400" spc="130" dirty="0">
                <a:solidFill>
                  <a:srgbClr val="006FC0"/>
                </a:solidFill>
                <a:latin typeface="Cambria"/>
                <a:cs typeface="Cambria"/>
              </a:rPr>
              <a:t>that</a:t>
            </a:r>
            <a:r>
              <a:rPr sz="2400" spc="135" dirty="0">
                <a:solidFill>
                  <a:srgbClr val="006FC0"/>
                </a:solidFill>
                <a:latin typeface="Cambria"/>
                <a:cs typeface="Cambria"/>
              </a:rPr>
              <a:t> </a:t>
            </a:r>
            <a:r>
              <a:rPr sz="2400" spc="95" dirty="0">
                <a:solidFill>
                  <a:srgbClr val="006FC0"/>
                </a:solidFill>
                <a:latin typeface="Cambria"/>
                <a:cs typeface="Cambria"/>
              </a:rPr>
              <a:t>can</a:t>
            </a:r>
            <a:r>
              <a:rPr sz="2400" spc="100" dirty="0">
                <a:solidFill>
                  <a:srgbClr val="006FC0"/>
                </a:solidFill>
                <a:latin typeface="Cambria"/>
                <a:cs typeface="Cambria"/>
              </a:rPr>
              <a:t> </a:t>
            </a:r>
            <a:r>
              <a:rPr sz="2400" spc="20" dirty="0">
                <a:solidFill>
                  <a:srgbClr val="006FC0"/>
                </a:solidFill>
                <a:latin typeface="Cambria"/>
                <a:cs typeface="Cambria"/>
              </a:rPr>
              <a:t>be</a:t>
            </a:r>
            <a:r>
              <a:rPr sz="2400" spc="25" dirty="0">
                <a:solidFill>
                  <a:srgbClr val="006FC0"/>
                </a:solidFill>
                <a:latin typeface="Cambria"/>
                <a:cs typeface="Cambria"/>
              </a:rPr>
              <a:t> </a:t>
            </a:r>
            <a:r>
              <a:rPr sz="2400" spc="90" dirty="0">
                <a:solidFill>
                  <a:srgbClr val="006FC0"/>
                </a:solidFill>
                <a:latin typeface="Cambria"/>
                <a:cs typeface="Cambria"/>
              </a:rPr>
              <a:t>related,  </a:t>
            </a:r>
            <a:r>
              <a:rPr sz="2400" spc="114" dirty="0">
                <a:solidFill>
                  <a:srgbClr val="006FC0"/>
                </a:solidFill>
                <a:latin typeface="Cambria"/>
                <a:cs typeface="Cambria"/>
              </a:rPr>
              <a:t>any </a:t>
            </a:r>
            <a:r>
              <a:rPr sz="2400" spc="120" dirty="0">
                <a:solidFill>
                  <a:srgbClr val="006FC0"/>
                </a:solidFill>
                <a:latin typeface="Cambria"/>
                <a:cs typeface="Cambria"/>
              </a:rPr>
              <a:t> </a:t>
            </a:r>
            <a:r>
              <a:rPr sz="2400" spc="55" dirty="0">
                <a:solidFill>
                  <a:srgbClr val="006FC0"/>
                </a:solidFill>
                <a:latin typeface="Cambria"/>
                <a:cs typeface="Cambria"/>
              </a:rPr>
              <a:t>ordering</a:t>
            </a:r>
            <a:r>
              <a:rPr sz="2400" spc="60" dirty="0">
                <a:solidFill>
                  <a:srgbClr val="006FC0"/>
                </a:solidFill>
                <a:latin typeface="Cambria"/>
                <a:cs typeface="Cambria"/>
              </a:rPr>
              <a:t> </a:t>
            </a:r>
            <a:r>
              <a:rPr sz="2400" spc="80" dirty="0">
                <a:solidFill>
                  <a:srgbClr val="006FC0"/>
                </a:solidFill>
                <a:latin typeface="Cambria"/>
                <a:cs typeface="Cambria"/>
              </a:rPr>
              <a:t>constraints</a:t>
            </a:r>
            <a:r>
              <a:rPr sz="2400" spc="85" dirty="0">
                <a:solidFill>
                  <a:srgbClr val="006FC0"/>
                </a:solidFill>
                <a:latin typeface="Cambria"/>
                <a:cs typeface="Cambria"/>
              </a:rPr>
              <a:t> </a:t>
            </a:r>
            <a:r>
              <a:rPr sz="2400" spc="25" dirty="0">
                <a:solidFill>
                  <a:srgbClr val="006FC0"/>
                </a:solidFill>
                <a:latin typeface="Cambria"/>
                <a:cs typeface="Cambria"/>
              </a:rPr>
              <a:t>on</a:t>
            </a:r>
            <a:r>
              <a:rPr sz="2400" spc="30" dirty="0">
                <a:solidFill>
                  <a:srgbClr val="006FC0"/>
                </a:solidFill>
                <a:latin typeface="Cambria"/>
                <a:cs typeface="Cambria"/>
              </a:rPr>
              <a:t> </a:t>
            </a:r>
            <a:r>
              <a:rPr sz="2400" spc="90" dirty="0">
                <a:solidFill>
                  <a:srgbClr val="006FC0"/>
                </a:solidFill>
                <a:latin typeface="Cambria"/>
                <a:cs typeface="Cambria"/>
              </a:rPr>
              <a:t>the</a:t>
            </a:r>
            <a:r>
              <a:rPr sz="2400" spc="95" dirty="0">
                <a:solidFill>
                  <a:srgbClr val="006FC0"/>
                </a:solidFill>
                <a:latin typeface="Cambria"/>
                <a:cs typeface="Cambria"/>
              </a:rPr>
              <a:t> </a:t>
            </a:r>
            <a:r>
              <a:rPr sz="2400" spc="90" dirty="0">
                <a:solidFill>
                  <a:srgbClr val="006FC0"/>
                </a:solidFill>
                <a:latin typeface="Cambria"/>
                <a:cs typeface="Cambria"/>
              </a:rPr>
              <a:t>linked</a:t>
            </a:r>
            <a:r>
              <a:rPr sz="2400" spc="95" dirty="0">
                <a:solidFill>
                  <a:srgbClr val="006FC0"/>
                </a:solidFill>
                <a:latin typeface="Cambria"/>
                <a:cs typeface="Cambria"/>
              </a:rPr>
              <a:t> </a:t>
            </a:r>
            <a:r>
              <a:rPr sz="2400" spc="100" dirty="0">
                <a:solidFill>
                  <a:srgbClr val="006FC0"/>
                </a:solidFill>
                <a:latin typeface="Cambria"/>
                <a:cs typeface="Cambria"/>
              </a:rPr>
              <a:t>terms,</a:t>
            </a:r>
            <a:r>
              <a:rPr sz="2400" spc="105" dirty="0">
                <a:solidFill>
                  <a:srgbClr val="006FC0"/>
                </a:solidFill>
                <a:latin typeface="Cambria"/>
                <a:cs typeface="Cambria"/>
              </a:rPr>
              <a:t> and</a:t>
            </a:r>
            <a:r>
              <a:rPr sz="2400" spc="110" dirty="0">
                <a:solidFill>
                  <a:srgbClr val="006FC0"/>
                </a:solidFill>
                <a:latin typeface="Cambria"/>
                <a:cs typeface="Cambria"/>
              </a:rPr>
              <a:t> any </a:t>
            </a:r>
            <a:r>
              <a:rPr sz="2400" spc="114" dirty="0">
                <a:solidFill>
                  <a:srgbClr val="006FC0"/>
                </a:solidFill>
                <a:latin typeface="Cambria"/>
                <a:cs typeface="Cambria"/>
              </a:rPr>
              <a:t> </a:t>
            </a:r>
            <a:r>
              <a:rPr sz="2400" spc="80" dirty="0">
                <a:solidFill>
                  <a:srgbClr val="006FC0"/>
                </a:solidFill>
                <a:latin typeface="Cambria"/>
                <a:cs typeface="Cambria"/>
              </a:rPr>
              <a:t>additional</a:t>
            </a:r>
            <a:r>
              <a:rPr sz="2400" spc="85" dirty="0">
                <a:solidFill>
                  <a:srgbClr val="006FC0"/>
                </a:solidFill>
                <a:latin typeface="Cambria"/>
                <a:cs typeface="Cambria"/>
              </a:rPr>
              <a:t> </a:t>
            </a:r>
            <a:r>
              <a:rPr sz="2400" spc="45" dirty="0">
                <a:solidFill>
                  <a:srgbClr val="006FC0"/>
                </a:solidFill>
                <a:latin typeface="Cambria"/>
                <a:cs typeface="Cambria"/>
              </a:rPr>
              <a:t>descriptors</a:t>
            </a:r>
            <a:r>
              <a:rPr sz="2400" spc="50" dirty="0">
                <a:solidFill>
                  <a:srgbClr val="006FC0"/>
                </a:solidFill>
                <a:latin typeface="Cambria"/>
                <a:cs typeface="Cambria"/>
              </a:rPr>
              <a:t> </a:t>
            </a:r>
            <a:r>
              <a:rPr sz="2400" spc="80" dirty="0">
                <a:solidFill>
                  <a:srgbClr val="006FC0"/>
                </a:solidFill>
                <a:latin typeface="Cambria"/>
                <a:cs typeface="Cambria"/>
              </a:rPr>
              <a:t>are</a:t>
            </a:r>
            <a:r>
              <a:rPr sz="2400" spc="85" dirty="0">
                <a:solidFill>
                  <a:srgbClr val="006FC0"/>
                </a:solidFill>
                <a:latin typeface="Cambria"/>
                <a:cs typeface="Cambria"/>
              </a:rPr>
              <a:t> </a:t>
            </a:r>
            <a:r>
              <a:rPr sz="2400" spc="65" dirty="0">
                <a:solidFill>
                  <a:srgbClr val="006FC0"/>
                </a:solidFill>
                <a:latin typeface="Cambria"/>
                <a:cs typeface="Cambria"/>
              </a:rPr>
              <a:t>associated</a:t>
            </a:r>
            <a:r>
              <a:rPr sz="2400" spc="70" dirty="0">
                <a:solidFill>
                  <a:srgbClr val="006FC0"/>
                </a:solidFill>
                <a:latin typeface="Cambria"/>
                <a:cs typeface="Cambria"/>
              </a:rPr>
              <a:t> </a:t>
            </a:r>
            <a:r>
              <a:rPr sz="2400" spc="90" dirty="0">
                <a:solidFill>
                  <a:srgbClr val="006FC0"/>
                </a:solidFill>
                <a:latin typeface="Cambria"/>
                <a:cs typeface="Cambria"/>
              </a:rPr>
              <a:t>with</a:t>
            </a:r>
            <a:r>
              <a:rPr sz="2400" spc="95" dirty="0">
                <a:solidFill>
                  <a:srgbClr val="006FC0"/>
                </a:solidFill>
                <a:latin typeface="Cambria"/>
                <a:cs typeface="Cambria"/>
              </a:rPr>
              <a:t> </a:t>
            </a:r>
            <a:r>
              <a:rPr sz="2400" spc="90" dirty="0">
                <a:solidFill>
                  <a:srgbClr val="006FC0"/>
                </a:solidFill>
                <a:latin typeface="Cambria"/>
                <a:cs typeface="Cambria"/>
              </a:rPr>
              <a:t>the</a:t>
            </a:r>
            <a:r>
              <a:rPr sz="2400" spc="95" dirty="0">
                <a:solidFill>
                  <a:srgbClr val="006FC0"/>
                </a:solidFill>
                <a:latin typeface="Cambria"/>
                <a:cs typeface="Cambria"/>
              </a:rPr>
              <a:t> </a:t>
            </a:r>
            <a:r>
              <a:rPr sz="2400" spc="75" dirty="0">
                <a:solidFill>
                  <a:srgbClr val="006FC0"/>
                </a:solidFill>
                <a:latin typeface="Cambria"/>
                <a:cs typeface="Cambria"/>
              </a:rPr>
              <a:t>index </a:t>
            </a:r>
            <a:r>
              <a:rPr sz="2400" spc="80" dirty="0">
                <a:solidFill>
                  <a:srgbClr val="006FC0"/>
                </a:solidFill>
                <a:latin typeface="Cambria"/>
                <a:cs typeface="Cambria"/>
              </a:rPr>
              <a:t> </a:t>
            </a:r>
            <a:r>
              <a:rPr sz="2400" spc="85" dirty="0">
                <a:solidFill>
                  <a:srgbClr val="006FC0"/>
                </a:solidFill>
                <a:latin typeface="Cambria"/>
                <a:cs typeface="Cambria"/>
              </a:rPr>
              <a:t>terms</a:t>
            </a:r>
            <a:endParaRPr sz="2400">
              <a:latin typeface="Cambria"/>
              <a:cs typeface="Cambr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90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5102860" cy="474489"/>
          </a:xfrm>
          <a:prstGeom prst="rect">
            <a:avLst/>
          </a:prstGeom>
        </p:spPr>
        <p:txBody>
          <a:bodyPr vert="horz" wrap="square" lIns="0" tIns="12700" rIns="0" bIns="0" rtlCol="0">
            <a:spAutoFit/>
          </a:bodyPr>
          <a:lstStyle/>
          <a:p>
            <a:pPr marL="12700">
              <a:lnSpc>
                <a:spcPct val="100000"/>
              </a:lnSpc>
              <a:spcBef>
                <a:spcPts val="100"/>
              </a:spcBef>
            </a:pPr>
            <a:r>
              <a:rPr sz="3000" b="1" spc="315" dirty="0">
                <a:solidFill>
                  <a:srgbClr val="002060"/>
                </a:solidFill>
              </a:rPr>
              <a:t>L</a:t>
            </a:r>
            <a:r>
              <a:rPr b="1" spc="315" dirty="0">
                <a:solidFill>
                  <a:srgbClr val="002060"/>
                </a:solidFill>
              </a:rPr>
              <a:t>INKAGE</a:t>
            </a:r>
            <a:r>
              <a:rPr b="1" spc="290" dirty="0">
                <a:solidFill>
                  <a:srgbClr val="002060"/>
                </a:solidFill>
              </a:rPr>
              <a:t> </a:t>
            </a:r>
            <a:r>
              <a:rPr b="1" spc="300" dirty="0">
                <a:solidFill>
                  <a:srgbClr val="002060"/>
                </a:solidFill>
              </a:rPr>
              <a:t>OF</a:t>
            </a:r>
            <a:r>
              <a:rPr b="1" spc="295" dirty="0">
                <a:solidFill>
                  <a:srgbClr val="002060"/>
                </a:solidFill>
              </a:rPr>
              <a:t> </a:t>
            </a:r>
            <a:r>
              <a:rPr sz="3000" b="1" spc="300" dirty="0">
                <a:solidFill>
                  <a:srgbClr val="002060"/>
                </a:solidFill>
              </a:rPr>
              <a:t>I</a:t>
            </a:r>
            <a:r>
              <a:rPr b="1" spc="300" dirty="0">
                <a:solidFill>
                  <a:srgbClr val="002060"/>
                </a:solidFill>
              </a:rPr>
              <a:t>NDEX</a:t>
            </a:r>
            <a:r>
              <a:rPr b="1" spc="290" dirty="0">
                <a:solidFill>
                  <a:srgbClr val="002060"/>
                </a:solidFill>
              </a:rPr>
              <a:t> </a:t>
            </a:r>
            <a:r>
              <a:rPr sz="3000" b="1" spc="280" dirty="0">
                <a:solidFill>
                  <a:srgbClr val="002060"/>
                </a:solidFill>
              </a:rPr>
              <a:t>T</a:t>
            </a:r>
            <a:r>
              <a:rPr b="1" spc="280" dirty="0">
                <a:solidFill>
                  <a:srgbClr val="002060"/>
                </a:solidFill>
              </a:rPr>
              <a:t>ERMS</a:t>
            </a:r>
            <a:endParaRPr sz="3000" b="1">
              <a:solidFill>
                <a:srgbClr val="002060"/>
              </a:solidFill>
            </a:endParaRPr>
          </a:p>
        </p:txBody>
      </p:sp>
      <p:sp>
        <p:nvSpPr>
          <p:cNvPr id="10" name="object 10"/>
          <p:cNvSpPr txBox="1"/>
          <p:nvPr/>
        </p:nvSpPr>
        <p:spPr>
          <a:xfrm>
            <a:off x="468312" y="6064250"/>
            <a:ext cx="8207375" cy="641350"/>
          </a:xfrm>
          <a:prstGeom prst="rect">
            <a:avLst/>
          </a:prstGeom>
          <a:solidFill>
            <a:srgbClr val="FFFFFF"/>
          </a:solidFill>
          <a:ln w="25400">
            <a:solidFill>
              <a:srgbClr val="FD8537"/>
            </a:solidFill>
          </a:ln>
        </p:spPr>
        <p:txBody>
          <a:bodyPr vert="horz" wrap="square" lIns="0" tIns="42544" rIns="0" bIns="0" rtlCol="0">
            <a:spAutoFit/>
          </a:bodyPr>
          <a:lstStyle/>
          <a:p>
            <a:pPr marL="91440" marR="1070610">
              <a:lnSpc>
                <a:spcPct val="100000"/>
              </a:lnSpc>
              <a:spcBef>
                <a:spcPts val="334"/>
              </a:spcBef>
            </a:pPr>
            <a:r>
              <a:rPr sz="1800" spc="85" dirty="0">
                <a:latin typeface="Cambria"/>
                <a:cs typeface="Cambria"/>
              </a:rPr>
              <a:t>Drilling</a:t>
            </a:r>
            <a:r>
              <a:rPr sz="1800" spc="90" dirty="0">
                <a:latin typeface="Cambria"/>
                <a:cs typeface="Cambria"/>
              </a:rPr>
              <a:t> </a:t>
            </a:r>
            <a:r>
              <a:rPr sz="1800" spc="-5" dirty="0">
                <a:latin typeface="Cambria"/>
                <a:cs typeface="Cambria"/>
              </a:rPr>
              <a:t>of</a:t>
            </a:r>
            <a:r>
              <a:rPr sz="1800" spc="105" dirty="0">
                <a:latin typeface="Cambria"/>
                <a:cs typeface="Cambria"/>
              </a:rPr>
              <a:t> </a:t>
            </a:r>
            <a:r>
              <a:rPr sz="1800" spc="25" dirty="0">
                <a:latin typeface="Cambria"/>
                <a:cs typeface="Cambria"/>
              </a:rPr>
              <a:t>oil</a:t>
            </a:r>
            <a:r>
              <a:rPr sz="1800" spc="100" dirty="0">
                <a:latin typeface="Cambria"/>
                <a:cs typeface="Cambria"/>
              </a:rPr>
              <a:t> </a:t>
            </a:r>
            <a:r>
              <a:rPr sz="1800" spc="45" dirty="0">
                <a:latin typeface="Cambria"/>
                <a:cs typeface="Cambria"/>
              </a:rPr>
              <a:t>wells</a:t>
            </a:r>
            <a:r>
              <a:rPr sz="1800" spc="105" dirty="0">
                <a:latin typeface="Cambria"/>
                <a:cs typeface="Cambria"/>
              </a:rPr>
              <a:t> </a:t>
            </a:r>
            <a:r>
              <a:rPr sz="1800" spc="80" dirty="0">
                <a:latin typeface="Cambria"/>
                <a:cs typeface="Cambria"/>
              </a:rPr>
              <a:t>in</a:t>
            </a:r>
            <a:r>
              <a:rPr sz="1800" spc="100" dirty="0">
                <a:latin typeface="Cambria"/>
                <a:cs typeface="Cambria"/>
              </a:rPr>
              <a:t> </a:t>
            </a:r>
            <a:r>
              <a:rPr sz="1800" spc="55" dirty="0">
                <a:latin typeface="Cambria"/>
                <a:cs typeface="Cambria"/>
              </a:rPr>
              <a:t>Mexico</a:t>
            </a:r>
            <a:r>
              <a:rPr sz="1800" spc="105" dirty="0">
                <a:latin typeface="Cambria"/>
                <a:cs typeface="Cambria"/>
              </a:rPr>
              <a:t> </a:t>
            </a:r>
            <a:r>
              <a:rPr sz="1800" spc="35" dirty="0">
                <a:latin typeface="Cambria"/>
                <a:cs typeface="Cambria"/>
              </a:rPr>
              <a:t>by</a:t>
            </a:r>
            <a:r>
              <a:rPr sz="1800" spc="105" dirty="0">
                <a:latin typeface="Cambria"/>
                <a:cs typeface="Cambria"/>
              </a:rPr>
              <a:t> </a:t>
            </a:r>
            <a:r>
              <a:rPr sz="1800" spc="210" dirty="0">
                <a:latin typeface="Cambria"/>
                <a:cs typeface="Cambria"/>
              </a:rPr>
              <a:t>CITGO</a:t>
            </a:r>
            <a:r>
              <a:rPr sz="1800" spc="110" dirty="0">
                <a:latin typeface="Cambria"/>
                <a:cs typeface="Cambria"/>
              </a:rPr>
              <a:t> </a:t>
            </a:r>
            <a:r>
              <a:rPr sz="1800" spc="80" dirty="0">
                <a:latin typeface="Cambria"/>
                <a:cs typeface="Cambria"/>
              </a:rPr>
              <a:t>and</a:t>
            </a:r>
            <a:r>
              <a:rPr sz="1800" spc="114" dirty="0">
                <a:latin typeface="Cambria"/>
                <a:cs typeface="Cambria"/>
              </a:rPr>
              <a:t> </a:t>
            </a:r>
            <a:r>
              <a:rPr sz="1800" spc="65" dirty="0">
                <a:latin typeface="Cambria"/>
                <a:cs typeface="Cambria"/>
              </a:rPr>
              <a:t>the</a:t>
            </a:r>
            <a:r>
              <a:rPr sz="1800" spc="105" dirty="0">
                <a:latin typeface="Cambria"/>
                <a:cs typeface="Cambria"/>
              </a:rPr>
              <a:t> </a:t>
            </a:r>
            <a:r>
              <a:rPr sz="1800" spc="45" dirty="0">
                <a:latin typeface="Cambria"/>
                <a:cs typeface="Cambria"/>
              </a:rPr>
              <a:t>introduction</a:t>
            </a:r>
            <a:r>
              <a:rPr sz="1800" spc="110" dirty="0">
                <a:latin typeface="Cambria"/>
                <a:cs typeface="Cambria"/>
              </a:rPr>
              <a:t> </a:t>
            </a:r>
            <a:r>
              <a:rPr sz="1800" spc="-5" dirty="0">
                <a:latin typeface="Cambria"/>
                <a:cs typeface="Cambria"/>
              </a:rPr>
              <a:t>of</a:t>
            </a:r>
            <a:r>
              <a:rPr sz="1800" spc="105" dirty="0">
                <a:latin typeface="Cambria"/>
                <a:cs typeface="Cambria"/>
              </a:rPr>
              <a:t> </a:t>
            </a:r>
            <a:r>
              <a:rPr sz="1800" spc="25" dirty="0">
                <a:latin typeface="Cambria"/>
                <a:cs typeface="Cambria"/>
              </a:rPr>
              <a:t>oil </a:t>
            </a:r>
            <a:r>
              <a:rPr sz="1800" spc="-380" dirty="0">
                <a:latin typeface="Cambria"/>
                <a:cs typeface="Cambria"/>
              </a:rPr>
              <a:t> </a:t>
            </a:r>
            <a:r>
              <a:rPr sz="1800" spc="50" dirty="0">
                <a:latin typeface="Cambria"/>
                <a:cs typeface="Cambria"/>
              </a:rPr>
              <a:t>refineries</a:t>
            </a:r>
            <a:r>
              <a:rPr sz="1800" spc="90" dirty="0">
                <a:latin typeface="Cambria"/>
                <a:cs typeface="Cambria"/>
              </a:rPr>
              <a:t> </a:t>
            </a:r>
            <a:r>
              <a:rPr sz="1800" spc="80" dirty="0">
                <a:latin typeface="Cambria"/>
                <a:cs typeface="Cambria"/>
              </a:rPr>
              <a:t>in</a:t>
            </a:r>
            <a:r>
              <a:rPr sz="1800" spc="100" dirty="0">
                <a:latin typeface="Cambria"/>
                <a:cs typeface="Cambria"/>
              </a:rPr>
              <a:t> </a:t>
            </a:r>
            <a:r>
              <a:rPr sz="1800" spc="90" dirty="0">
                <a:latin typeface="Cambria"/>
                <a:cs typeface="Cambria"/>
              </a:rPr>
              <a:t>Peru</a:t>
            </a:r>
            <a:r>
              <a:rPr sz="1800" spc="100" dirty="0">
                <a:latin typeface="Cambria"/>
                <a:cs typeface="Cambria"/>
              </a:rPr>
              <a:t> </a:t>
            </a:r>
            <a:r>
              <a:rPr sz="1800" spc="35" dirty="0">
                <a:latin typeface="Cambria"/>
                <a:cs typeface="Cambria"/>
              </a:rPr>
              <a:t>by</a:t>
            </a:r>
            <a:r>
              <a:rPr sz="1800" spc="90" dirty="0">
                <a:latin typeface="Cambria"/>
                <a:cs typeface="Cambria"/>
              </a:rPr>
              <a:t> </a:t>
            </a:r>
            <a:r>
              <a:rPr sz="1800" spc="65" dirty="0">
                <a:latin typeface="Cambria"/>
                <a:cs typeface="Cambria"/>
              </a:rPr>
              <a:t>the</a:t>
            </a:r>
            <a:r>
              <a:rPr sz="1800" spc="95" dirty="0">
                <a:latin typeface="Cambria"/>
                <a:cs typeface="Cambria"/>
              </a:rPr>
              <a:t> </a:t>
            </a:r>
            <a:r>
              <a:rPr sz="1800" spc="200" dirty="0">
                <a:latin typeface="Cambria"/>
                <a:cs typeface="Cambria"/>
              </a:rPr>
              <a:t>U.S.</a:t>
            </a:r>
            <a:endParaRPr sz="1800">
              <a:latin typeface="Cambria"/>
              <a:cs typeface="Cambria"/>
            </a:endParaRPr>
          </a:p>
        </p:txBody>
      </p:sp>
      <p:pic>
        <p:nvPicPr>
          <p:cNvPr id="11" name="object 11"/>
          <p:cNvPicPr/>
          <p:nvPr/>
        </p:nvPicPr>
        <p:blipFill>
          <a:blip r:embed="rId3" cstate="print"/>
          <a:stretch>
            <a:fillRect/>
          </a:stretch>
        </p:blipFill>
        <p:spPr>
          <a:xfrm>
            <a:off x="533400" y="1557400"/>
            <a:ext cx="7924800" cy="446239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rot="5400000">
            <a:off x="1143000" y="304800"/>
            <a:ext cx="6858000" cy="9144000"/>
            <a:chOff x="0" y="0"/>
            <a:chExt cx="6858000" cy="9144000"/>
          </a:xfrm>
        </p:grpSpPr>
        <p:pic>
          <p:nvPicPr>
            <p:cNvPr id="3" name="object 3"/>
            <p:cNvPicPr/>
            <p:nvPr/>
          </p:nvPicPr>
          <p:blipFill>
            <a:blip r:embed="rId2" cstate="print"/>
            <a:stretch>
              <a:fillRect/>
            </a:stretch>
          </p:blipFill>
          <p:spPr>
            <a:xfrm>
              <a:off x="0" y="0"/>
              <a:ext cx="6858000" cy="9144000"/>
            </a:xfrm>
            <a:prstGeom prst="rect">
              <a:avLst/>
            </a:prstGeom>
          </p:spPr>
        </p:pic>
        <p:sp>
          <p:nvSpPr>
            <p:cNvPr id="4" name="object 4"/>
            <p:cNvSpPr/>
            <p:nvPr/>
          </p:nvSpPr>
          <p:spPr>
            <a:xfrm>
              <a:off x="0" y="381000"/>
              <a:ext cx="6858000" cy="0"/>
            </a:xfrm>
            <a:custGeom>
              <a:avLst/>
              <a:gdLst/>
              <a:ahLst/>
              <a:cxnLst/>
              <a:rect l="l" t="t" r="r" b="b"/>
              <a:pathLst>
                <a:path w="6858000">
                  <a:moveTo>
                    <a:pt x="0" y="0"/>
                  </a:moveTo>
                  <a:lnTo>
                    <a:pt x="6857999" y="0"/>
                  </a:lnTo>
                </a:path>
              </a:pathLst>
            </a:custGeom>
            <a:ln w="38100">
              <a:solidFill>
                <a:srgbClr val="FDC3AD"/>
              </a:solidFill>
            </a:ln>
          </p:spPr>
          <p:txBody>
            <a:bodyPr wrap="square" lIns="0" tIns="0" rIns="0" bIns="0" rtlCol="0"/>
            <a:lstStyle/>
            <a:p>
              <a:endParaRPr/>
            </a:p>
          </p:txBody>
        </p:sp>
        <p:sp>
          <p:nvSpPr>
            <p:cNvPr id="5" name="object 5"/>
            <p:cNvSpPr/>
            <p:nvPr/>
          </p:nvSpPr>
          <p:spPr>
            <a:xfrm>
              <a:off x="0" y="9066238"/>
              <a:ext cx="6858000" cy="30480"/>
            </a:xfrm>
            <a:custGeom>
              <a:avLst/>
              <a:gdLst/>
              <a:ahLst/>
              <a:cxnLst/>
              <a:rect l="l" t="t" r="r" b="b"/>
              <a:pathLst>
                <a:path w="6858000" h="30479">
                  <a:moveTo>
                    <a:pt x="6857987" y="18707"/>
                  </a:moveTo>
                  <a:lnTo>
                    <a:pt x="0" y="18707"/>
                  </a:lnTo>
                  <a:lnTo>
                    <a:pt x="0" y="30137"/>
                  </a:lnTo>
                  <a:lnTo>
                    <a:pt x="6857987" y="30137"/>
                  </a:lnTo>
                  <a:lnTo>
                    <a:pt x="6857987" y="18707"/>
                  </a:lnTo>
                  <a:close/>
                </a:path>
                <a:path w="6858000" h="30479">
                  <a:moveTo>
                    <a:pt x="6857987" y="0"/>
                  </a:moveTo>
                  <a:lnTo>
                    <a:pt x="0" y="0"/>
                  </a:lnTo>
                  <a:lnTo>
                    <a:pt x="0" y="7277"/>
                  </a:lnTo>
                  <a:lnTo>
                    <a:pt x="6857987" y="7277"/>
                  </a:lnTo>
                  <a:lnTo>
                    <a:pt x="6857987" y="0"/>
                  </a:lnTo>
                  <a:close/>
                </a:path>
              </a:pathLst>
            </a:custGeom>
            <a:solidFill>
              <a:srgbClr val="FDC3AD"/>
            </a:solidFill>
          </p:spPr>
          <p:txBody>
            <a:bodyPr wrap="square" lIns="0" tIns="0" rIns="0" bIns="0" rtlCol="0"/>
            <a:lstStyle/>
            <a:p>
              <a:endParaRPr/>
            </a:p>
          </p:txBody>
        </p:sp>
        <p:sp>
          <p:nvSpPr>
            <p:cNvPr id="6" name="object 6"/>
            <p:cNvSpPr/>
            <p:nvPr/>
          </p:nvSpPr>
          <p:spPr>
            <a:xfrm>
              <a:off x="0" y="0"/>
              <a:ext cx="6858000" cy="304800"/>
            </a:xfrm>
            <a:custGeom>
              <a:avLst/>
              <a:gdLst/>
              <a:ahLst/>
              <a:cxnLst/>
              <a:rect l="l" t="t" r="r" b="b"/>
              <a:pathLst>
                <a:path w="6858000" h="304800">
                  <a:moveTo>
                    <a:pt x="6857987" y="35814"/>
                  </a:moveTo>
                  <a:lnTo>
                    <a:pt x="0" y="35814"/>
                  </a:lnTo>
                  <a:lnTo>
                    <a:pt x="0" y="304800"/>
                  </a:lnTo>
                  <a:lnTo>
                    <a:pt x="6857987" y="304800"/>
                  </a:lnTo>
                  <a:lnTo>
                    <a:pt x="6857987" y="35814"/>
                  </a:lnTo>
                  <a:close/>
                </a:path>
                <a:path w="6858000" h="304800">
                  <a:moveTo>
                    <a:pt x="6857987" y="0"/>
                  </a:moveTo>
                  <a:lnTo>
                    <a:pt x="0" y="0"/>
                  </a:lnTo>
                  <a:lnTo>
                    <a:pt x="0" y="1524"/>
                  </a:lnTo>
                  <a:lnTo>
                    <a:pt x="6857987" y="1524"/>
                  </a:lnTo>
                  <a:lnTo>
                    <a:pt x="6857987"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0" y="2222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8537"/>
            </a:solidFill>
          </p:spPr>
          <p:txBody>
            <a:bodyPr wrap="square" lIns="0" tIns="0" rIns="0" bIns="0" rtlCol="0"/>
            <a:lstStyle/>
            <a:p>
              <a:endParaRPr/>
            </a:p>
          </p:txBody>
        </p:sp>
        <p:sp>
          <p:nvSpPr>
            <p:cNvPr id="8" name="object 8"/>
            <p:cNvSpPr/>
            <p:nvPr/>
          </p:nvSpPr>
          <p:spPr>
            <a:xfrm>
              <a:off x="5714999" y="438912"/>
              <a:ext cx="548640" cy="548640"/>
            </a:xfrm>
            <a:custGeom>
              <a:avLst/>
              <a:gdLst/>
              <a:ahLst/>
              <a:cxnLst/>
              <a:rect l="l" t="t" r="r" b="b"/>
              <a:pathLst>
                <a:path w="548639" h="548640">
                  <a:moveTo>
                    <a:pt x="0" y="274320"/>
                  </a:moveTo>
                  <a:lnTo>
                    <a:pt x="4419" y="323631"/>
                  </a:lnTo>
                  <a:lnTo>
                    <a:pt x="17162" y="370042"/>
                  </a:lnTo>
                  <a:lnTo>
                    <a:pt x="37453" y="412778"/>
                  </a:lnTo>
                  <a:lnTo>
                    <a:pt x="64518" y="451064"/>
                  </a:lnTo>
                  <a:lnTo>
                    <a:pt x="97580" y="484126"/>
                  </a:lnTo>
                  <a:lnTo>
                    <a:pt x="135867" y="511189"/>
                  </a:lnTo>
                  <a:lnTo>
                    <a:pt x="178602" y="531478"/>
                  </a:lnTo>
                  <a:lnTo>
                    <a:pt x="225011" y="544220"/>
                  </a:lnTo>
                  <a:lnTo>
                    <a:pt x="274319" y="548640"/>
                  </a:lnTo>
                  <a:lnTo>
                    <a:pt x="323628" y="544220"/>
                  </a:lnTo>
                  <a:lnTo>
                    <a:pt x="370037" y="531478"/>
                  </a:lnTo>
                  <a:lnTo>
                    <a:pt x="412772" y="511189"/>
                  </a:lnTo>
                  <a:lnTo>
                    <a:pt x="451059" y="484126"/>
                  </a:lnTo>
                  <a:lnTo>
                    <a:pt x="484121" y="451064"/>
                  </a:lnTo>
                  <a:lnTo>
                    <a:pt x="511186" y="412778"/>
                  </a:lnTo>
                  <a:lnTo>
                    <a:pt x="531477" y="370042"/>
                  </a:lnTo>
                  <a:lnTo>
                    <a:pt x="544220" y="323631"/>
                  </a:lnTo>
                  <a:lnTo>
                    <a:pt x="548640" y="274320"/>
                  </a:lnTo>
                  <a:lnTo>
                    <a:pt x="544220" y="225008"/>
                  </a:lnTo>
                  <a:lnTo>
                    <a:pt x="531477" y="178597"/>
                  </a:lnTo>
                  <a:lnTo>
                    <a:pt x="511186" y="135861"/>
                  </a:lnTo>
                  <a:lnTo>
                    <a:pt x="484121" y="97575"/>
                  </a:lnTo>
                  <a:lnTo>
                    <a:pt x="451059" y="64513"/>
                  </a:lnTo>
                  <a:lnTo>
                    <a:pt x="412772" y="37450"/>
                  </a:lnTo>
                  <a:lnTo>
                    <a:pt x="370037" y="17161"/>
                  </a:lnTo>
                  <a:lnTo>
                    <a:pt x="323628" y="4419"/>
                  </a:lnTo>
                  <a:lnTo>
                    <a:pt x="274319" y="0"/>
                  </a:lnTo>
                  <a:lnTo>
                    <a:pt x="225011" y="4419"/>
                  </a:lnTo>
                  <a:lnTo>
                    <a:pt x="178602" y="17161"/>
                  </a:lnTo>
                  <a:lnTo>
                    <a:pt x="135867" y="37450"/>
                  </a:lnTo>
                  <a:lnTo>
                    <a:pt x="97580" y="64513"/>
                  </a:lnTo>
                  <a:lnTo>
                    <a:pt x="64518" y="97575"/>
                  </a:lnTo>
                  <a:lnTo>
                    <a:pt x="37453" y="135861"/>
                  </a:lnTo>
                  <a:lnTo>
                    <a:pt x="17162" y="178597"/>
                  </a:lnTo>
                  <a:lnTo>
                    <a:pt x="4419" y="225008"/>
                  </a:lnTo>
                  <a:lnTo>
                    <a:pt x="0" y="274320"/>
                  </a:lnTo>
                  <a:close/>
                </a:path>
              </a:pathLst>
            </a:custGeom>
            <a:solidFill>
              <a:srgbClr val="FD8537"/>
            </a:solidFill>
          </p:spPr>
          <p:txBody>
            <a:bodyPr wrap="square" lIns="0" tIns="0" rIns="0" bIns="0" rtlCol="0"/>
            <a:lstStyle/>
            <a:p>
              <a:endParaRPr/>
            </a:p>
          </p:txBody>
        </p:sp>
        <p:sp>
          <p:nvSpPr>
            <p:cNvPr id="9" name="object 9"/>
            <p:cNvSpPr/>
            <p:nvPr/>
          </p:nvSpPr>
          <p:spPr>
            <a:xfrm>
              <a:off x="0" y="8153400"/>
              <a:ext cx="6858000" cy="609600"/>
            </a:xfrm>
            <a:custGeom>
              <a:avLst/>
              <a:gdLst/>
              <a:ahLst/>
              <a:cxnLst/>
              <a:rect l="l" t="t" r="r" b="b"/>
              <a:pathLst>
                <a:path w="6858000" h="609600">
                  <a:moveTo>
                    <a:pt x="6857987" y="165061"/>
                  </a:moveTo>
                  <a:lnTo>
                    <a:pt x="0" y="165061"/>
                  </a:lnTo>
                  <a:lnTo>
                    <a:pt x="0" y="609600"/>
                  </a:lnTo>
                  <a:lnTo>
                    <a:pt x="6857987" y="609600"/>
                  </a:lnTo>
                  <a:lnTo>
                    <a:pt x="6857987" y="165061"/>
                  </a:lnTo>
                  <a:close/>
                </a:path>
                <a:path w="6858000" h="609600">
                  <a:moveTo>
                    <a:pt x="6857987" y="104775"/>
                  </a:moveTo>
                  <a:lnTo>
                    <a:pt x="0" y="104775"/>
                  </a:lnTo>
                  <a:lnTo>
                    <a:pt x="0" y="107911"/>
                  </a:lnTo>
                  <a:lnTo>
                    <a:pt x="6857987" y="107911"/>
                  </a:lnTo>
                  <a:lnTo>
                    <a:pt x="6857987" y="104775"/>
                  </a:lnTo>
                  <a:close/>
                </a:path>
                <a:path w="6858000" h="609600">
                  <a:moveTo>
                    <a:pt x="6857987" y="0"/>
                  </a:moveTo>
                  <a:lnTo>
                    <a:pt x="0" y="0"/>
                  </a:lnTo>
                  <a:lnTo>
                    <a:pt x="0" y="47625"/>
                  </a:lnTo>
                  <a:lnTo>
                    <a:pt x="6857987" y="47625"/>
                  </a:lnTo>
                  <a:lnTo>
                    <a:pt x="6857987" y="0"/>
                  </a:lnTo>
                  <a:close/>
                </a:path>
              </a:pathLst>
            </a:custGeom>
            <a:solidFill>
              <a:srgbClr val="FDC3AD">
                <a:alpha val="54116"/>
              </a:srgbClr>
            </a:solidFill>
          </p:spPr>
          <p:txBody>
            <a:bodyPr wrap="square" lIns="0" tIns="0" rIns="0" bIns="0" rtlCol="0"/>
            <a:lstStyle/>
            <a:p>
              <a:endParaRPr/>
            </a:p>
          </p:txBody>
        </p:sp>
        <p:sp>
          <p:nvSpPr>
            <p:cNvPr id="10" name="object 10"/>
            <p:cNvSpPr/>
            <p:nvPr/>
          </p:nvSpPr>
          <p:spPr>
            <a:xfrm>
              <a:off x="0" y="8762996"/>
              <a:ext cx="6858000" cy="104775"/>
            </a:xfrm>
            <a:custGeom>
              <a:avLst/>
              <a:gdLst/>
              <a:ahLst/>
              <a:cxnLst/>
              <a:rect l="l" t="t" r="r" b="b"/>
              <a:pathLst>
                <a:path w="6858000" h="104775">
                  <a:moveTo>
                    <a:pt x="0" y="0"/>
                  </a:moveTo>
                  <a:lnTo>
                    <a:pt x="0" y="104664"/>
                  </a:lnTo>
                  <a:lnTo>
                    <a:pt x="6858000" y="104664"/>
                  </a:lnTo>
                  <a:lnTo>
                    <a:pt x="6858000" y="0"/>
                  </a:lnTo>
                  <a:lnTo>
                    <a:pt x="0" y="0"/>
                  </a:lnTo>
                  <a:close/>
                </a:path>
              </a:pathLst>
            </a:custGeom>
            <a:solidFill>
              <a:srgbClr val="FFD9CE">
                <a:alpha val="36077"/>
              </a:srgbClr>
            </a:solidFill>
          </p:spPr>
          <p:txBody>
            <a:bodyPr wrap="square" lIns="0" tIns="0" rIns="0" bIns="0" rtlCol="0"/>
            <a:lstStyle/>
            <a:p>
              <a:endParaRPr/>
            </a:p>
          </p:txBody>
        </p:sp>
        <p:sp>
          <p:nvSpPr>
            <p:cNvPr id="11" name="object 11"/>
            <p:cNvSpPr/>
            <p:nvPr/>
          </p:nvSpPr>
          <p:spPr>
            <a:xfrm>
              <a:off x="0" y="7971523"/>
              <a:ext cx="6858000" cy="182245"/>
            </a:xfrm>
            <a:custGeom>
              <a:avLst/>
              <a:gdLst/>
              <a:ahLst/>
              <a:cxnLst/>
              <a:rect l="l" t="t" r="r" b="b"/>
              <a:pathLst>
                <a:path w="6858000" h="182245">
                  <a:moveTo>
                    <a:pt x="0" y="0"/>
                  </a:moveTo>
                  <a:lnTo>
                    <a:pt x="0" y="181876"/>
                  </a:lnTo>
                  <a:lnTo>
                    <a:pt x="6858000" y="181876"/>
                  </a:lnTo>
                  <a:lnTo>
                    <a:pt x="6858000" y="0"/>
                  </a:lnTo>
                  <a:lnTo>
                    <a:pt x="0" y="0"/>
                  </a:lnTo>
                  <a:close/>
                </a:path>
              </a:pathLst>
            </a:custGeom>
            <a:solidFill>
              <a:srgbClr val="FFD9CE">
                <a:alpha val="70195"/>
              </a:srgbClr>
            </a:solidFill>
          </p:spPr>
          <p:txBody>
            <a:bodyPr wrap="square" lIns="0" tIns="0" rIns="0" bIns="0" rtlCol="0"/>
            <a:lstStyle/>
            <a:p>
              <a:endParaRPr/>
            </a:p>
          </p:txBody>
        </p:sp>
        <p:sp>
          <p:nvSpPr>
            <p:cNvPr id="12" name="object 12"/>
            <p:cNvSpPr/>
            <p:nvPr/>
          </p:nvSpPr>
          <p:spPr>
            <a:xfrm>
              <a:off x="0" y="7772400"/>
              <a:ext cx="6858000" cy="230504"/>
            </a:xfrm>
            <a:custGeom>
              <a:avLst/>
              <a:gdLst/>
              <a:ahLst/>
              <a:cxnLst/>
              <a:rect l="l" t="t" r="r" b="b"/>
              <a:pathLst>
                <a:path w="6858000" h="230504">
                  <a:moveTo>
                    <a:pt x="0" y="0"/>
                  </a:moveTo>
                  <a:lnTo>
                    <a:pt x="0" y="230276"/>
                  </a:lnTo>
                  <a:lnTo>
                    <a:pt x="6858000" y="230276"/>
                  </a:lnTo>
                  <a:lnTo>
                    <a:pt x="6858000" y="0"/>
                  </a:lnTo>
                  <a:lnTo>
                    <a:pt x="0" y="0"/>
                  </a:lnTo>
                  <a:close/>
                </a:path>
              </a:pathLst>
            </a:custGeom>
            <a:solidFill>
              <a:srgbClr val="FFECE8">
                <a:alpha val="70979"/>
              </a:srgbClr>
            </a:solidFill>
          </p:spPr>
          <p:txBody>
            <a:bodyPr wrap="square" lIns="0" tIns="0" rIns="0" bIns="0" rtlCol="0"/>
            <a:lstStyle/>
            <a:p>
              <a:endParaRPr/>
            </a:p>
          </p:txBody>
        </p:sp>
        <p:sp>
          <p:nvSpPr>
            <p:cNvPr id="13" name="object 13"/>
            <p:cNvSpPr/>
            <p:nvPr/>
          </p:nvSpPr>
          <p:spPr>
            <a:xfrm>
              <a:off x="0" y="9037656"/>
              <a:ext cx="6858000" cy="0"/>
            </a:xfrm>
            <a:custGeom>
              <a:avLst/>
              <a:gdLst/>
              <a:ahLst/>
              <a:cxnLst/>
              <a:rect l="l" t="t" r="r" b="b"/>
              <a:pathLst>
                <a:path w="6858000">
                  <a:moveTo>
                    <a:pt x="0" y="0"/>
                  </a:moveTo>
                  <a:lnTo>
                    <a:pt x="6857999" y="0"/>
                  </a:lnTo>
                </a:path>
              </a:pathLst>
            </a:custGeom>
            <a:ln w="57150">
              <a:solidFill>
                <a:srgbClr val="FDC3AD"/>
              </a:solidFill>
            </a:ln>
          </p:spPr>
          <p:txBody>
            <a:bodyPr wrap="square" lIns="0" tIns="0" rIns="0" bIns="0" rtlCol="0"/>
            <a:lstStyle/>
            <a:p>
              <a:endParaRPr/>
            </a:p>
          </p:txBody>
        </p:sp>
        <p:sp>
          <p:nvSpPr>
            <p:cNvPr id="14" name="object 14"/>
            <p:cNvSpPr/>
            <p:nvPr/>
          </p:nvSpPr>
          <p:spPr>
            <a:xfrm>
              <a:off x="0" y="8201025"/>
              <a:ext cx="6858000" cy="57150"/>
            </a:xfrm>
            <a:custGeom>
              <a:avLst/>
              <a:gdLst/>
              <a:ahLst/>
              <a:cxnLst/>
              <a:rect l="l" t="t" r="r" b="b"/>
              <a:pathLst>
                <a:path w="6858000" h="57150">
                  <a:moveTo>
                    <a:pt x="6857999" y="57150"/>
                  </a:moveTo>
                  <a:lnTo>
                    <a:pt x="6857999" y="0"/>
                  </a:lnTo>
                  <a:lnTo>
                    <a:pt x="0" y="0"/>
                  </a:lnTo>
                  <a:lnTo>
                    <a:pt x="0" y="57150"/>
                  </a:lnTo>
                  <a:lnTo>
                    <a:pt x="6857999" y="57150"/>
                  </a:lnTo>
                  <a:close/>
                </a:path>
              </a:pathLst>
            </a:custGeom>
            <a:solidFill>
              <a:srgbClr val="FFECE8"/>
            </a:solidFill>
          </p:spPr>
          <p:txBody>
            <a:bodyPr wrap="square" lIns="0" tIns="0" rIns="0" bIns="0" rtlCol="0"/>
            <a:lstStyle/>
            <a:p>
              <a:endParaRPr/>
            </a:p>
          </p:txBody>
        </p:sp>
        <p:sp>
          <p:nvSpPr>
            <p:cNvPr id="15" name="object 15"/>
            <p:cNvSpPr/>
            <p:nvPr/>
          </p:nvSpPr>
          <p:spPr>
            <a:xfrm>
              <a:off x="0" y="8261312"/>
              <a:ext cx="6858000" cy="57150"/>
            </a:xfrm>
            <a:custGeom>
              <a:avLst/>
              <a:gdLst/>
              <a:ahLst/>
              <a:cxnLst/>
              <a:rect l="l" t="t" r="r" b="b"/>
              <a:pathLst>
                <a:path w="6858000" h="57150">
                  <a:moveTo>
                    <a:pt x="6857999" y="57149"/>
                  </a:moveTo>
                  <a:lnTo>
                    <a:pt x="6857999" y="0"/>
                  </a:lnTo>
                  <a:lnTo>
                    <a:pt x="0" y="0"/>
                  </a:lnTo>
                  <a:lnTo>
                    <a:pt x="0" y="57150"/>
                  </a:lnTo>
                  <a:lnTo>
                    <a:pt x="6857999" y="57149"/>
                  </a:lnTo>
                  <a:close/>
                </a:path>
              </a:pathLst>
            </a:custGeom>
            <a:solidFill>
              <a:srgbClr val="FDC3AD"/>
            </a:solidFill>
          </p:spPr>
          <p:txBody>
            <a:bodyPr wrap="square" lIns="0" tIns="0" rIns="0" bIns="0" rtlCol="0"/>
            <a:lstStyle/>
            <a:p>
              <a:endParaRPr/>
            </a:p>
          </p:txBody>
        </p:sp>
        <p:sp>
          <p:nvSpPr>
            <p:cNvPr id="16" name="object 16"/>
            <p:cNvSpPr/>
            <p:nvPr/>
          </p:nvSpPr>
          <p:spPr>
            <a:xfrm>
              <a:off x="0" y="7417307"/>
              <a:ext cx="6858000" cy="0"/>
            </a:xfrm>
            <a:custGeom>
              <a:avLst/>
              <a:gdLst/>
              <a:ahLst/>
              <a:cxnLst/>
              <a:rect l="l" t="t" r="r" b="b"/>
              <a:pathLst>
                <a:path w="6858000">
                  <a:moveTo>
                    <a:pt x="0" y="0"/>
                  </a:moveTo>
                  <a:lnTo>
                    <a:pt x="6857999" y="0"/>
                  </a:lnTo>
                </a:path>
              </a:pathLst>
            </a:custGeom>
            <a:ln w="28575">
              <a:solidFill>
                <a:srgbClr val="FDC3AD"/>
              </a:solidFill>
            </a:ln>
          </p:spPr>
          <p:txBody>
            <a:bodyPr wrap="square" lIns="0" tIns="0" rIns="0" bIns="0" rtlCol="0"/>
            <a:lstStyle/>
            <a:p>
              <a:endParaRPr/>
            </a:p>
          </p:txBody>
        </p:sp>
        <p:sp>
          <p:nvSpPr>
            <p:cNvPr id="17" name="object 17"/>
            <p:cNvSpPr/>
            <p:nvPr/>
          </p:nvSpPr>
          <p:spPr>
            <a:xfrm>
              <a:off x="0" y="80708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C3AD"/>
            </a:solidFill>
          </p:spPr>
          <p:txBody>
            <a:bodyPr wrap="square" lIns="0" tIns="0" rIns="0" bIns="0" rtlCol="0"/>
            <a:lstStyle/>
            <a:p>
              <a:endParaRPr/>
            </a:p>
          </p:txBody>
        </p:sp>
        <p:sp>
          <p:nvSpPr>
            <p:cNvPr id="18" name="object 18"/>
            <p:cNvSpPr/>
            <p:nvPr/>
          </p:nvSpPr>
          <p:spPr>
            <a:xfrm>
              <a:off x="0" y="1523"/>
              <a:ext cx="6858000" cy="57150"/>
            </a:xfrm>
            <a:custGeom>
              <a:avLst/>
              <a:gdLst/>
              <a:ahLst/>
              <a:cxnLst/>
              <a:rect l="l" t="t" r="r" b="b"/>
              <a:pathLst>
                <a:path w="6858000" h="57150">
                  <a:moveTo>
                    <a:pt x="6857987" y="45720"/>
                  </a:moveTo>
                  <a:lnTo>
                    <a:pt x="0" y="45720"/>
                  </a:lnTo>
                  <a:lnTo>
                    <a:pt x="0" y="57150"/>
                  </a:lnTo>
                  <a:lnTo>
                    <a:pt x="6857987" y="57150"/>
                  </a:lnTo>
                  <a:lnTo>
                    <a:pt x="6857987" y="45720"/>
                  </a:lnTo>
                  <a:close/>
                </a:path>
                <a:path w="6858000" h="57150">
                  <a:moveTo>
                    <a:pt x="6857987" y="0"/>
                  </a:moveTo>
                  <a:lnTo>
                    <a:pt x="0" y="0"/>
                  </a:lnTo>
                  <a:lnTo>
                    <a:pt x="0" y="34290"/>
                  </a:lnTo>
                  <a:lnTo>
                    <a:pt x="6857987" y="34290"/>
                  </a:lnTo>
                  <a:lnTo>
                    <a:pt x="6857987" y="0"/>
                  </a:lnTo>
                  <a:close/>
                </a:path>
              </a:pathLst>
            </a:custGeom>
            <a:solidFill>
              <a:srgbClr val="FDC3AD"/>
            </a:solidFill>
          </p:spPr>
          <p:txBody>
            <a:bodyPr wrap="square" lIns="0" tIns="0" rIns="0" bIns="0" rtlCol="0"/>
            <a:lstStyle/>
            <a:p>
              <a:endParaRPr/>
            </a:p>
          </p:txBody>
        </p:sp>
        <p:sp>
          <p:nvSpPr>
            <p:cNvPr id="19" name="object 19"/>
            <p:cNvSpPr/>
            <p:nvPr/>
          </p:nvSpPr>
          <p:spPr>
            <a:xfrm>
              <a:off x="0" y="7848600"/>
              <a:ext cx="6858000" cy="76200"/>
            </a:xfrm>
            <a:custGeom>
              <a:avLst/>
              <a:gdLst/>
              <a:ahLst/>
              <a:cxnLst/>
              <a:rect l="l" t="t" r="r" b="b"/>
              <a:pathLst>
                <a:path w="6858000" h="76200">
                  <a:moveTo>
                    <a:pt x="0" y="0"/>
                  </a:moveTo>
                  <a:lnTo>
                    <a:pt x="0" y="76200"/>
                  </a:lnTo>
                  <a:lnTo>
                    <a:pt x="6858000" y="76200"/>
                  </a:lnTo>
                  <a:lnTo>
                    <a:pt x="6858000" y="0"/>
                  </a:lnTo>
                  <a:lnTo>
                    <a:pt x="0" y="0"/>
                  </a:lnTo>
                  <a:close/>
                </a:path>
              </a:pathLst>
            </a:custGeom>
            <a:solidFill>
              <a:srgbClr val="FDC3AD">
                <a:alpha val="50979"/>
              </a:srgbClr>
            </a:solidFill>
          </p:spPr>
          <p:txBody>
            <a:bodyPr wrap="square" lIns="0" tIns="0" rIns="0" bIns="0" rtlCol="0"/>
            <a:lstStyle/>
            <a:p>
              <a:endParaRPr/>
            </a:p>
          </p:txBody>
        </p:sp>
        <p:sp>
          <p:nvSpPr>
            <p:cNvPr id="20" name="object 20"/>
            <p:cNvSpPr/>
            <p:nvPr/>
          </p:nvSpPr>
          <p:spPr>
            <a:xfrm>
              <a:off x="3429000" y="7192898"/>
              <a:ext cx="2079625" cy="1341755"/>
            </a:xfrm>
            <a:custGeom>
              <a:avLst/>
              <a:gdLst/>
              <a:ahLst/>
              <a:cxnLst/>
              <a:rect l="l" t="t" r="r" b="b"/>
              <a:pathLst>
                <a:path w="2079625" h="1341754">
                  <a:moveTo>
                    <a:pt x="1295400" y="693801"/>
                  </a:moveTo>
                  <a:lnTo>
                    <a:pt x="1293622" y="645464"/>
                  </a:lnTo>
                  <a:lnTo>
                    <a:pt x="1288376" y="598081"/>
                  </a:lnTo>
                  <a:lnTo>
                    <a:pt x="1279779" y="551802"/>
                  </a:lnTo>
                  <a:lnTo>
                    <a:pt x="1267968" y="506730"/>
                  </a:lnTo>
                  <a:lnTo>
                    <a:pt x="1253070" y="462991"/>
                  </a:lnTo>
                  <a:lnTo>
                    <a:pt x="1235202" y="420738"/>
                  </a:lnTo>
                  <a:lnTo>
                    <a:pt x="1214488" y="380060"/>
                  </a:lnTo>
                  <a:lnTo>
                    <a:pt x="1191056" y="341109"/>
                  </a:lnTo>
                  <a:lnTo>
                    <a:pt x="1165034" y="303999"/>
                  </a:lnTo>
                  <a:lnTo>
                    <a:pt x="1136535" y="268846"/>
                  </a:lnTo>
                  <a:lnTo>
                    <a:pt x="1105700" y="235800"/>
                  </a:lnTo>
                  <a:lnTo>
                    <a:pt x="1072654" y="204965"/>
                  </a:lnTo>
                  <a:lnTo>
                    <a:pt x="1037501" y="176466"/>
                  </a:lnTo>
                  <a:lnTo>
                    <a:pt x="1000391" y="150444"/>
                  </a:lnTo>
                  <a:lnTo>
                    <a:pt x="961440" y="127012"/>
                  </a:lnTo>
                  <a:lnTo>
                    <a:pt x="920762" y="106299"/>
                  </a:lnTo>
                  <a:lnTo>
                    <a:pt x="878509" y="88430"/>
                  </a:lnTo>
                  <a:lnTo>
                    <a:pt x="834771" y="73533"/>
                  </a:lnTo>
                  <a:lnTo>
                    <a:pt x="789698" y="61722"/>
                  </a:lnTo>
                  <a:lnTo>
                    <a:pt x="743419" y="53124"/>
                  </a:lnTo>
                  <a:lnTo>
                    <a:pt x="696036" y="47879"/>
                  </a:lnTo>
                  <a:lnTo>
                    <a:pt x="647700" y="46101"/>
                  </a:lnTo>
                  <a:lnTo>
                    <a:pt x="599351" y="47879"/>
                  </a:lnTo>
                  <a:lnTo>
                    <a:pt x="551967" y="53124"/>
                  </a:lnTo>
                  <a:lnTo>
                    <a:pt x="505688" y="61722"/>
                  </a:lnTo>
                  <a:lnTo>
                    <a:pt x="460616" y="73533"/>
                  </a:lnTo>
                  <a:lnTo>
                    <a:pt x="416877" y="88430"/>
                  </a:lnTo>
                  <a:lnTo>
                    <a:pt x="374624" y="106299"/>
                  </a:lnTo>
                  <a:lnTo>
                    <a:pt x="333946" y="127012"/>
                  </a:lnTo>
                  <a:lnTo>
                    <a:pt x="294995" y="150444"/>
                  </a:lnTo>
                  <a:lnTo>
                    <a:pt x="257886" y="176466"/>
                  </a:lnTo>
                  <a:lnTo>
                    <a:pt x="222732" y="204965"/>
                  </a:lnTo>
                  <a:lnTo>
                    <a:pt x="189687" y="235800"/>
                  </a:lnTo>
                  <a:lnTo>
                    <a:pt x="158851" y="268846"/>
                  </a:lnTo>
                  <a:lnTo>
                    <a:pt x="130352" y="303999"/>
                  </a:lnTo>
                  <a:lnTo>
                    <a:pt x="104330" y="341109"/>
                  </a:lnTo>
                  <a:lnTo>
                    <a:pt x="80899" y="380060"/>
                  </a:lnTo>
                  <a:lnTo>
                    <a:pt x="60185" y="420738"/>
                  </a:lnTo>
                  <a:lnTo>
                    <a:pt x="42316" y="462991"/>
                  </a:lnTo>
                  <a:lnTo>
                    <a:pt x="27419" y="506730"/>
                  </a:lnTo>
                  <a:lnTo>
                    <a:pt x="15608" y="551802"/>
                  </a:lnTo>
                  <a:lnTo>
                    <a:pt x="7010" y="598081"/>
                  </a:lnTo>
                  <a:lnTo>
                    <a:pt x="1765" y="645464"/>
                  </a:lnTo>
                  <a:lnTo>
                    <a:pt x="0" y="693801"/>
                  </a:lnTo>
                  <a:lnTo>
                    <a:pt x="1765" y="742149"/>
                  </a:lnTo>
                  <a:lnTo>
                    <a:pt x="7010" y="789520"/>
                  </a:lnTo>
                  <a:lnTo>
                    <a:pt x="15608" y="835799"/>
                  </a:lnTo>
                  <a:lnTo>
                    <a:pt x="27419" y="880872"/>
                  </a:lnTo>
                  <a:lnTo>
                    <a:pt x="42316" y="924598"/>
                  </a:lnTo>
                  <a:lnTo>
                    <a:pt x="60185" y="966863"/>
                  </a:lnTo>
                  <a:lnTo>
                    <a:pt x="80899" y="1007529"/>
                  </a:lnTo>
                  <a:lnTo>
                    <a:pt x="104330" y="1046492"/>
                  </a:lnTo>
                  <a:lnTo>
                    <a:pt x="130352" y="1083602"/>
                  </a:lnTo>
                  <a:lnTo>
                    <a:pt x="158851" y="1118743"/>
                  </a:lnTo>
                  <a:lnTo>
                    <a:pt x="189687" y="1151801"/>
                  </a:lnTo>
                  <a:lnTo>
                    <a:pt x="222732" y="1182636"/>
                  </a:lnTo>
                  <a:lnTo>
                    <a:pt x="257886" y="1211135"/>
                  </a:lnTo>
                  <a:lnTo>
                    <a:pt x="294995" y="1237157"/>
                  </a:lnTo>
                  <a:lnTo>
                    <a:pt x="333946" y="1260589"/>
                  </a:lnTo>
                  <a:lnTo>
                    <a:pt x="374624" y="1281315"/>
                  </a:lnTo>
                  <a:lnTo>
                    <a:pt x="416877" y="1299184"/>
                  </a:lnTo>
                  <a:lnTo>
                    <a:pt x="460616" y="1314081"/>
                  </a:lnTo>
                  <a:lnTo>
                    <a:pt x="505688" y="1325892"/>
                  </a:lnTo>
                  <a:lnTo>
                    <a:pt x="551967" y="1334490"/>
                  </a:lnTo>
                  <a:lnTo>
                    <a:pt x="599351" y="1339735"/>
                  </a:lnTo>
                  <a:lnTo>
                    <a:pt x="647700" y="1341501"/>
                  </a:lnTo>
                  <a:lnTo>
                    <a:pt x="696036" y="1339735"/>
                  </a:lnTo>
                  <a:lnTo>
                    <a:pt x="743419" y="1334490"/>
                  </a:lnTo>
                  <a:lnTo>
                    <a:pt x="789698" y="1325892"/>
                  </a:lnTo>
                  <a:lnTo>
                    <a:pt x="834771" y="1314081"/>
                  </a:lnTo>
                  <a:lnTo>
                    <a:pt x="878509" y="1299184"/>
                  </a:lnTo>
                  <a:lnTo>
                    <a:pt x="920762" y="1281315"/>
                  </a:lnTo>
                  <a:lnTo>
                    <a:pt x="961440" y="1260589"/>
                  </a:lnTo>
                  <a:lnTo>
                    <a:pt x="1000391" y="1237157"/>
                  </a:lnTo>
                  <a:lnTo>
                    <a:pt x="1037501" y="1211135"/>
                  </a:lnTo>
                  <a:lnTo>
                    <a:pt x="1072654" y="1182636"/>
                  </a:lnTo>
                  <a:lnTo>
                    <a:pt x="1105700" y="1151801"/>
                  </a:lnTo>
                  <a:lnTo>
                    <a:pt x="1136535" y="1118743"/>
                  </a:lnTo>
                  <a:lnTo>
                    <a:pt x="1165034" y="1083602"/>
                  </a:lnTo>
                  <a:lnTo>
                    <a:pt x="1191056" y="1046492"/>
                  </a:lnTo>
                  <a:lnTo>
                    <a:pt x="1214488" y="1007529"/>
                  </a:lnTo>
                  <a:lnTo>
                    <a:pt x="1235202" y="966863"/>
                  </a:lnTo>
                  <a:lnTo>
                    <a:pt x="1253070" y="924598"/>
                  </a:lnTo>
                  <a:lnTo>
                    <a:pt x="1267968" y="880872"/>
                  </a:lnTo>
                  <a:lnTo>
                    <a:pt x="1279779" y="835799"/>
                  </a:lnTo>
                  <a:lnTo>
                    <a:pt x="1288376" y="789520"/>
                  </a:lnTo>
                  <a:lnTo>
                    <a:pt x="1293622" y="742149"/>
                  </a:lnTo>
                  <a:lnTo>
                    <a:pt x="1295400" y="693801"/>
                  </a:lnTo>
                  <a:close/>
                </a:path>
                <a:path w="2079625" h="1341754">
                  <a:moveTo>
                    <a:pt x="2079117" y="320802"/>
                  </a:moveTo>
                  <a:lnTo>
                    <a:pt x="2075637" y="273405"/>
                  </a:lnTo>
                  <a:lnTo>
                    <a:pt x="2065540" y="228155"/>
                  </a:lnTo>
                  <a:lnTo>
                    <a:pt x="2049310" y="185572"/>
                  </a:lnTo>
                  <a:lnTo>
                    <a:pt x="2027466" y="146126"/>
                  </a:lnTo>
                  <a:lnTo>
                    <a:pt x="2000478" y="110337"/>
                  </a:lnTo>
                  <a:lnTo>
                    <a:pt x="1968842" y="78701"/>
                  </a:lnTo>
                  <a:lnTo>
                    <a:pt x="1933079" y="51689"/>
                  </a:lnTo>
                  <a:lnTo>
                    <a:pt x="1893646" y="29819"/>
                  </a:lnTo>
                  <a:lnTo>
                    <a:pt x="1851075" y="13589"/>
                  </a:lnTo>
                  <a:lnTo>
                    <a:pt x="1805838" y="3479"/>
                  </a:lnTo>
                  <a:lnTo>
                    <a:pt x="1758442" y="0"/>
                  </a:lnTo>
                  <a:lnTo>
                    <a:pt x="1711032" y="3479"/>
                  </a:lnTo>
                  <a:lnTo>
                    <a:pt x="1665795" y="13589"/>
                  </a:lnTo>
                  <a:lnTo>
                    <a:pt x="1623225" y="29819"/>
                  </a:lnTo>
                  <a:lnTo>
                    <a:pt x="1583791" y="51689"/>
                  </a:lnTo>
                  <a:lnTo>
                    <a:pt x="1548028" y="78701"/>
                  </a:lnTo>
                  <a:lnTo>
                    <a:pt x="1516392" y="110337"/>
                  </a:lnTo>
                  <a:lnTo>
                    <a:pt x="1489405" y="146126"/>
                  </a:lnTo>
                  <a:lnTo>
                    <a:pt x="1467561" y="185572"/>
                  </a:lnTo>
                  <a:lnTo>
                    <a:pt x="1451330" y="228155"/>
                  </a:lnTo>
                  <a:lnTo>
                    <a:pt x="1441234" y="273405"/>
                  </a:lnTo>
                  <a:lnTo>
                    <a:pt x="1437767" y="320802"/>
                  </a:lnTo>
                  <a:lnTo>
                    <a:pt x="1441234" y="368185"/>
                  </a:lnTo>
                  <a:lnTo>
                    <a:pt x="1451330" y="413397"/>
                  </a:lnTo>
                  <a:lnTo>
                    <a:pt x="1467561" y="455968"/>
                  </a:lnTo>
                  <a:lnTo>
                    <a:pt x="1489405" y="495388"/>
                  </a:lnTo>
                  <a:lnTo>
                    <a:pt x="1516392" y="531164"/>
                  </a:lnTo>
                  <a:lnTo>
                    <a:pt x="1548028" y="562800"/>
                  </a:lnTo>
                  <a:lnTo>
                    <a:pt x="1583791" y="589800"/>
                  </a:lnTo>
                  <a:lnTo>
                    <a:pt x="1623225" y="611670"/>
                  </a:lnTo>
                  <a:lnTo>
                    <a:pt x="1665795" y="627900"/>
                  </a:lnTo>
                  <a:lnTo>
                    <a:pt x="1711032" y="638009"/>
                  </a:lnTo>
                  <a:lnTo>
                    <a:pt x="1758442" y="641477"/>
                  </a:lnTo>
                  <a:lnTo>
                    <a:pt x="1805838" y="638009"/>
                  </a:lnTo>
                  <a:lnTo>
                    <a:pt x="1851075" y="627900"/>
                  </a:lnTo>
                  <a:lnTo>
                    <a:pt x="1893646" y="611670"/>
                  </a:lnTo>
                  <a:lnTo>
                    <a:pt x="1933079" y="589800"/>
                  </a:lnTo>
                  <a:lnTo>
                    <a:pt x="1968842" y="562800"/>
                  </a:lnTo>
                  <a:lnTo>
                    <a:pt x="2000478" y="531164"/>
                  </a:lnTo>
                  <a:lnTo>
                    <a:pt x="2027466" y="495388"/>
                  </a:lnTo>
                  <a:lnTo>
                    <a:pt x="2049310" y="455968"/>
                  </a:lnTo>
                  <a:lnTo>
                    <a:pt x="2065540" y="413397"/>
                  </a:lnTo>
                  <a:lnTo>
                    <a:pt x="2075637" y="368185"/>
                  </a:lnTo>
                  <a:lnTo>
                    <a:pt x="2079117" y="320802"/>
                  </a:lnTo>
                  <a:close/>
                </a:path>
              </a:pathLst>
            </a:custGeom>
            <a:solidFill>
              <a:srgbClr val="FD8537"/>
            </a:solidFill>
          </p:spPr>
          <p:txBody>
            <a:bodyPr wrap="square" lIns="0" tIns="0" rIns="0" bIns="0" rtlCol="0"/>
            <a:lstStyle/>
            <a:p>
              <a:endParaRPr/>
            </a:p>
          </p:txBody>
        </p:sp>
        <p:pic>
          <p:nvPicPr>
            <p:cNvPr id="21" name="object 21"/>
            <p:cNvPicPr/>
            <p:nvPr/>
          </p:nvPicPr>
          <p:blipFill>
            <a:blip r:embed="rId3" cstate="print"/>
            <a:stretch>
              <a:fillRect/>
            </a:stretch>
          </p:blipFill>
          <p:spPr>
            <a:xfrm>
              <a:off x="5500623" y="7915757"/>
              <a:ext cx="137172" cy="137159"/>
            </a:xfrm>
            <a:prstGeom prst="rect">
              <a:avLst/>
            </a:prstGeom>
          </p:spPr>
        </p:pic>
        <p:sp>
          <p:nvSpPr>
            <p:cNvPr id="22" name="object 22"/>
            <p:cNvSpPr/>
            <p:nvPr/>
          </p:nvSpPr>
          <p:spPr>
            <a:xfrm>
              <a:off x="4495800" y="6873240"/>
              <a:ext cx="1567180" cy="607060"/>
            </a:xfrm>
            <a:custGeom>
              <a:avLst/>
              <a:gdLst/>
              <a:ahLst/>
              <a:cxnLst/>
              <a:rect l="l" t="t" r="r" b="b"/>
              <a:pathLst>
                <a:path w="1567179" h="607059">
                  <a:moveTo>
                    <a:pt x="365760" y="182880"/>
                  </a:moveTo>
                  <a:lnTo>
                    <a:pt x="359219" y="134277"/>
                  </a:lnTo>
                  <a:lnTo>
                    <a:pt x="340779" y="90601"/>
                  </a:lnTo>
                  <a:lnTo>
                    <a:pt x="312178" y="53581"/>
                  </a:lnTo>
                  <a:lnTo>
                    <a:pt x="275158" y="24980"/>
                  </a:lnTo>
                  <a:lnTo>
                    <a:pt x="231482" y="6540"/>
                  </a:lnTo>
                  <a:lnTo>
                    <a:pt x="182880" y="0"/>
                  </a:lnTo>
                  <a:lnTo>
                    <a:pt x="134264" y="6540"/>
                  </a:lnTo>
                  <a:lnTo>
                    <a:pt x="90589" y="24980"/>
                  </a:lnTo>
                  <a:lnTo>
                    <a:pt x="53568" y="53581"/>
                  </a:lnTo>
                  <a:lnTo>
                    <a:pt x="24968" y="90601"/>
                  </a:lnTo>
                  <a:lnTo>
                    <a:pt x="6527" y="134277"/>
                  </a:lnTo>
                  <a:lnTo>
                    <a:pt x="0" y="182880"/>
                  </a:lnTo>
                  <a:lnTo>
                    <a:pt x="6527" y="231495"/>
                  </a:lnTo>
                  <a:lnTo>
                    <a:pt x="24968" y="275170"/>
                  </a:lnTo>
                  <a:lnTo>
                    <a:pt x="53568" y="312191"/>
                  </a:lnTo>
                  <a:lnTo>
                    <a:pt x="90589" y="340791"/>
                  </a:lnTo>
                  <a:lnTo>
                    <a:pt x="134264" y="359232"/>
                  </a:lnTo>
                  <a:lnTo>
                    <a:pt x="182880" y="365760"/>
                  </a:lnTo>
                  <a:lnTo>
                    <a:pt x="231482" y="359232"/>
                  </a:lnTo>
                  <a:lnTo>
                    <a:pt x="275158" y="340791"/>
                  </a:lnTo>
                  <a:lnTo>
                    <a:pt x="312178" y="312191"/>
                  </a:lnTo>
                  <a:lnTo>
                    <a:pt x="340779" y="275170"/>
                  </a:lnTo>
                  <a:lnTo>
                    <a:pt x="359219" y="231495"/>
                  </a:lnTo>
                  <a:lnTo>
                    <a:pt x="365760" y="182880"/>
                  </a:lnTo>
                  <a:close/>
                </a:path>
                <a:path w="1567179" h="607059">
                  <a:moveTo>
                    <a:pt x="1566672" y="469392"/>
                  </a:moveTo>
                  <a:lnTo>
                    <a:pt x="1559674" y="426072"/>
                  </a:lnTo>
                  <a:lnTo>
                    <a:pt x="1540205" y="388416"/>
                  </a:lnTo>
                  <a:lnTo>
                    <a:pt x="1510512" y="358724"/>
                  </a:lnTo>
                  <a:lnTo>
                    <a:pt x="1472857" y="339242"/>
                  </a:lnTo>
                  <a:lnTo>
                    <a:pt x="1429512" y="332232"/>
                  </a:lnTo>
                  <a:lnTo>
                    <a:pt x="1386154" y="339242"/>
                  </a:lnTo>
                  <a:lnTo>
                    <a:pt x="1348498" y="358724"/>
                  </a:lnTo>
                  <a:lnTo>
                    <a:pt x="1318806" y="388416"/>
                  </a:lnTo>
                  <a:lnTo>
                    <a:pt x="1299337" y="426072"/>
                  </a:lnTo>
                  <a:lnTo>
                    <a:pt x="1292352" y="469392"/>
                  </a:lnTo>
                  <a:lnTo>
                    <a:pt x="1299337" y="512724"/>
                  </a:lnTo>
                  <a:lnTo>
                    <a:pt x="1318806" y="550379"/>
                  </a:lnTo>
                  <a:lnTo>
                    <a:pt x="1348498" y="580072"/>
                  </a:lnTo>
                  <a:lnTo>
                    <a:pt x="1386154" y="599554"/>
                  </a:lnTo>
                  <a:lnTo>
                    <a:pt x="1429512" y="606552"/>
                  </a:lnTo>
                  <a:lnTo>
                    <a:pt x="1472857" y="599554"/>
                  </a:lnTo>
                  <a:lnTo>
                    <a:pt x="1510512" y="580072"/>
                  </a:lnTo>
                  <a:lnTo>
                    <a:pt x="1540205" y="550379"/>
                  </a:lnTo>
                  <a:lnTo>
                    <a:pt x="1559674" y="512724"/>
                  </a:lnTo>
                  <a:lnTo>
                    <a:pt x="1566672" y="469392"/>
                  </a:lnTo>
                  <a:close/>
                </a:path>
              </a:pathLst>
            </a:custGeom>
            <a:solidFill>
              <a:srgbClr val="FD8537"/>
            </a:solidFill>
          </p:spPr>
          <p:txBody>
            <a:bodyPr wrap="square" lIns="0" tIns="0" rIns="0" bIns="0" rtlCol="0"/>
            <a:lstStyle/>
            <a:p>
              <a:endParaRPr/>
            </a:p>
          </p:txBody>
        </p:sp>
      </p:grpSp>
      <p:sp>
        <p:nvSpPr>
          <p:cNvPr id="23" name="object 23"/>
          <p:cNvSpPr txBox="1"/>
          <p:nvPr/>
        </p:nvSpPr>
        <p:spPr>
          <a:xfrm rot="5400000">
            <a:off x="4975106" y="282694"/>
            <a:ext cx="615553" cy="5384165"/>
          </a:xfrm>
          <a:prstGeom prst="rect">
            <a:avLst/>
          </a:prstGeom>
        </p:spPr>
        <p:txBody>
          <a:bodyPr vert="vert270" wrap="square" lIns="0" tIns="5715" rIns="0" bIns="0" rtlCol="0">
            <a:spAutoFit/>
          </a:bodyPr>
          <a:lstStyle/>
          <a:p>
            <a:pPr marL="12700">
              <a:lnSpc>
                <a:spcPct val="100000"/>
              </a:lnSpc>
              <a:spcBef>
                <a:spcPts val="45"/>
              </a:spcBef>
              <a:tabLst>
                <a:tab pos="3009900" algn="l"/>
              </a:tabLst>
            </a:pPr>
            <a:r>
              <a:rPr sz="4000" b="1" spc="-5" smtClean="0">
                <a:solidFill>
                  <a:srgbClr val="565F6C"/>
                </a:solidFill>
                <a:latin typeface="Cambria"/>
                <a:cs typeface="Cambria"/>
              </a:rPr>
              <a:t>A</a:t>
            </a:r>
            <a:r>
              <a:rPr sz="3200" b="1" smtClean="0">
                <a:solidFill>
                  <a:srgbClr val="565F6C"/>
                </a:solidFill>
                <a:latin typeface="Cambria"/>
                <a:cs typeface="Cambria"/>
              </a:rPr>
              <a:t>UTOMATIC</a:t>
            </a:r>
            <a:r>
              <a:rPr lang="en-US" sz="3200" b="1" dirty="0" smtClean="0">
                <a:solidFill>
                  <a:srgbClr val="565F6C"/>
                </a:solidFill>
                <a:latin typeface="Cambria"/>
                <a:cs typeface="Cambria"/>
              </a:rPr>
              <a:t> </a:t>
            </a:r>
            <a:r>
              <a:rPr sz="4000" b="1" smtClean="0">
                <a:solidFill>
                  <a:srgbClr val="565F6C"/>
                </a:solidFill>
                <a:latin typeface="Cambria"/>
                <a:cs typeface="Cambria"/>
              </a:rPr>
              <a:t>I</a:t>
            </a:r>
            <a:r>
              <a:rPr sz="3200" b="1" smtClean="0">
                <a:solidFill>
                  <a:srgbClr val="565F6C"/>
                </a:solidFill>
                <a:latin typeface="Cambria"/>
                <a:cs typeface="Cambria"/>
              </a:rPr>
              <a:t>NDEXING</a:t>
            </a:r>
            <a:endParaRPr sz="3200">
              <a:latin typeface="Cambria"/>
              <a:cs typeface="Cambri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38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2359660" cy="474489"/>
          </a:xfrm>
          <a:prstGeom prst="rect">
            <a:avLst/>
          </a:prstGeom>
        </p:spPr>
        <p:txBody>
          <a:bodyPr vert="horz" wrap="square" lIns="0" tIns="12700" rIns="0" bIns="0" rtlCol="0">
            <a:spAutoFit/>
          </a:bodyPr>
          <a:lstStyle/>
          <a:p>
            <a:pPr marL="12700">
              <a:lnSpc>
                <a:spcPct val="100000"/>
              </a:lnSpc>
              <a:spcBef>
                <a:spcPts val="100"/>
              </a:spcBef>
            </a:pPr>
            <a:r>
              <a:rPr sz="3000" b="1" spc="275" dirty="0">
                <a:solidFill>
                  <a:srgbClr val="002060"/>
                </a:solidFill>
              </a:rPr>
              <a:t>O</a:t>
            </a:r>
            <a:r>
              <a:rPr b="1" spc="275" dirty="0">
                <a:solidFill>
                  <a:srgbClr val="002060"/>
                </a:solidFill>
              </a:rPr>
              <a:t>VERVIEW</a:t>
            </a:r>
            <a:endParaRPr sz="3000" b="1">
              <a:solidFill>
                <a:srgbClr val="002060"/>
              </a:solidFill>
            </a:endParaRPr>
          </a:p>
        </p:txBody>
      </p:sp>
      <p:sp>
        <p:nvSpPr>
          <p:cNvPr id="10" name="object 10"/>
          <p:cNvSpPr txBox="1"/>
          <p:nvPr/>
        </p:nvSpPr>
        <p:spPr>
          <a:xfrm>
            <a:off x="535940" y="1592326"/>
            <a:ext cx="8072120" cy="4740910"/>
          </a:xfrm>
          <a:prstGeom prst="rect">
            <a:avLst/>
          </a:prstGeom>
        </p:spPr>
        <p:txBody>
          <a:bodyPr vert="horz" wrap="square" lIns="0" tIns="53975" rIns="0" bIns="0" rtlCol="0">
            <a:spAutoFit/>
          </a:bodyPr>
          <a:lstStyle/>
          <a:p>
            <a:pPr marL="286385" marR="5715" indent="-274320" algn="just">
              <a:lnSpc>
                <a:spcPts val="2590"/>
              </a:lnSpc>
              <a:spcBef>
                <a:spcPts val="425"/>
              </a:spcBef>
              <a:buClr>
                <a:srgbClr val="FD8537"/>
              </a:buClr>
              <a:buSzPct val="68750"/>
              <a:buFont typeface="Wingdings"/>
              <a:buChar char=""/>
              <a:tabLst>
                <a:tab pos="287020" algn="l"/>
              </a:tabLst>
            </a:pPr>
            <a:r>
              <a:rPr sz="2400" spc="100" dirty="0">
                <a:solidFill>
                  <a:srgbClr val="FF0000"/>
                </a:solidFill>
                <a:latin typeface="Cambria"/>
                <a:cs typeface="Cambria"/>
              </a:rPr>
              <a:t>Automatic </a:t>
            </a:r>
            <a:r>
              <a:rPr sz="2400" spc="85" dirty="0">
                <a:solidFill>
                  <a:srgbClr val="FF0000"/>
                </a:solidFill>
                <a:latin typeface="Cambria"/>
                <a:cs typeface="Cambria"/>
              </a:rPr>
              <a:t>indexing </a:t>
            </a:r>
            <a:r>
              <a:rPr sz="2400" spc="80" dirty="0">
                <a:solidFill>
                  <a:srgbClr val="FF0000"/>
                </a:solidFill>
                <a:latin typeface="Cambria"/>
                <a:cs typeface="Cambria"/>
              </a:rPr>
              <a:t>is </a:t>
            </a:r>
            <a:r>
              <a:rPr sz="2400" spc="90" dirty="0">
                <a:solidFill>
                  <a:srgbClr val="FF0000"/>
                </a:solidFill>
                <a:latin typeface="Cambria"/>
                <a:cs typeface="Cambria"/>
              </a:rPr>
              <a:t>the </a:t>
            </a:r>
            <a:r>
              <a:rPr sz="2400" spc="85" dirty="0">
                <a:solidFill>
                  <a:srgbClr val="FF0000"/>
                </a:solidFill>
                <a:latin typeface="Cambria"/>
                <a:cs typeface="Cambria"/>
              </a:rPr>
              <a:t>capability </a:t>
            </a:r>
            <a:r>
              <a:rPr sz="2400" spc="20" dirty="0">
                <a:solidFill>
                  <a:srgbClr val="FF0000"/>
                </a:solidFill>
                <a:latin typeface="Cambria"/>
                <a:cs typeface="Cambria"/>
              </a:rPr>
              <a:t>to </a:t>
            </a:r>
            <a:r>
              <a:rPr sz="2400" spc="95" dirty="0">
                <a:solidFill>
                  <a:srgbClr val="FF0000"/>
                </a:solidFill>
                <a:latin typeface="Cambria"/>
                <a:cs typeface="Cambria"/>
              </a:rPr>
              <a:t>automatically </a:t>
            </a:r>
            <a:r>
              <a:rPr sz="2400" spc="100" dirty="0">
                <a:solidFill>
                  <a:srgbClr val="FF0000"/>
                </a:solidFill>
                <a:latin typeface="Cambria"/>
                <a:cs typeface="Cambria"/>
              </a:rPr>
              <a:t> </a:t>
            </a:r>
            <a:r>
              <a:rPr sz="2400" spc="70" dirty="0">
                <a:solidFill>
                  <a:srgbClr val="FF0000"/>
                </a:solidFill>
                <a:latin typeface="Cambria"/>
                <a:cs typeface="Cambria"/>
              </a:rPr>
              <a:t>determine</a:t>
            </a:r>
            <a:r>
              <a:rPr sz="2400" spc="114" dirty="0">
                <a:solidFill>
                  <a:srgbClr val="FF0000"/>
                </a:solidFill>
                <a:latin typeface="Cambria"/>
                <a:cs typeface="Cambria"/>
              </a:rPr>
              <a:t> </a:t>
            </a:r>
            <a:r>
              <a:rPr sz="2400" spc="90" dirty="0">
                <a:solidFill>
                  <a:srgbClr val="FF0000"/>
                </a:solidFill>
                <a:latin typeface="Cambria"/>
                <a:cs typeface="Cambria"/>
              </a:rPr>
              <a:t>the</a:t>
            </a:r>
            <a:r>
              <a:rPr sz="2400" spc="130" dirty="0">
                <a:solidFill>
                  <a:srgbClr val="FF0000"/>
                </a:solidFill>
                <a:latin typeface="Cambria"/>
                <a:cs typeface="Cambria"/>
              </a:rPr>
              <a:t> </a:t>
            </a:r>
            <a:r>
              <a:rPr sz="2400" spc="80" dirty="0">
                <a:solidFill>
                  <a:srgbClr val="FF0000"/>
                </a:solidFill>
                <a:latin typeface="Cambria"/>
                <a:cs typeface="Cambria"/>
              </a:rPr>
              <a:t>index</a:t>
            </a:r>
            <a:r>
              <a:rPr sz="2400" spc="114" dirty="0">
                <a:solidFill>
                  <a:srgbClr val="FF0000"/>
                </a:solidFill>
                <a:latin typeface="Cambria"/>
                <a:cs typeface="Cambria"/>
              </a:rPr>
              <a:t> </a:t>
            </a:r>
            <a:r>
              <a:rPr sz="2400" spc="85" dirty="0">
                <a:solidFill>
                  <a:srgbClr val="FF0000"/>
                </a:solidFill>
                <a:latin typeface="Cambria"/>
                <a:cs typeface="Cambria"/>
              </a:rPr>
              <a:t>terms</a:t>
            </a:r>
            <a:r>
              <a:rPr sz="2400" spc="140" dirty="0">
                <a:solidFill>
                  <a:srgbClr val="FF0000"/>
                </a:solidFill>
                <a:latin typeface="Cambria"/>
                <a:cs typeface="Cambria"/>
              </a:rPr>
              <a:t> </a:t>
            </a:r>
            <a:r>
              <a:rPr sz="2400" spc="20" dirty="0">
                <a:solidFill>
                  <a:srgbClr val="FF0000"/>
                </a:solidFill>
                <a:latin typeface="Cambria"/>
                <a:cs typeface="Cambria"/>
              </a:rPr>
              <a:t>to</a:t>
            </a:r>
            <a:r>
              <a:rPr sz="2400" spc="130" dirty="0">
                <a:solidFill>
                  <a:srgbClr val="FF0000"/>
                </a:solidFill>
                <a:latin typeface="Cambria"/>
                <a:cs typeface="Cambria"/>
              </a:rPr>
              <a:t> </a:t>
            </a:r>
            <a:r>
              <a:rPr sz="2400" spc="20" dirty="0">
                <a:solidFill>
                  <a:srgbClr val="FF0000"/>
                </a:solidFill>
                <a:latin typeface="Cambria"/>
                <a:cs typeface="Cambria"/>
              </a:rPr>
              <a:t>be</a:t>
            </a:r>
            <a:r>
              <a:rPr sz="2400" spc="140" dirty="0">
                <a:solidFill>
                  <a:srgbClr val="FF0000"/>
                </a:solidFill>
                <a:latin typeface="Cambria"/>
                <a:cs typeface="Cambria"/>
              </a:rPr>
              <a:t> </a:t>
            </a:r>
            <a:r>
              <a:rPr sz="2400" spc="85" dirty="0">
                <a:solidFill>
                  <a:srgbClr val="FF0000"/>
                </a:solidFill>
                <a:latin typeface="Cambria"/>
                <a:cs typeface="Cambria"/>
              </a:rPr>
              <a:t>assigned</a:t>
            </a:r>
            <a:r>
              <a:rPr sz="2400" spc="125" dirty="0">
                <a:solidFill>
                  <a:srgbClr val="FF0000"/>
                </a:solidFill>
                <a:latin typeface="Cambria"/>
                <a:cs typeface="Cambria"/>
              </a:rPr>
              <a:t> </a:t>
            </a:r>
            <a:r>
              <a:rPr sz="2400" spc="20" dirty="0">
                <a:solidFill>
                  <a:srgbClr val="FF0000"/>
                </a:solidFill>
                <a:latin typeface="Cambria"/>
                <a:cs typeface="Cambria"/>
              </a:rPr>
              <a:t>to</a:t>
            </a:r>
            <a:r>
              <a:rPr sz="2400" spc="135" dirty="0">
                <a:solidFill>
                  <a:srgbClr val="FF0000"/>
                </a:solidFill>
                <a:latin typeface="Cambria"/>
                <a:cs typeface="Cambria"/>
              </a:rPr>
              <a:t> </a:t>
            </a:r>
            <a:r>
              <a:rPr sz="2400" spc="140" dirty="0">
                <a:solidFill>
                  <a:srgbClr val="FF0000"/>
                </a:solidFill>
                <a:latin typeface="Cambria"/>
                <a:cs typeface="Cambria"/>
              </a:rPr>
              <a:t>an</a:t>
            </a:r>
            <a:r>
              <a:rPr sz="2400" spc="135" dirty="0">
                <a:solidFill>
                  <a:srgbClr val="FF0000"/>
                </a:solidFill>
                <a:latin typeface="Cambria"/>
                <a:cs typeface="Cambria"/>
              </a:rPr>
              <a:t> </a:t>
            </a:r>
            <a:r>
              <a:rPr sz="2400" spc="90" dirty="0">
                <a:solidFill>
                  <a:srgbClr val="FF0000"/>
                </a:solidFill>
                <a:latin typeface="Cambria"/>
                <a:cs typeface="Cambria"/>
              </a:rPr>
              <a:t>item</a:t>
            </a:r>
            <a:endParaRPr sz="2400">
              <a:latin typeface="Cambria"/>
              <a:cs typeface="Cambria"/>
            </a:endParaRPr>
          </a:p>
          <a:p>
            <a:pPr marL="652780" lvl="1" indent="-274955" algn="just">
              <a:lnSpc>
                <a:spcPct val="100000"/>
              </a:lnSpc>
              <a:spcBef>
                <a:spcPts val="475"/>
              </a:spcBef>
              <a:buClr>
                <a:srgbClr val="FD8537"/>
              </a:buClr>
              <a:buSzPct val="78571"/>
              <a:buFont typeface="Segoe UI Symbol"/>
              <a:buChar char="⚫"/>
              <a:tabLst>
                <a:tab pos="652780" algn="l"/>
              </a:tabLst>
            </a:pPr>
            <a:r>
              <a:rPr sz="2100" spc="100" dirty="0">
                <a:latin typeface="Cambria"/>
                <a:cs typeface="Cambria"/>
              </a:rPr>
              <a:t>Simplest</a:t>
            </a:r>
            <a:r>
              <a:rPr sz="2100" spc="105" dirty="0">
                <a:latin typeface="Cambria"/>
                <a:cs typeface="Cambria"/>
              </a:rPr>
              <a:t> </a:t>
            </a:r>
            <a:r>
              <a:rPr sz="2100" spc="50" dirty="0">
                <a:latin typeface="Cambria"/>
                <a:cs typeface="Cambria"/>
              </a:rPr>
              <a:t>case:</a:t>
            </a:r>
            <a:r>
              <a:rPr sz="2100" spc="125" dirty="0">
                <a:latin typeface="Cambria"/>
                <a:cs typeface="Cambria"/>
              </a:rPr>
              <a:t> </a:t>
            </a:r>
            <a:r>
              <a:rPr sz="2100" spc="70" dirty="0">
                <a:latin typeface="Cambria"/>
                <a:cs typeface="Cambria"/>
              </a:rPr>
              <a:t>total</a:t>
            </a:r>
            <a:r>
              <a:rPr sz="2100" spc="105" dirty="0">
                <a:latin typeface="Cambria"/>
                <a:cs typeface="Cambria"/>
              </a:rPr>
              <a:t> </a:t>
            </a:r>
            <a:r>
              <a:rPr sz="2100" spc="50" dirty="0">
                <a:latin typeface="Cambria"/>
                <a:cs typeface="Cambria"/>
              </a:rPr>
              <a:t>document</a:t>
            </a:r>
            <a:r>
              <a:rPr sz="2100" spc="120" dirty="0">
                <a:latin typeface="Cambria"/>
                <a:cs typeface="Cambria"/>
              </a:rPr>
              <a:t> </a:t>
            </a:r>
            <a:r>
              <a:rPr sz="2100" spc="80" dirty="0">
                <a:latin typeface="Cambria"/>
                <a:cs typeface="Cambria"/>
              </a:rPr>
              <a:t>indexing</a:t>
            </a:r>
            <a:endParaRPr sz="2100">
              <a:latin typeface="Cambria"/>
              <a:cs typeface="Cambria"/>
            </a:endParaRPr>
          </a:p>
          <a:p>
            <a:pPr marL="652145" marR="5080" lvl="1" indent="-274320" algn="just">
              <a:lnSpc>
                <a:spcPct val="100000"/>
              </a:lnSpc>
              <a:spcBef>
                <a:spcPts val="505"/>
              </a:spcBef>
              <a:buClr>
                <a:srgbClr val="FD8537"/>
              </a:buClr>
              <a:buSzPct val="78571"/>
              <a:buFont typeface="Segoe UI Symbol"/>
              <a:buChar char="⚫"/>
              <a:tabLst>
                <a:tab pos="652780" algn="l"/>
              </a:tabLst>
            </a:pPr>
            <a:r>
              <a:rPr sz="2100" spc="80" dirty="0">
                <a:latin typeface="Cambria"/>
                <a:cs typeface="Cambria"/>
              </a:rPr>
              <a:t>Complex:</a:t>
            </a:r>
            <a:r>
              <a:rPr sz="2100" spc="85" dirty="0">
                <a:latin typeface="Cambria"/>
                <a:cs typeface="Cambria"/>
              </a:rPr>
              <a:t> emulate</a:t>
            </a:r>
            <a:r>
              <a:rPr sz="2100" spc="635" dirty="0">
                <a:latin typeface="Cambria"/>
                <a:cs typeface="Cambria"/>
              </a:rPr>
              <a:t> </a:t>
            </a:r>
            <a:r>
              <a:rPr sz="2100" spc="140" dirty="0">
                <a:latin typeface="Cambria"/>
                <a:cs typeface="Cambria"/>
              </a:rPr>
              <a:t>a</a:t>
            </a:r>
            <a:r>
              <a:rPr sz="2100" spc="145" dirty="0">
                <a:latin typeface="Cambria"/>
                <a:cs typeface="Cambria"/>
              </a:rPr>
              <a:t> </a:t>
            </a:r>
            <a:r>
              <a:rPr sz="2100" spc="120" dirty="0">
                <a:latin typeface="Cambria"/>
                <a:cs typeface="Cambria"/>
              </a:rPr>
              <a:t>human</a:t>
            </a:r>
            <a:r>
              <a:rPr sz="2100" spc="125" dirty="0">
                <a:latin typeface="Cambria"/>
                <a:cs typeface="Cambria"/>
              </a:rPr>
              <a:t> </a:t>
            </a:r>
            <a:r>
              <a:rPr sz="2100" spc="65" dirty="0">
                <a:latin typeface="Cambria"/>
                <a:cs typeface="Cambria"/>
              </a:rPr>
              <a:t>indexer</a:t>
            </a:r>
            <a:r>
              <a:rPr sz="2100" spc="70" dirty="0">
                <a:latin typeface="Cambria"/>
                <a:cs typeface="Cambria"/>
              </a:rPr>
              <a:t> </a:t>
            </a:r>
            <a:r>
              <a:rPr sz="2100" spc="90" dirty="0">
                <a:latin typeface="Cambria"/>
                <a:cs typeface="Cambria"/>
              </a:rPr>
              <a:t>and</a:t>
            </a:r>
            <a:r>
              <a:rPr sz="2100" spc="95" dirty="0">
                <a:latin typeface="Cambria"/>
                <a:cs typeface="Cambria"/>
              </a:rPr>
              <a:t> </a:t>
            </a:r>
            <a:r>
              <a:rPr sz="2100" spc="60" dirty="0">
                <a:latin typeface="Cambria"/>
                <a:cs typeface="Cambria"/>
              </a:rPr>
              <a:t>determine </a:t>
            </a:r>
            <a:r>
              <a:rPr sz="2100" spc="65" dirty="0">
                <a:latin typeface="Cambria"/>
                <a:cs typeface="Cambria"/>
              </a:rPr>
              <a:t> </a:t>
            </a:r>
            <a:r>
              <a:rPr sz="2100" spc="140" dirty="0">
                <a:latin typeface="Cambria"/>
                <a:cs typeface="Cambria"/>
              </a:rPr>
              <a:t>a </a:t>
            </a:r>
            <a:r>
              <a:rPr sz="2100" spc="145" dirty="0">
                <a:latin typeface="Cambria"/>
                <a:cs typeface="Cambria"/>
              </a:rPr>
              <a:t> </a:t>
            </a:r>
            <a:r>
              <a:rPr sz="2100" spc="75" dirty="0">
                <a:latin typeface="Cambria"/>
                <a:cs typeface="Cambria"/>
              </a:rPr>
              <a:t>limited </a:t>
            </a:r>
            <a:r>
              <a:rPr sz="2100" spc="70" dirty="0">
                <a:latin typeface="Cambria"/>
                <a:cs typeface="Cambria"/>
              </a:rPr>
              <a:t>number </a:t>
            </a:r>
            <a:r>
              <a:rPr sz="2100" spc="-5" dirty="0">
                <a:latin typeface="Cambria"/>
                <a:cs typeface="Cambria"/>
              </a:rPr>
              <a:t>of </a:t>
            </a:r>
            <a:r>
              <a:rPr sz="2100" spc="70" dirty="0">
                <a:latin typeface="Cambria"/>
                <a:cs typeface="Cambria"/>
              </a:rPr>
              <a:t>index terms </a:t>
            </a:r>
            <a:r>
              <a:rPr sz="2100" spc="20" dirty="0">
                <a:latin typeface="Cambria"/>
                <a:cs typeface="Cambria"/>
              </a:rPr>
              <a:t>for </a:t>
            </a:r>
            <a:r>
              <a:rPr sz="2100" spc="80" dirty="0">
                <a:latin typeface="Cambria"/>
                <a:cs typeface="Cambria"/>
              </a:rPr>
              <a:t>the </a:t>
            </a:r>
            <a:r>
              <a:rPr sz="2100" spc="55" dirty="0">
                <a:latin typeface="Cambria"/>
                <a:cs typeface="Cambria"/>
              </a:rPr>
              <a:t>major </a:t>
            </a:r>
            <a:r>
              <a:rPr sz="2100" spc="35" dirty="0">
                <a:latin typeface="Cambria"/>
                <a:cs typeface="Cambria"/>
              </a:rPr>
              <a:t>concepts </a:t>
            </a:r>
            <a:r>
              <a:rPr sz="2100" spc="90" dirty="0">
                <a:latin typeface="Cambria"/>
                <a:cs typeface="Cambria"/>
              </a:rPr>
              <a:t>in </a:t>
            </a:r>
            <a:r>
              <a:rPr sz="2100" spc="80" dirty="0">
                <a:latin typeface="Cambria"/>
                <a:cs typeface="Cambria"/>
              </a:rPr>
              <a:t>the </a:t>
            </a:r>
            <a:r>
              <a:rPr sz="2100" spc="85" dirty="0">
                <a:latin typeface="Cambria"/>
                <a:cs typeface="Cambria"/>
              </a:rPr>
              <a:t> </a:t>
            </a:r>
            <a:r>
              <a:rPr sz="2100" spc="80" dirty="0">
                <a:latin typeface="Cambria"/>
                <a:cs typeface="Cambria"/>
              </a:rPr>
              <a:t>item</a:t>
            </a:r>
            <a:endParaRPr sz="2100">
              <a:latin typeface="Cambria"/>
              <a:cs typeface="Cambria"/>
            </a:endParaRPr>
          </a:p>
          <a:p>
            <a:pPr marL="287020" indent="-274320" algn="just">
              <a:lnSpc>
                <a:spcPct val="100000"/>
              </a:lnSpc>
              <a:spcBef>
                <a:spcPts val="305"/>
              </a:spcBef>
              <a:buClr>
                <a:srgbClr val="FD8537"/>
              </a:buClr>
              <a:buSzPct val="68750"/>
              <a:buFont typeface="Wingdings"/>
              <a:buChar char=""/>
              <a:tabLst>
                <a:tab pos="287020" algn="l"/>
              </a:tabLst>
            </a:pPr>
            <a:r>
              <a:rPr sz="2400" spc="180" dirty="0">
                <a:latin typeface="Cambria"/>
                <a:cs typeface="Cambria"/>
              </a:rPr>
              <a:t>Human</a:t>
            </a:r>
            <a:r>
              <a:rPr sz="2400" spc="120" dirty="0">
                <a:latin typeface="Cambria"/>
                <a:cs typeface="Cambria"/>
              </a:rPr>
              <a:t> </a:t>
            </a:r>
            <a:r>
              <a:rPr sz="2400" spc="90" dirty="0">
                <a:latin typeface="Cambria"/>
                <a:cs typeface="Cambria"/>
              </a:rPr>
              <a:t>indexing</a:t>
            </a:r>
            <a:r>
              <a:rPr sz="2400" spc="105" dirty="0">
                <a:latin typeface="Cambria"/>
                <a:cs typeface="Cambria"/>
              </a:rPr>
              <a:t> </a:t>
            </a:r>
            <a:r>
              <a:rPr sz="2400" spc="260" dirty="0">
                <a:latin typeface="Cambria"/>
                <a:cs typeface="Cambria"/>
              </a:rPr>
              <a:t>VS.</a:t>
            </a:r>
            <a:r>
              <a:rPr sz="2400" spc="125" dirty="0">
                <a:latin typeface="Cambria"/>
                <a:cs typeface="Cambria"/>
              </a:rPr>
              <a:t> </a:t>
            </a:r>
            <a:r>
              <a:rPr sz="2400" spc="90" dirty="0">
                <a:latin typeface="Cambria"/>
                <a:cs typeface="Cambria"/>
              </a:rPr>
              <a:t>automatic</a:t>
            </a:r>
            <a:r>
              <a:rPr sz="2400" spc="135" dirty="0">
                <a:latin typeface="Cambria"/>
                <a:cs typeface="Cambria"/>
              </a:rPr>
              <a:t> </a:t>
            </a:r>
            <a:r>
              <a:rPr sz="2400" spc="90" dirty="0">
                <a:latin typeface="Cambria"/>
                <a:cs typeface="Cambria"/>
              </a:rPr>
              <a:t>indexing</a:t>
            </a:r>
            <a:endParaRPr sz="2400">
              <a:latin typeface="Cambria"/>
              <a:cs typeface="Cambria"/>
            </a:endParaRPr>
          </a:p>
          <a:p>
            <a:pPr marL="652145" marR="5080" lvl="1" indent="-274320">
              <a:lnSpc>
                <a:spcPct val="100000"/>
              </a:lnSpc>
              <a:spcBef>
                <a:spcPts val="509"/>
              </a:spcBef>
              <a:buClr>
                <a:srgbClr val="FD8537"/>
              </a:buClr>
              <a:buSzPct val="78571"/>
              <a:buFont typeface="Segoe UI Symbol"/>
              <a:buChar char="⚫"/>
              <a:tabLst>
                <a:tab pos="652145" algn="l"/>
                <a:tab pos="652780" algn="l"/>
              </a:tabLst>
            </a:pPr>
            <a:r>
              <a:rPr sz="2100" spc="80" dirty="0">
                <a:solidFill>
                  <a:srgbClr val="6F2F9F"/>
                </a:solidFill>
                <a:latin typeface="Cambria"/>
                <a:cs typeface="Cambria"/>
              </a:rPr>
              <a:t>Adv:</a:t>
            </a:r>
            <a:r>
              <a:rPr sz="2100" spc="225" dirty="0">
                <a:solidFill>
                  <a:srgbClr val="6F2F9F"/>
                </a:solidFill>
                <a:latin typeface="Cambria"/>
                <a:cs typeface="Cambria"/>
              </a:rPr>
              <a:t> </a:t>
            </a:r>
            <a:r>
              <a:rPr sz="2100" spc="75" dirty="0">
                <a:solidFill>
                  <a:srgbClr val="6F2F9F"/>
                </a:solidFill>
                <a:latin typeface="Cambria"/>
                <a:cs typeface="Cambria"/>
              </a:rPr>
              <a:t>ability</a:t>
            </a:r>
            <a:r>
              <a:rPr sz="2100" spc="225" dirty="0">
                <a:solidFill>
                  <a:srgbClr val="6F2F9F"/>
                </a:solidFill>
                <a:latin typeface="Cambria"/>
                <a:cs typeface="Cambria"/>
              </a:rPr>
              <a:t> </a:t>
            </a:r>
            <a:r>
              <a:rPr sz="2100" spc="15" dirty="0">
                <a:solidFill>
                  <a:srgbClr val="6F2F9F"/>
                </a:solidFill>
                <a:latin typeface="Cambria"/>
                <a:cs typeface="Cambria"/>
              </a:rPr>
              <a:t>to</a:t>
            </a:r>
            <a:r>
              <a:rPr sz="2100" spc="229" dirty="0">
                <a:solidFill>
                  <a:srgbClr val="6F2F9F"/>
                </a:solidFill>
                <a:latin typeface="Cambria"/>
                <a:cs typeface="Cambria"/>
              </a:rPr>
              <a:t> </a:t>
            </a:r>
            <a:r>
              <a:rPr sz="2100" spc="60" dirty="0">
                <a:solidFill>
                  <a:srgbClr val="6F2F9F"/>
                </a:solidFill>
                <a:latin typeface="Cambria"/>
                <a:cs typeface="Cambria"/>
              </a:rPr>
              <a:t>determine</a:t>
            </a:r>
            <a:r>
              <a:rPr sz="2100" spc="235" dirty="0">
                <a:solidFill>
                  <a:srgbClr val="6F2F9F"/>
                </a:solidFill>
                <a:latin typeface="Cambria"/>
                <a:cs typeface="Cambria"/>
              </a:rPr>
              <a:t> </a:t>
            </a:r>
            <a:r>
              <a:rPr sz="2100" spc="30" dirty="0">
                <a:solidFill>
                  <a:srgbClr val="6F2F9F"/>
                </a:solidFill>
                <a:latin typeface="Cambria"/>
                <a:cs typeface="Cambria"/>
              </a:rPr>
              <a:t>concept</a:t>
            </a:r>
            <a:r>
              <a:rPr sz="2100" spc="229" dirty="0">
                <a:solidFill>
                  <a:srgbClr val="6F2F9F"/>
                </a:solidFill>
                <a:latin typeface="Cambria"/>
                <a:cs typeface="Cambria"/>
              </a:rPr>
              <a:t> </a:t>
            </a:r>
            <a:r>
              <a:rPr sz="2100" spc="65" dirty="0">
                <a:solidFill>
                  <a:srgbClr val="6F2F9F"/>
                </a:solidFill>
                <a:latin typeface="Cambria"/>
                <a:cs typeface="Cambria"/>
              </a:rPr>
              <a:t>abstraction</a:t>
            </a:r>
            <a:r>
              <a:rPr sz="2100" spc="225" dirty="0">
                <a:solidFill>
                  <a:srgbClr val="6F2F9F"/>
                </a:solidFill>
                <a:latin typeface="Cambria"/>
                <a:cs typeface="Cambria"/>
              </a:rPr>
              <a:t> </a:t>
            </a:r>
            <a:r>
              <a:rPr sz="2100" spc="90" dirty="0">
                <a:solidFill>
                  <a:srgbClr val="6F2F9F"/>
                </a:solidFill>
                <a:latin typeface="Cambria"/>
                <a:cs typeface="Cambria"/>
              </a:rPr>
              <a:t>and</a:t>
            </a:r>
            <a:r>
              <a:rPr sz="2100" spc="229" dirty="0">
                <a:solidFill>
                  <a:srgbClr val="6F2F9F"/>
                </a:solidFill>
                <a:latin typeface="Cambria"/>
                <a:cs typeface="Cambria"/>
              </a:rPr>
              <a:t> </a:t>
            </a:r>
            <a:r>
              <a:rPr sz="2100" spc="65" dirty="0">
                <a:solidFill>
                  <a:srgbClr val="6F2F9F"/>
                </a:solidFill>
                <a:latin typeface="Cambria"/>
                <a:cs typeface="Cambria"/>
              </a:rPr>
              <a:t>judge</a:t>
            </a:r>
            <a:r>
              <a:rPr sz="2100" spc="225" dirty="0">
                <a:solidFill>
                  <a:srgbClr val="6F2F9F"/>
                </a:solidFill>
                <a:latin typeface="Cambria"/>
                <a:cs typeface="Cambria"/>
              </a:rPr>
              <a:t> </a:t>
            </a:r>
            <a:r>
              <a:rPr sz="2100" spc="80" dirty="0">
                <a:solidFill>
                  <a:srgbClr val="6F2F9F"/>
                </a:solidFill>
                <a:latin typeface="Cambria"/>
                <a:cs typeface="Cambria"/>
              </a:rPr>
              <a:t>the </a:t>
            </a:r>
            <a:r>
              <a:rPr sz="2100" spc="-450" dirty="0">
                <a:solidFill>
                  <a:srgbClr val="6F2F9F"/>
                </a:solidFill>
                <a:latin typeface="Cambria"/>
                <a:cs typeface="Cambria"/>
              </a:rPr>
              <a:t> </a:t>
            </a:r>
            <a:r>
              <a:rPr sz="2100" spc="85" dirty="0">
                <a:solidFill>
                  <a:srgbClr val="6F2F9F"/>
                </a:solidFill>
                <a:latin typeface="Cambria"/>
                <a:cs typeface="Cambria"/>
              </a:rPr>
              <a:t>value</a:t>
            </a:r>
            <a:r>
              <a:rPr sz="2100" spc="110" dirty="0">
                <a:solidFill>
                  <a:srgbClr val="6F2F9F"/>
                </a:solidFill>
                <a:latin typeface="Cambria"/>
                <a:cs typeface="Cambria"/>
              </a:rPr>
              <a:t> </a:t>
            </a:r>
            <a:r>
              <a:rPr sz="2100" spc="-5" dirty="0">
                <a:solidFill>
                  <a:srgbClr val="6F2F9F"/>
                </a:solidFill>
                <a:latin typeface="Cambria"/>
                <a:cs typeface="Cambria"/>
              </a:rPr>
              <a:t>of</a:t>
            </a:r>
            <a:r>
              <a:rPr sz="2100" spc="125" dirty="0">
                <a:solidFill>
                  <a:srgbClr val="6F2F9F"/>
                </a:solidFill>
                <a:latin typeface="Cambria"/>
                <a:cs typeface="Cambria"/>
              </a:rPr>
              <a:t> </a:t>
            </a:r>
            <a:r>
              <a:rPr sz="2100" spc="140" dirty="0">
                <a:solidFill>
                  <a:srgbClr val="6F2F9F"/>
                </a:solidFill>
                <a:latin typeface="Cambria"/>
                <a:cs typeface="Cambria"/>
              </a:rPr>
              <a:t>a</a:t>
            </a:r>
            <a:r>
              <a:rPr sz="2100" spc="114" dirty="0">
                <a:solidFill>
                  <a:srgbClr val="6F2F9F"/>
                </a:solidFill>
                <a:latin typeface="Cambria"/>
                <a:cs typeface="Cambria"/>
              </a:rPr>
              <a:t> </a:t>
            </a:r>
            <a:r>
              <a:rPr sz="2100" spc="30" dirty="0">
                <a:solidFill>
                  <a:srgbClr val="6F2F9F"/>
                </a:solidFill>
                <a:latin typeface="Cambria"/>
                <a:cs typeface="Cambria"/>
              </a:rPr>
              <a:t>concept</a:t>
            </a:r>
            <a:endParaRPr sz="2100">
              <a:latin typeface="Cambria"/>
              <a:cs typeface="Cambria"/>
            </a:endParaRPr>
          </a:p>
          <a:p>
            <a:pPr marL="652780" lvl="1" indent="-274955">
              <a:lnSpc>
                <a:spcPct val="100000"/>
              </a:lnSpc>
              <a:spcBef>
                <a:spcPts val="505"/>
              </a:spcBef>
              <a:buClr>
                <a:srgbClr val="FD8537"/>
              </a:buClr>
              <a:buSzPct val="78571"/>
              <a:buFont typeface="Segoe UI Symbol"/>
              <a:buChar char="⚫"/>
              <a:tabLst>
                <a:tab pos="652145" algn="l"/>
                <a:tab pos="652780" algn="l"/>
              </a:tabLst>
            </a:pPr>
            <a:r>
              <a:rPr sz="2100" spc="95" dirty="0">
                <a:solidFill>
                  <a:srgbClr val="6F2F9F"/>
                </a:solidFill>
                <a:latin typeface="Cambria"/>
                <a:cs typeface="Cambria"/>
              </a:rPr>
              <a:t>Disadv:</a:t>
            </a:r>
            <a:r>
              <a:rPr sz="2100" spc="120" dirty="0">
                <a:solidFill>
                  <a:srgbClr val="6F2F9F"/>
                </a:solidFill>
                <a:latin typeface="Cambria"/>
                <a:cs typeface="Cambria"/>
              </a:rPr>
              <a:t> </a:t>
            </a:r>
            <a:r>
              <a:rPr sz="2100" spc="50" dirty="0">
                <a:solidFill>
                  <a:srgbClr val="6F2F9F"/>
                </a:solidFill>
                <a:latin typeface="Cambria"/>
                <a:cs typeface="Cambria"/>
              </a:rPr>
              <a:t>cost,</a:t>
            </a:r>
            <a:r>
              <a:rPr sz="2100" spc="135" dirty="0">
                <a:solidFill>
                  <a:srgbClr val="6F2F9F"/>
                </a:solidFill>
                <a:latin typeface="Cambria"/>
                <a:cs typeface="Cambria"/>
              </a:rPr>
              <a:t> </a:t>
            </a:r>
            <a:r>
              <a:rPr sz="2100" spc="40" dirty="0">
                <a:solidFill>
                  <a:srgbClr val="6F2F9F"/>
                </a:solidFill>
                <a:latin typeface="Cambria"/>
                <a:cs typeface="Cambria"/>
              </a:rPr>
              <a:t>processing</a:t>
            </a:r>
            <a:r>
              <a:rPr sz="2100" spc="145" dirty="0">
                <a:solidFill>
                  <a:srgbClr val="6F2F9F"/>
                </a:solidFill>
                <a:latin typeface="Cambria"/>
                <a:cs typeface="Cambria"/>
              </a:rPr>
              <a:t> </a:t>
            </a:r>
            <a:r>
              <a:rPr sz="2100" spc="90" dirty="0">
                <a:solidFill>
                  <a:srgbClr val="6F2F9F"/>
                </a:solidFill>
                <a:latin typeface="Cambria"/>
                <a:cs typeface="Cambria"/>
              </a:rPr>
              <a:t>time,</a:t>
            </a:r>
            <a:r>
              <a:rPr sz="2100" spc="130" dirty="0">
                <a:solidFill>
                  <a:srgbClr val="6F2F9F"/>
                </a:solidFill>
                <a:latin typeface="Cambria"/>
                <a:cs typeface="Cambria"/>
              </a:rPr>
              <a:t> </a:t>
            </a:r>
            <a:r>
              <a:rPr sz="2100" spc="90" dirty="0">
                <a:solidFill>
                  <a:srgbClr val="6F2F9F"/>
                </a:solidFill>
                <a:latin typeface="Cambria"/>
                <a:cs typeface="Cambria"/>
              </a:rPr>
              <a:t>and</a:t>
            </a:r>
            <a:r>
              <a:rPr sz="2100" spc="120" dirty="0">
                <a:solidFill>
                  <a:srgbClr val="6F2F9F"/>
                </a:solidFill>
                <a:latin typeface="Cambria"/>
                <a:cs typeface="Cambria"/>
              </a:rPr>
              <a:t> </a:t>
            </a:r>
            <a:r>
              <a:rPr sz="2100" spc="50" dirty="0">
                <a:solidFill>
                  <a:srgbClr val="6F2F9F"/>
                </a:solidFill>
                <a:latin typeface="Cambria"/>
                <a:cs typeface="Cambria"/>
              </a:rPr>
              <a:t>consistency</a:t>
            </a:r>
            <a:endParaRPr sz="2100">
              <a:latin typeface="Cambria"/>
              <a:cs typeface="Cambria"/>
            </a:endParaRPr>
          </a:p>
          <a:p>
            <a:pPr marL="652780" lvl="1" indent="-274955">
              <a:lnSpc>
                <a:spcPct val="100000"/>
              </a:lnSpc>
              <a:spcBef>
                <a:spcPts val="505"/>
              </a:spcBef>
              <a:buClr>
                <a:srgbClr val="FD8537"/>
              </a:buClr>
              <a:buSzPct val="78571"/>
              <a:buFont typeface="Segoe UI Symbol"/>
              <a:buChar char="⚫"/>
              <a:tabLst>
                <a:tab pos="652145" algn="l"/>
                <a:tab pos="652780" algn="l"/>
              </a:tabLst>
            </a:pPr>
            <a:r>
              <a:rPr sz="2100" spc="130" dirty="0">
                <a:solidFill>
                  <a:srgbClr val="6F2F9F"/>
                </a:solidFill>
                <a:latin typeface="Cambria"/>
                <a:cs typeface="Cambria"/>
              </a:rPr>
              <a:t>Usually</a:t>
            </a:r>
            <a:r>
              <a:rPr sz="2100" spc="120" dirty="0">
                <a:solidFill>
                  <a:srgbClr val="6F2F9F"/>
                </a:solidFill>
                <a:latin typeface="Cambria"/>
                <a:cs typeface="Cambria"/>
              </a:rPr>
              <a:t> </a:t>
            </a:r>
            <a:r>
              <a:rPr sz="2100" spc="100" dirty="0">
                <a:solidFill>
                  <a:srgbClr val="6F2F9F"/>
                </a:solidFill>
                <a:latin typeface="Cambria"/>
                <a:cs typeface="Cambria"/>
              </a:rPr>
              <a:t>take</a:t>
            </a:r>
            <a:r>
              <a:rPr sz="2100" spc="114" dirty="0">
                <a:solidFill>
                  <a:srgbClr val="6F2F9F"/>
                </a:solidFill>
                <a:latin typeface="Cambria"/>
                <a:cs typeface="Cambria"/>
              </a:rPr>
              <a:t> </a:t>
            </a:r>
            <a:r>
              <a:rPr sz="2100" spc="120" dirty="0">
                <a:solidFill>
                  <a:srgbClr val="6F2F9F"/>
                </a:solidFill>
                <a:latin typeface="Cambria"/>
                <a:cs typeface="Cambria"/>
              </a:rPr>
              <a:t>at</a:t>
            </a:r>
            <a:r>
              <a:rPr sz="2100" spc="110" dirty="0">
                <a:solidFill>
                  <a:srgbClr val="6F2F9F"/>
                </a:solidFill>
                <a:latin typeface="Cambria"/>
                <a:cs typeface="Cambria"/>
              </a:rPr>
              <a:t> </a:t>
            </a:r>
            <a:r>
              <a:rPr sz="2100" spc="85" dirty="0">
                <a:solidFill>
                  <a:srgbClr val="6F2F9F"/>
                </a:solidFill>
                <a:latin typeface="Cambria"/>
                <a:cs typeface="Cambria"/>
              </a:rPr>
              <a:t>least</a:t>
            </a:r>
            <a:r>
              <a:rPr sz="2100" spc="114" dirty="0">
                <a:solidFill>
                  <a:srgbClr val="6F2F9F"/>
                </a:solidFill>
                <a:latin typeface="Cambria"/>
                <a:cs typeface="Cambria"/>
              </a:rPr>
              <a:t> </a:t>
            </a:r>
            <a:r>
              <a:rPr sz="2100" spc="55" dirty="0">
                <a:solidFill>
                  <a:srgbClr val="6F2F9F"/>
                </a:solidFill>
                <a:latin typeface="Cambria"/>
                <a:cs typeface="Cambria"/>
              </a:rPr>
              <a:t>five</a:t>
            </a:r>
            <a:r>
              <a:rPr sz="2100" spc="125" dirty="0">
                <a:solidFill>
                  <a:srgbClr val="6F2F9F"/>
                </a:solidFill>
                <a:latin typeface="Cambria"/>
                <a:cs typeface="Cambria"/>
              </a:rPr>
              <a:t> </a:t>
            </a:r>
            <a:r>
              <a:rPr sz="2100" spc="85" dirty="0">
                <a:solidFill>
                  <a:srgbClr val="6F2F9F"/>
                </a:solidFill>
                <a:latin typeface="Cambria"/>
                <a:cs typeface="Cambria"/>
              </a:rPr>
              <a:t>minutes</a:t>
            </a:r>
            <a:r>
              <a:rPr sz="2100" spc="125" dirty="0">
                <a:solidFill>
                  <a:srgbClr val="6F2F9F"/>
                </a:solidFill>
                <a:latin typeface="Cambria"/>
                <a:cs typeface="Cambria"/>
              </a:rPr>
              <a:t> </a:t>
            </a:r>
            <a:r>
              <a:rPr sz="2100" spc="40" dirty="0">
                <a:solidFill>
                  <a:srgbClr val="6F2F9F"/>
                </a:solidFill>
                <a:latin typeface="Cambria"/>
                <a:cs typeface="Cambria"/>
              </a:rPr>
              <a:t>per</a:t>
            </a:r>
            <a:r>
              <a:rPr sz="2100" spc="130" dirty="0">
                <a:solidFill>
                  <a:srgbClr val="6F2F9F"/>
                </a:solidFill>
                <a:latin typeface="Cambria"/>
                <a:cs typeface="Cambria"/>
              </a:rPr>
              <a:t> </a:t>
            </a:r>
            <a:r>
              <a:rPr sz="2100" spc="80" dirty="0">
                <a:solidFill>
                  <a:srgbClr val="6F2F9F"/>
                </a:solidFill>
                <a:latin typeface="Cambria"/>
                <a:cs typeface="Cambria"/>
              </a:rPr>
              <a:t>item</a:t>
            </a:r>
            <a:endParaRPr sz="2100">
              <a:latin typeface="Cambria"/>
              <a:cs typeface="Cambria"/>
            </a:endParaRPr>
          </a:p>
          <a:p>
            <a:pPr marL="286385" marR="5080" indent="-274320">
              <a:lnSpc>
                <a:spcPts val="2590"/>
              </a:lnSpc>
              <a:spcBef>
                <a:spcPts val="635"/>
              </a:spcBef>
              <a:buClr>
                <a:srgbClr val="FD8537"/>
              </a:buClr>
              <a:buSzPct val="68750"/>
              <a:buFont typeface="Wingdings"/>
              <a:buChar char=""/>
              <a:tabLst>
                <a:tab pos="287020" algn="l"/>
                <a:tab pos="2094230" algn="l"/>
                <a:tab pos="3734435" algn="l"/>
                <a:tab pos="5353685" algn="l"/>
                <a:tab pos="6223000" algn="l"/>
              </a:tabLst>
            </a:pPr>
            <a:r>
              <a:rPr sz="2400" spc="100" dirty="0">
                <a:latin typeface="Cambria"/>
                <a:cs typeface="Cambria"/>
              </a:rPr>
              <a:t>Aut</a:t>
            </a:r>
            <a:r>
              <a:rPr sz="2400" spc="110" dirty="0">
                <a:latin typeface="Cambria"/>
                <a:cs typeface="Cambria"/>
              </a:rPr>
              <a:t>o</a:t>
            </a:r>
            <a:r>
              <a:rPr sz="2400" spc="100" dirty="0">
                <a:latin typeface="Cambria"/>
                <a:cs typeface="Cambria"/>
              </a:rPr>
              <a:t>mati</a:t>
            </a:r>
            <a:r>
              <a:rPr sz="2400" spc="95" dirty="0">
                <a:latin typeface="Cambria"/>
                <a:cs typeface="Cambria"/>
              </a:rPr>
              <a:t>c</a:t>
            </a:r>
            <a:r>
              <a:rPr sz="2400" dirty="0">
                <a:latin typeface="Cambria"/>
                <a:cs typeface="Cambria"/>
              </a:rPr>
              <a:t>	</a:t>
            </a:r>
            <a:r>
              <a:rPr sz="2400" spc="70" dirty="0">
                <a:latin typeface="Cambria"/>
                <a:cs typeface="Cambria"/>
              </a:rPr>
              <a:t>i</a:t>
            </a:r>
            <a:r>
              <a:rPr sz="2400" spc="130" dirty="0">
                <a:latin typeface="Cambria"/>
                <a:cs typeface="Cambria"/>
              </a:rPr>
              <a:t>n</a:t>
            </a:r>
            <a:r>
              <a:rPr sz="2400" spc="75" dirty="0">
                <a:latin typeface="Cambria"/>
                <a:cs typeface="Cambria"/>
              </a:rPr>
              <a:t>dexi</a:t>
            </a:r>
            <a:r>
              <a:rPr sz="2400" spc="80" dirty="0">
                <a:latin typeface="Cambria"/>
                <a:cs typeface="Cambria"/>
              </a:rPr>
              <a:t>n</a:t>
            </a:r>
            <a:r>
              <a:rPr sz="2400" spc="100" dirty="0">
                <a:latin typeface="Cambria"/>
                <a:cs typeface="Cambria"/>
              </a:rPr>
              <a:t>g</a:t>
            </a:r>
            <a:r>
              <a:rPr sz="2400" spc="30" dirty="0">
                <a:latin typeface="Cambria"/>
                <a:cs typeface="Cambria"/>
              </a:rPr>
              <a:t>:</a:t>
            </a:r>
            <a:r>
              <a:rPr sz="2400" dirty="0">
                <a:latin typeface="Cambria"/>
                <a:cs typeface="Cambria"/>
              </a:rPr>
              <a:t>	</a:t>
            </a:r>
            <a:r>
              <a:rPr sz="2400" spc="20" dirty="0">
                <a:latin typeface="Cambria"/>
                <a:cs typeface="Cambria"/>
              </a:rPr>
              <a:t>w</a:t>
            </a:r>
            <a:r>
              <a:rPr sz="2400" dirty="0">
                <a:latin typeface="Cambria"/>
                <a:cs typeface="Cambria"/>
              </a:rPr>
              <a:t>e</a:t>
            </a:r>
            <a:r>
              <a:rPr sz="2400" spc="95" dirty="0">
                <a:latin typeface="Cambria"/>
                <a:cs typeface="Cambria"/>
              </a:rPr>
              <a:t>ig</a:t>
            </a:r>
            <a:r>
              <a:rPr sz="2400" spc="125" dirty="0">
                <a:latin typeface="Cambria"/>
                <a:cs typeface="Cambria"/>
              </a:rPr>
              <a:t>h</a:t>
            </a:r>
            <a:r>
              <a:rPr sz="2400" spc="50" dirty="0">
                <a:latin typeface="Cambria"/>
                <a:cs typeface="Cambria"/>
              </a:rPr>
              <a:t>te</a:t>
            </a:r>
            <a:r>
              <a:rPr sz="2400" spc="75" dirty="0">
                <a:latin typeface="Cambria"/>
                <a:cs typeface="Cambria"/>
              </a:rPr>
              <a:t>d</a:t>
            </a:r>
            <a:r>
              <a:rPr sz="2400" dirty="0">
                <a:latin typeface="Cambria"/>
                <a:cs typeface="Cambria"/>
              </a:rPr>
              <a:t>	</a:t>
            </a:r>
            <a:r>
              <a:rPr sz="2400" spc="100" dirty="0">
                <a:latin typeface="Cambria"/>
                <a:cs typeface="Cambria"/>
              </a:rPr>
              <a:t>an</a:t>
            </a:r>
            <a:r>
              <a:rPr sz="2400" spc="114" dirty="0">
                <a:latin typeface="Cambria"/>
                <a:cs typeface="Cambria"/>
              </a:rPr>
              <a:t>d</a:t>
            </a:r>
            <a:r>
              <a:rPr sz="2400" dirty="0">
                <a:latin typeface="Cambria"/>
                <a:cs typeface="Cambria"/>
              </a:rPr>
              <a:t>	</a:t>
            </a:r>
            <a:r>
              <a:rPr sz="2400" spc="120" dirty="0">
                <a:latin typeface="Cambria"/>
                <a:cs typeface="Cambria"/>
              </a:rPr>
              <a:t>u</a:t>
            </a:r>
            <a:r>
              <a:rPr sz="2400" spc="125" dirty="0">
                <a:latin typeface="Cambria"/>
                <a:cs typeface="Cambria"/>
              </a:rPr>
              <a:t>n</a:t>
            </a:r>
            <a:r>
              <a:rPr sz="2400" spc="-5" dirty="0">
                <a:latin typeface="Cambria"/>
                <a:cs typeface="Cambria"/>
              </a:rPr>
              <a:t>-</a:t>
            </a:r>
            <a:r>
              <a:rPr sz="2400" spc="50" dirty="0">
                <a:latin typeface="Cambria"/>
                <a:cs typeface="Cambria"/>
              </a:rPr>
              <a:t>we</a:t>
            </a:r>
            <a:r>
              <a:rPr sz="2400" spc="10" dirty="0">
                <a:latin typeface="Cambria"/>
                <a:cs typeface="Cambria"/>
              </a:rPr>
              <a:t>i</a:t>
            </a:r>
            <a:r>
              <a:rPr sz="2400" spc="90" dirty="0">
                <a:latin typeface="Cambria"/>
                <a:cs typeface="Cambria"/>
              </a:rPr>
              <a:t>ghte</a:t>
            </a:r>
            <a:r>
              <a:rPr sz="2400" spc="35" dirty="0">
                <a:latin typeface="Cambria"/>
                <a:cs typeface="Cambria"/>
              </a:rPr>
              <a:t>d</a:t>
            </a:r>
            <a:r>
              <a:rPr sz="2400" spc="30" dirty="0">
                <a:latin typeface="Cambria"/>
                <a:cs typeface="Cambria"/>
              </a:rPr>
              <a:t>;  </a:t>
            </a:r>
            <a:r>
              <a:rPr sz="2400" spc="90" dirty="0">
                <a:latin typeface="Cambria"/>
                <a:cs typeface="Cambria"/>
              </a:rPr>
              <a:t>indexing</a:t>
            </a:r>
            <a:r>
              <a:rPr sz="2400" spc="100" dirty="0">
                <a:latin typeface="Cambria"/>
                <a:cs typeface="Cambria"/>
              </a:rPr>
              <a:t> </a:t>
            </a:r>
            <a:r>
              <a:rPr sz="2400" spc="45" dirty="0">
                <a:latin typeface="Cambria"/>
                <a:cs typeface="Cambria"/>
              </a:rPr>
              <a:t>by</a:t>
            </a:r>
            <a:r>
              <a:rPr sz="2400" spc="135" dirty="0">
                <a:latin typeface="Cambria"/>
                <a:cs typeface="Cambria"/>
              </a:rPr>
              <a:t> </a:t>
            </a:r>
            <a:r>
              <a:rPr sz="2400" spc="85" dirty="0">
                <a:latin typeface="Cambria"/>
                <a:cs typeface="Cambria"/>
              </a:rPr>
              <a:t>term</a:t>
            </a:r>
            <a:r>
              <a:rPr sz="2400" spc="135" dirty="0">
                <a:latin typeface="Cambria"/>
                <a:cs typeface="Cambria"/>
              </a:rPr>
              <a:t> </a:t>
            </a:r>
            <a:r>
              <a:rPr sz="2400" spc="105" dirty="0">
                <a:latin typeface="Cambria"/>
                <a:cs typeface="Cambria"/>
              </a:rPr>
              <a:t>and</a:t>
            </a:r>
            <a:r>
              <a:rPr sz="2400" spc="130" dirty="0">
                <a:latin typeface="Cambria"/>
                <a:cs typeface="Cambria"/>
              </a:rPr>
              <a:t> </a:t>
            </a:r>
            <a:r>
              <a:rPr sz="2400" spc="90" dirty="0">
                <a:latin typeface="Cambria"/>
                <a:cs typeface="Cambria"/>
              </a:rPr>
              <a:t>indexing</a:t>
            </a:r>
            <a:r>
              <a:rPr sz="2400" spc="110" dirty="0">
                <a:latin typeface="Cambria"/>
                <a:cs typeface="Cambria"/>
              </a:rPr>
              <a:t> </a:t>
            </a:r>
            <a:r>
              <a:rPr sz="2400" spc="45" dirty="0">
                <a:latin typeface="Cambria"/>
                <a:cs typeface="Cambria"/>
              </a:rPr>
              <a:t>by</a:t>
            </a:r>
            <a:r>
              <a:rPr sz="2400" spc="135" dirty="0">
                <a:latin typeface="Cambria"/>
                <a:cs typeface="Cambria"/>
              </a:rPr>
              <a:t> </a:t>
            </a:r>
            <a:r>
              <a:rPr sz="2400" spc="35" dirty="0">
                <a:latin typeface="Cambria"/>
                <a:cs typeface="Cambria"/>
              </a:rPr>
              <a:t>concept</a:t>
            </a:r>
            <a:endParaRPr sz="2400">
              <a:latin typeface="Cambria"/>
              <a:cs typeface="Cambri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447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65632"/>
            <a:ext cx="7465060" cy="504625"/>
          </a:xfrm>
          <a:prstGeom prst="rect">
            <a:avLst/>
          </a:prstGeom>
        </p:spPr>
        <p:txBody>
          <a:bodyPr vert="horz" wrap="square" lIns="0" tIns="12065" rIns="0" bIns="0" rtlCol="0">
            <a:spAutoFit/>
          </a:bodyPr>
          <a:lstStyle/>
          <a:p>
            <a:pPr marL="12700">
              <a:lnSpc>
                <a:spcPct val="100000"/>
              </a:lnSpc>
              <a:spcBef>
                <a:spcPts val="95"/>
              </a:spcBef>
            </a:pPr>
            <a:r>
              <a:rPr sz="3200" b="1" spc="300" dirty="0">
                <a:solidFill>
                  <a:srgbClr val="002060"/>
                </a:solidFill>
              </a:rPr>
              <a:t>U</a:t>
            </a:r>
            <a:r>
              <a:rPr sz="2550" b="1" spc="300" dirty="0">
                <a:solidFill>
                  <a:srgbClr val="002060"/>
                </a:solidFill>
              </a:rPr>
              <a:t>N</a:t>
            </a:r>
            <a:r>
              <a:rPr sz="3200" b="1" spc="300" dirty="0">
                <a:solidFill>
                  <a:srgbClr val="002060"/>
                </a:solidFill>
              </a:rPr>
              <a:t>-</a:t>
            </a:r>
            <a:r>
              <a:rPr sz="2550" b="1" spc="300" dirty="0">
                <a:solidFill>
                  <a:srgbClr val="002060"/>
                </a:solidFill>
              </a:rPr>
              <a:t>WEIGHTED </a:t>
            </a:r>
            <a:r>
              <a:rPr sz="3200" b="1" spc="300" dirty="0">
                <a:solidFill>
                  <a:srgbClr val="002060"/>
                </a:solidFill>
              </a:rPr>
              <a:t>A</a:t>
            </a:r>
            <a:r>
              <a:rPr sz="2550" b="1" spc="300" dirty="0">
                <a:solidFill>
                  <a:srgbClr val="002060"/>
                </a:solidFill>
              </a:rPr>
              <a:t>UTOMATIC </a:t>
            </a:r>
            <a:r>
              <a:rPr sz="3200" b="1" spc="330" dirty="0">
                <a:solidFill>
                  <a:srgbClr val="002060"/>
                </a:solidFill>
              </a:rPr>
              <a:t>I</a:t>
            </a:r>
            <a:r>
              <a:rPr sz="2550" b="1" spc="330" dirty="0">
                <a:solidFill>
                  <a:srgbClr val="002060"/>
                </a:solidFill>
              </a:rPr>
              <a:t>NDEXING</a:t>
            </a:r>
            <a:endParaRPr sz="2550" b="1">
              <a:solidFill>
                <a:srgbClr val="002060"/>
              </a:solidFill>
            </a:endParaRPr>
          </a:p>
        </p:txBody>
      </p:sp>
      <p:sp>
        <p:nvSpPr>
          <p:cNvPr id="10" name="object 10"/>
          <p:cNvSpPr txBox="1"/>
          <p:nvPr/>
        </p:nvSpPr>
        <p:spPr>
          <a:xfrm>
            <a:off x="535940" y="1628902"/>
            <a:ext cx="7919720" cy="402590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The </a:t>
            </a:r>
            <a:r>
              <a:rPr sz="2400" spc="70" dirty="0">
                <a:latin typeface="Cambria"/>
                <a:cs typeface="Cambria"/>
              </a:rPr>
              <a:t>existence</a:t>
            </a:r>
            <a:r>
              <a:rPr sz="2400" spc="75" dirty="0">
                <a:latin typeface="Cambria"/>
                <a:cs typeface="Cambria"/>
              </a:rPr>
              <a:t> </a:t>
            </a:r>
            <a:r>
              <a:rPr sz="2400" spc="-5" dirty="0">
                <a:latin typeface="Cambria"/>
                <a:cs typeface="Cambria"/>
              </a:rPr>
              <a:t>of</a:t>
            </a:r>
            <a:r>
              <a:rPr sz="2400" dirty="0">
                <a:latin typeface="Cambria"/>
                <a:cs typeface="Cambria"/>
              </a:rPr>
              <a:t> </a:t>
            </a:r>
            <a:r>
              <a:rPr sz="2400" spc="140" dirty="0">
                <a:latin typeface="Cambria"/>
                <a:cs typeface="Cambria"/>
              </a:rPr>
              <a:t>an </a:t>
            </a:r>
            <a:r>
              <a:rPr sz="2400" spc="80" dirty="0">
                <a:latin typeface="Cambria"/>
                <a:cs typeface="Cambria"/>
              </a:rPr>
              <a:t>index</a:t>
            </a:r>
            <a:r>
              <a:rPr sz="2400" spc="85" dirty="0">
                <a:latin typeface="Cambria"/>
                <a:cs typeface="Cambria"/>
              </a:rPr>
              <a:t> term</a:t>
            </a:r>
            <a:r>
              <a:rPr sz="2400" spc="90" dirty="0">
                <a:latin typeface="Cambria"/>
                <a:cs typeface="Cambria"/>
              </a:rPr>
              <a:t> </a:t>
            </a:r>
            <a:r>
              <a:rPr sz="2400" spc="105" dirty="0">
                <a:latin typeface="Cambria"/>
                <a:cs typeface="Cambria"/>
              </a:rPr>
              <a:t>in </a:t>
            </a:r>
            <a:r>
              <a:rPr sz="2400" spc="160" dirty="0">
                <a:latin typeface="Cambria"/>
                <a:cs typeface="Cambria"/>
              </a:rPr>
              <a:t>a </a:t>
            </a:r>
            <a:r>
              <a:rPr sz="2400" spc="60" dirty="0">
                <a:latin typeface="Cambria"/>
                <a:cs typeface="Cambria"/>
              </a:rPr>
              <a:t>document</a:t>
            </a:r>
            <a:r>
              <a:rPr sz="2400" spc="65" dirty="0">
                <a:latin typeface="Cambria"/>
                <a:cs typeface="Cambria"/>
              </a:rPr>
              <a:t> </a:t>
            </a:r>
            <a:r>
              <a:rPr sz="2400" spc="105" dirty="0">
                <a:latin typeface="Cambria"/>
                <a:cs typeface="Cambria"/>
              </a:rPr>
              <a:t>and </a:t>
            </a:r>
            <a:r>
              <a:rPr sz="2400" spc="110" dirty="0">
                <a:latin typeface="Cambria"/>
                <a:cs typeface="Cambria"/>
              </a:rPr>
              <a:t> </a:t>
            </a:r>
            <a:r>
              <a:rPr sz="2400" spc="65" dirty="0">
                <a:latin typeface="Cambria"/>
                <a:cs typeface="Cambria"/>
              </a:rPr>
              <a:t>sometimes </a:t>
            </a:r>
            <a:r>
              <a:rPr sz="2400" spc="95" dirty="0">
                <a:latin typeface="Cambria"/>
                <a:cs typeface="Cambria"/>
              </a:rPr>
              <a:t>its </a:t>
            </a:r>
            <a:r>
              <a:rPr sz="2400" spc="10" dirty="0">
                <a:latin typeface="Cambria"/>
                <a:cs typeface="Cambria"/>
              </a:rPr>
              <a:t>word </a:t>
            </a:r>
            <a:r>
              <a:rPr sz="2400" spc="25" dirty="0">
                <a:latin typeface="Cambria"/>
                <a:cs typeface="Cambria"/>
              </a:rPr>
              <a:t>location(s) </a:t>
            </a:r>
            <a:r>
              <a:rPr sz="2400" spc="80" dirty="0">
                <a:latin typeface="Cambria"/>
                <a:cs typeface="Cambria"/>
              </a:rPr>
              <a:t>are </a:t>
            </a:r>
            <a:r>
              <a:rPr sz="2400" spc="85" dirty="0">
                <a:latin typeface="Cambria"/>
                <a:cs typeface="Cambria"/>
              </a:rPr>
              <a:t>kept </a:t>
            </a:r>
            <a:r>
              <a:rPr sz="2400" spc="114" dirty="0">
                <a:latin typeface="Cambria"/>
                <a:cs typeface="Cambria"/>
              </a:rPr>
              <a:t>as </a:t>
            </a:r>
            <a:r>
              <a:rPr sz="2400" spc="95" dirty="0">
                <a:latin typeface="Cambria"/>
                <a:cs typeface="Cambria"/>
              </a:rPr>
              <a:t>part </a:t>
            </a:r>
            <a:r>
              <a:rPr sz="2400" spc="-5" dirty="0">
                <a:latin typeface="Cambria"/>
                <a:cs typeface="Cambria"/>
              </a:rPr>
              <a:t>of </a:t>
            </a:r>
            <a:r>
              <a:rPr sz="2400" spc="90" dirty="0">
                <a:latin typeface="Cambria"/>
                <a:cs typeface="Cambria"/>
              </a:rPr>
              <a:t>the </a:t>
            </a:r>
            <a:r>
              <a:rPr sz="2400" spc="95" dirty="0">
                <a:latin typeface="Cambria"/>
                <a:cs typeface="Cambria"/>
              </a:rPr>
              <a:t> </a:t>
            </a:r>
            <a:r>
              <a:rPr sz="2400" spc="80" dirty="0">
                <a:latin typeface="Cambria"/>
                <a:cs typeface="Cambria"/>
              </a:rPr>
              <a:t>searchable</a:t>
            </a:r>
            <a:r>
              <a:rPr sz="2400" spc="120" dirty="0">
                <a:latin typeface="Cambria"/>
                <a:cs typeface="Cambria"/>
              </a:rPr>
              <a:t> </a:t>
            </a:r>
            <a:r>
              <a:rPr sz="2400" spc="114" dirty="0">
                <a:latin typeface="Cambria"/>
                <a:cs typeface="Cambria"/>
              </a:rPr>
              <a:t>data</a:t>
            </a:r>
            <a:r>
              <a:rPr sz="2400" spc="135" dirty="0">
                <a:latin typeface="Cambria"/>
                <a:cs typeface="Cambria"/>
              </a:rPr>
              <a:t> </a:t>
            </a:r>
            <a:r>
              <a:rPr sz="2400" spc="85" dirty="0">
                <a:latin typeface="Cambria"/>
                <a:cs typeface="Cambria"/>
              </a:rPr>
              <a:t>structure</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20" dirty="0">
                <a:latin typeface="Cambria"/>
                <a:cs typeface="Cambria"/>
              </a:rPr>
              <a:t>No</a:t>
            </a:r>
            <a:r>
              <a:rPr sz="2400" spc="125" dirty="0">
                <a:latin typeface="Cambria"/>
                <a:cs typeface="Cambria"/>
              </a:rPr>
              <a:t> </a:t>
            </a:r>
            <a:r>
              <a:rPr sz="2400" spc="100" dirty="0">
                <a:latin typeface="Cambria"/>
                <a:cs typeface="Cambria"/>
              </a:rPr>
              <a:t>attempt</a:t>
            </a:r>
            <a:r>
              <a:rPr sz="2400" spc="105" dirty="0">
                <a:latin typeface="Cambria"/>
                <a:cs typeface="Cambria"/>
              </a:rPr>
              <a:t> </a:t>
            </a:r>
            <a:r>
              <a:rPr sz="2400" spc="80" dirty="0">
                <a:latin typeface="Cambria"/>
                <a:cs typeface="Cambria"/>
              </a:rPr>
              <a:t>is</a:t>
            </a:r>
            <a:r>
              <a:rPr sz="2400" spc="85" dirty="0">
                <a:latin typeface="Cambria"/>
                <a:cs typeface="Cambria"/>
              </a:rPr>
              <a:t> </a:t>
            </a:r>
            <a:r>
              <a:rPr sz="2400" spc="90" dirty="0">
                <a:latin typeface="Cambria"/>
                <a:cs typeface="Cambria"/>
              </a:rPr>
              <a:t>made</a:t>
            </a:r>
            <a:r>
              <a:rPr sz="2400" spc="95" dirty="0">
                <a:latin typeface="Cambria"/>
                <a:cs typeface="Cambria"/>
              </a:rPr>
              <a:t> </a:t>
            </a:r>
            <a:r>
              <a:rPr sz="2400" spc="20" dirty="0">
                <a:latin typeface="Cambria"/>
                <a:cs typeface="Cambria"/>
              </a:rPr>
              <a:t>to</a:t>
            </a:r>
            <a:r>
              <a:rPr sz="2400" spc="25" dirty="0">
                <a:latin typeface="Cambria"/>
                <a:cs typeface="Cambria"/>
              </a:rPr>
              <a:t> </a:t>
            </a:r>
            <a:r>
              <a:rPr sz="2400" spc="80" dirty="0">
                <a:latin typeface="Cambria"/>
                <a:cs typeface="Cambria"/>
              </a:rPr>
              <a:t>discriminate  </a:t>
            </a:r>
            <a:r>
              <a:rPr sz="2400" spc="45" dirty="0">
                <a:latin typeface="Cambria"/>
                <a:cs typeface="Cambria"/>
              </a:rPr>
              <a:t>between  </a:t>
            </a:r>
            <a:r>
              <a:rPr sz="2400" spc="90" dirty="0">
                <a:latin typeface="Cambria"/>
                <a:cs typeface="Cambria"/>
              </a:rPr>
              <a:t>the </a:t>
            </a:r>
            <a:r>
              <a:rPr sz="2400" spc="95" dirty="0">
                <a:latin typeface="Cambria"/>
                <a:cs typeface="Cambria"/>
              </a:rPr>
              <a:t> value </a:t>
            </a:r>
            <a:r>
              <a:rPr sz="2400" spc="-5" dirty="0">
                <a:latin typeface="Cambria"/>
                <a:cs typeface="Cambria"/>
              </a:rPr>
              <a:t>of </a:t>
            </a:r>
            <a:r>
              <a:rPr sz="2400" spc="90" dirty="0">
                <a:latin typeface="Cambria"/>
                <a:cs typeface="Cambria"/>
              </a:rPr>
              <a:t>the </a:t>
            </a:r>
            <a:r>
              <a:rPr sz="2400" spc="80" dirty="0">
                <a:latin typeface="Cambria"/>
                <a:cs typeface="Cambria"/>
              </a:rPr>
              <a:t>index terms </a:t>
            </a:r>
            <a:r>
              <a:rPr sz="2400" spc="105" dirty="0">
                <a:latin typeface="Cambria"/>
                <a:cs typeface="Cambria"/>
              </a:rPr>
              <a:t>in </a:t>
            </a:r>
            <a:r>
              <a:rPr sz="2400" spc="75" dirty="0">
                <a:latin typeface="Cambria"/>
                <a:cs typeface="Cambria"/>
              </a:rPr>
              <a:t>representing </a:t>
            </a:r>
            <a:r>
              <a:rPr sz="2400" spc="40" dirty="0">
                <a:latin typeface="Cambria"/>
                <a:cs typeface="Cambria"/>
              </a:rPr>
              <a:t>concepts </a:t>
            </a:r>
            <a:r>
              <a:rPr sz="2400" spc="95" dirty="0">
                <a:latin typeface="Cambria"/>
                <a:cs typeface="Cambria"/>
              </a:rPr>
              <a:t>in </a:t>
            </a:r>
            <a:r>
              <a:rPr sz="2400" spc="100" dirty="0">
                <a:latin typeface="Cambria"/>
                <a:cs typeface="Cambria"/>
              </a:rPr>
              <a:t> </a:t>
            </a:r>
            <a:r>
              <a:rPr sz="2400" spc="90" dirty="0">
                <a:latin typeface="Cambria"/>
                <a:cs typeface="Cambria"/>
              </a:rPr>
              <a:t>the</a:t>
            </a:r>
            <a:r>
              <a:rPr sz="2400" spc="120" dirty="0">
                <a:latin typeface="Cambria"/>
                <a:cs typeface="Cambria"/>
              </a:rPr>
              <a:t> </a:t>
            </a:r>
            <a:r>
              <a:rPr sz="2400" spc="90" dirty="0">
                <a:latin typeface="Cambria"/>
                <a:cs typeface="Cambria"/>
              </a:rPr>
              <a:t>item</a:t>
            </a:r>
            <a:endParaRPr sz="2400">
              <a:latin typeface="Cambria"/>
              <a:cs typeface="Cambria"/>
            </a:endParaRPr>
          </a:p>
          <a:p>
            <a:pPr marL="652145" marR="5080" lvl="1" indent="-274320" algn="just">
              <a:lnSpc>
                <a:spcPct val="100000"/>
              </a:lnSpc>
              <a:spcBef>
                <a:spcPts val="509"/>
              </a:spcBef>
              <a:buClr>
                <a:srgbClr val="FD8537"/>
              </a:buClr>
              <a:buSzPct val="78571"/>
              <a:buFont typeface="Segoe UI Symbol"/>
              <a:buChar char="⚫"/>
              <a:tabLst>
                <a:tab pos="652780" algn="l"/>
              </a:tabLst>
            </a:pPr>
            <a:r>
              <a:rPr sz="2100" spc="105" dirty="0">
                <a:latin typeface="Cambria"/>
                <a:cs typeface="Cambria"/>
              </a:rPr>
              <a:t>Not </a:t>
            </a:r>
            <a:r>
              <a:rPr sz="2100" spc="35" dirty="0">
                <a:latin typeface="Cambria"/>
                <a:cs typeface="Cambria"/>
              </a:rPr>
              <a:t>possible </a:t>
            </a:r>
            <a:r>
              <a:rPr sz="2100" spc="15" dirty="0">
                <a:latin typeface="Cambria"/>
                <a:cs typeface="Cambria"/>
              </a:rPr>
              <a:t>to </a:t>
            </a:r>
            <a:r>
              <a:rPr sz="2100" spc="75" dirty="0">
                <a:latin typeface="Cambria"/>
                <a:cs typeface="Cambria"/>
              </a:rPr>
              <a:t>tell </a:t>
            </a:r>
            <a:r>
              <a:rPr sz="2100" spc="80" dirty="0">
                <a:latin typeface="Cambria"/>
                <a:cs typeface="Cambria"/>
              </a:rPr>
              <a:t>the </a:t>
            </a:r>
            <a:r>
              <a:rPr sz="2100" spc="45" dirty="0">
                <a:latin typeface="Cambria"/>
                <a:cs typeface="Cambria"/>
              </a:rPr>
              <a:t>difference </a:t>
            </a:r>
            <a:r>
              <a:rPr sz="2100" spc="40" dirty="0">
                <a:latin typeface="Cambria"/>
                <a:cs typeface="Cambria"/>
              </a:rPr>
              <a:t>between </a:t>
            </a:r>
            <a:r>
              <a:rPr sz="2100" spc="80" dirty="0">
                <a:latin typeface="Cambria"/>
                <a:cs typeface="Cambria"/>
              </a:rPr>
              <a:t>the </a:t>
            </a:r>
            <a:r>
              <a:rPr sz="2100" spc="105" dirty="0">
                <a:latin typeface="Cambria"/>
                <a:cs typeface="Cambria"/>
              </a:rPr>
              <a:t>main </a:t>
            </a:r>
            <a:r>
              <a:rPr sz="2100" spc="30" dirty="0">
                <a:latin typeface="Cambria"/>
                <a:cs typeface="Cambria"/>
              </a:rPr>
              <a:t>topics </a:t>
            </a:r>
            <a:r>
              <a:rPr sz="2100" spc="35" dirty="0">
                <a:latin typeface="Cambria"/>
                <a:cs typeface="Cambria"/>
              </a:rPr>
              <a:t> </a:t>
            </a:r>
            <a:r>
              <a:rPr sz="2100" spc="90" dirty="0">
                <a:latin typeface="Cambria"/>
                <a:cs typeface="Cambria"/>
              </a:rPr>
              <a:t>in</a:t>
            </a:r>
            <a:r>
              <a:rPr sz="2100" spc="120" dirty="0">
                <a:latin typeface="Cambria"/>
                <a:cs typeface="Cambria"/>
              </a:rPr>
              <a:t> </a:t>
            </a:r>
            <a:r>
              <a:rPr sz="2100" spc="80" dirty="0">
                <a:latin typeface="Cambria"/>
                <a:cs typeface="Cambria"/>
              </a:rPr>
              <a:t>the</a:t>
            </a:r>
            <a:r>
              <a:rPr sz="2100" spc="125" dirty="0">
                <a:latin typeface="Cambria"/>
                <a:cs typeface="Cambria"/>
              </a:rPr>
              <a:t> </a:t>
            </a:r>
            <a:r>
              <a:rPr sz="2100" spc="80" dirty="0">
                <a:latin typeface="Cambria"/>
                <a:cs typeface="Cambria"/>
              </a:rPr>
              <a:t>item</a:t>
            </a:r>
            <a:r>
              <a:rPr sz="2100" spc="114" dirty="0">
                <a:latin typeface="Cambria"/>
                <a:cs typeface="Cambria"/>
              </a:rPr>
              <a:t> </a:t>
            </a:r>
            <a:r>
              <a:rPr sz="2100" spc="90" dirty="0">
                <a:latin typeface="Cambria"/>
                <a:cs typeface="Cambria"/>
              </a:rPr>
              <a:t>and</a:t>
            </a:r>
            <a:r>
              <a:rPr sz="2100" spc="114" dirty="0">
                <a:latin typeface="Cambria"/>
                <a:cs typeface="Cambria"/>
              </a:rPr>
              <a:t> </a:t>
            </a:r>
            <a:r>
              <a:rPr sz="2100" spc="140" dirty="0">
                <a:latin typeface="Cambria"/>
                <a:cs typeface="Cambria"/>
              </a:rPr>
              <a:t>a</a:t>
            </a:r>
            <a:r>
              <a:rPr sz="2100" spc="120" dirty="0">
                <a:latin typeface="Cambria"/>
                <a:cs typeface="Cambria"/>
              </a:rPr>
              <a:t> </a:t>
            </a:r>
            <a:r>
              <a:rPr sz="2100" spc="95" dirty="0">
                <a:latin typeface="Cambria"/>
                <a:cs typeface="Cambria"/>
              </a:rPr>
              <a:t>casual</a:t>
            </a:r>
            <a:r>
              <a:rPr sz="2100" spc="125" dirty="0">
                <a:latin typeface="Cambria"/>
                <a:cs typeface="Cambria"/>
              </a:rPr>
              <a:t> </a:t>
            </a:r>
            <a:r>
              <a:rPr sz="2100" spc="45" dirty="0">
                <a:latin typeface="Cambria"/>
                <a:cs typeface="Cambria"/>
              </a:rPr>
              <a:t>reference</a:t>
            </a:r>
            <a:r>
              <a:rPr sz="2100" spc="135" dirty="0">
                <a:latin typeface="Cambria"/>
                <a:cs typeface="Cambria"/>
              </a:rPr>
              <a:t> </a:t>
            </a:r>
            <a:r>
              <a:rPr sz="2100" spc="15" dirty="0">
                <a:latin typeface="Cambria"/>
                <a:cs typeface="Cambria"/>
              </a:rPr>
              <a:t>to</a:t>
            </a:r>
            <a:r>
              <a:rPr sz="2100" spc="120" dirty="0">
                <a:latin typeface="Cambria"/>
                <a:cs typeface="Cambria"/>
              </a:rPr>
              <a:t> </a:t>
            </a:r>
            <a:r>
              <a:rPr sz="2100" spc="140" dirty="0">
                <a:latin typeface="Cambria"/>
                <a:cs typeface="Cambria"/>
              </a:rPr>
              <a:t>a</a:t>
            </a:r>
            <a:r>
              <a:rPr sz="2100" spc="120" dirty="0">
                <a:latin typeface="Cambria"/>
                <a:cs typeface="Cambria"/>
              </a:rPr>
              <a:t> </a:t>
            </a:r>
            <a:r>
              <a:rPr sz="2100" spc="30" dirty="0">
                <a:latin typeface="Cambria"/>
                <a:cs typeface="Cambria"/>
              </a:rPr>
              <a:t>concept</a:t>
            </a:r>
            <a:endParaRPr sz="2100">
              <a:latin typeface="Cambria"/>
              <a:cs typeface="Cambria"/>
            </a:endParaRPr>
          </a:p>
          <a:p>
            <a:pPr marL="652145" marR="5080" lvl="1" indent="-274320" algn="just">
              <a:lnSpc>
                <a:spcPct val="100000"/>
              </a:lnSpc>
              <a:spcBef>
                <a:spcPts val="505"/>
              </a:spcBef>
              <a:buClr>
                <a:srgbClr val="FD8537"/>
              </a:buClr>
              <a:buSzPct val="78571"/>
              <a:buFont typeface="Segoe UI Symbol"/>
              <a:buChar char="⚫"/>
              <a:tabLst>
                <a:tab pos="652780" algn="l"/>
              </a:tabLst>
            </a:pPr>
            <a:r>
              <a:rPr sz="2100" spc="105" dirty="0">
                <a:latin typeface="Cambria"/>
                <a:cs typeface="Cambria"/>
              </a:rPr>
              <a:t>Query </a:t>
            </a:r>
            <a:r>
              <a:rPr sz="2100" spc="100" dirty="0">
                <a:latin typeface="Cambria"/>
                <a:cs typeface="Cambria"/>
              </a:rPr>
              <a:t>against </a:t>
            </a:r>
            <a:r>
              <a:rPr sz="2100" spc="65" dirty="0">
                <a:latin typeface="Cambria"/>
                <a:cs typeface="Cambria"/>
              </a:rPr>
              <a:t>un-weighted </a:t>
            </a:r>
            <a:r>
              <a:rPr sz="2100" spc="75" dirty="0">
                <a:latin typeface="Cambria"/>
                <a:cs typeface="Cambria"/>
              </a:rPr>
              <a:t>systems </a:t>
            </a:r>
            <a:r>
              <a:rPr sz="2100" spc="70" dirty="0">
                <a:latin typeface="Cambria"/>
                <a:cs typeface="Cambria"/>
              </a:rPr>
              <a:t>are </a:t>
            </a:r>
            <a:r>
              <a:rPr sz="2100" spc="55" dirty="0">
                <a:latin typeface="Cambria"/>
                <a:cs typeface="Cambria"/>
              </a:rPr>
              <a:t>based </a:t>
            </a:r>
            <a:r>
              <a:rPr sz="2100" spc="20" dirty="0">
                <a:latin typeface="Cambria"/>
                <a:cs typeface="Cambria"/>
              </a:rPr>
              <a:t>on </a:t>
            </a:r>
            <a:r>
              <a:rPr sz="2100" spc="60" dirty="0">
                <a:latin typeface="Cambria"/>
                <a:cs typeface="Cambria"/>
              </a:rPr>
              <a:t>Boolean </a:t>
            </a:r>
            <a:r>
              <a:rPr sz="2100" spc="65" dirty="0">
                <a:latin typeface="Cambria"/>
                <a:cs typeface="Cambria"/>
              </a:rPr>
              <a:t> </a:t>
            </a:r>
            <a:r>
              <a:rPr sz="2100" spc="40" dirty="0">
                <a:latin typeface="Cambria"/>
                <a:cs typeface="Cambria"/>
              </a:rPr>
              <a:t>logic </a:t>
            </a:r>
            <a:r>
              <a:rPr sz="2100" spc="90" dirty="0">
                <a:latin typeface="Cambria"/>
                <a:cs typeface="Cambria"/>
              </a:rPr>
              <a:t>and </a:t>
            </a:r>
            <a:r>
              <a:rPr sz="2100" spc="80" dirty="0">
                <a:latin typeface="Cambria"/>
                <a:cs typeface="Cambria"/>
              </a:rPr>
              <a:t>the items </a:t>
            </a:r>
            <a:r>
              <a:rPr sz="2100" spc="90" dirty="0">
                <a:latin typeface="Cambria"/>
                <a:cs typeface="Cambria"/>
              </a:rPr>
              <a:t>in </a:t>
            </a:r>
            <a:r>
              <a:rPr sz="2100" spc="80" dirty="0">
                <a:latin typeface="Cambria"/>
                <a:cs typeface="Cambria"/>
              </a:rPr>
              <a:t>the </a:t>
            </a:r>
            <a:r>
              <a:rPr sz="2100" spc="90" dirty="0">
                <a:latin typeface="Cambria"/>
                <a:cs typeface="Cambria"/>
              </a:rPr>
              <a:t>resultant </a:t>
            </a:r>
            <a:r>
              <a:rPr sz="2100" spc="160" dirty="0">
                <a:latin typeface="Cambria"/>
                <a:cs typeface="Cambria"/>
              </a:rPr>
              <a:t>Hit </a:t>
            </a:r>
            <a:r>
              <a:rPr sz="2100" spc="60" dirty="0">
                <a:latin typeface="Cambria"/>
                <a:cs typeface="Cambria"/>
              </a:rPr>
              <a:t>file </a:t>
            </a:r>
            <a:r>
              <a:rPr sz="2100" spc="70" dirty="0">
                <a:latin typeface="Cambria"/>
                <a:cs typeface="Cambria"/>
              </a:rPr>
              <a:t>are </a:t>
            </a:r>
            <a:r>
              <a:rPr sz="2100" spc="35" dirty="0">
                <a:latin typeface="Cambria"/>
                <a:cs typeface="Cambria"/>
              </a:rPr>
              <a:t>considered </a:t>
            </a:r>
            <a:r>
              <a:rPr sz="2100" spc="40" dirty="0">
                <a:latin typeface="Cambria"/>
                <a:cs typeface="Cambria"/>
              </a:rPr>
              <a:t> </a:t>
            </a:r>
            <a:r>
              <a:rPr sz="2100" spc="80" dirty="0">
                <a:latin typeface="Cambria"/>
                <a:cs typeface="Cambria"/>
              </a:rPr>
              <a:t>equal</a:t>
            </a:r>
            <a:r>
              <a:rPr sz="2100" spc="105" dirty="0">
                <a:latin typeface="Cambria"/>
                <a:cs typeface="Cambria"/>
              </a:rPr>
              <a:t> </a:t>
            </a:r>
            <a:r>
              <a:rPr sz="2100" spc="90" dirty="0">
                <a:latin typeface="Cambria"/>
                <a:cs typeface="Cambria"/>
              </a:rPr>
              <a:t>in</a:t>
            </a:r>
            <a:r>
              <a:rPr sz="2100" spc="130" dirty="0">
                <a:latin typeface="Cambria"/>
                <a:cs typeface="Cambria"/>
              </a:rPr>
              <a:t> </a:t>
            </a:r>
            <a:r>
              <a:rPr sz="2100" spc="95" dirty="0">
                <a:latin typeface="Cambria"/>
                <a:cs typeface="Cambria"/>
              </a:rPr>
              <a:t>value.</a:t>
            </a:r>
            <a:endParaRPr sz="2100">
              <a:latin typeface="Cambria"/>
              <a:cs typeface="Cambri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668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12444" y="896111"/>
            <a:ext cx="6421756" cy="474489"/>
          </a:xfrm>
          <a:prstGeom prst="rect">
            <a:avLst/>
          </a:prstGeom>
        </p:spPr>
        <p:txBody>
          <a:bodyPr vert="horz" wrap="square" lIns="0" tIns="12700" rIns="0" bIns="0" rtlCol="0">
            <a:spAutoFit/>
          </a:bodyPr>
          <a:lstStyle/>
          <a:p>
            <a:pPr marL="36195">
              <a:lnSpc>
                <a:spcPct val="100000"/>
              </a:lnSpc>
              <a:spcBef>
                <a:spcPts val="100"/>
              </a:spcBef>
            </a:pPr>
            <a:r>
              <a:rPr sz="3000" b="1" spc="280" dirty="0">
                <a:solidFill>
                  <a:srgbClr val="002060"/>
                </a:solidFill>
              </a:rPr>
              <a:t>W</a:t>
            </a:r>
            <a:r>
              <a:rPr b="1" spc="280" dirty="0">
                <a:solidFill>
                  <a:srgbClr val="002060"/>
                </a:solidFill>
              </a:rPr>
              <a:t>EIGHTED</a:t>
            </a:r>
            <a:r>
              <a:rPr b="1" spc="265" dirty="0">
                <a:solidFill>
                  <a:srgbClr val="002060"/>
                </a:solidFill>
              </a:rPr>
              <a:t> </a:t>
            </a:r>
            <a:r>
              <a:rPr sz="3000" b="1" spc="275" dirty="0">
                <a:solidFill>
                  <a:srgbClr val="002060"/>
                </a:solidFill>
              </a:rPr>
              <a:t>A</a:t>
            </a:r>
            <a:r>
              <a:rPr b="1" spc="275" dirty="0">
                <a:solidFill>
                  <a:srgbClr val="002060"/>
                </a:solidFill>
              </a:rPr>
              <a:t>UTOMATIC</a:t>
            </a:r>
            <a:r>
              <a:rPr b="1" spc="254" dirty="0">
                <a:solidFill>
                  <a:srgbClr val="002060"/>
                </a:solidFill>
              </a:rPr>
              <a:t> </a:t>
            </a:r>
            <a:r>
              <a:rPr sz="3000" b="1" spc="305" dirty="0">
                <a:solidFill>
                  <a:srgbClr val="002060"/>
                </a:solidFill>
              </a:rPr>
              <a:t>I</a:t>
            </a:r>
            <a:r>
              <a:rPr b="1" spc="305" dirty="0">
                <a:solidFill>
                  <a:srgbClr val="002060"/>
                </a:solidFill>
              </a:rPr>
              <a:t>NDEXING</a:t>
            </a:r>
            <a:endParaRPr sz="3000" b="1">
              <a:solidFill>
                <a:srgbClr val="002060"/>
              </a:solidFill>
            </a:endParaRPr>
          </a:p>
        </p:txBody>
      </p:sp>
      <p:sp>
        <p:nvSpPr>
          <p:cNvPr id="10" name="object 10"/>
          <p:cNvSpPr txBox="1"/>
          <p:nvPr/>
        </p:nvSpPr>
        <p:spPr>
          <a:xfrm>
            <a:off x="535940" y="1628902"/>
            <a:ext cx="8073390" cy="370586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80" dirty="0">
                <a:latin typeface="Cambria"/>
                <a:cs typeface="Cambria"/>
              </a:rPr>
              <a:t>An</a:t>
            </a:r>
            <a:r>
              <a:rPr sz="2400" spc="185" dirty="0">
                <a:latin typeface="Cambria"/>
                <a:cs typeface="Cambria"/>
              </a:rPr>
              <a:t> </a:t>
            </a:r>
            <a:r>
              <a:rPr sz="2400" spc="100" dirty="0">
                <a:latin typeface="Cambria"/>
                <a:cs typeface="Cambria"/>
              </a:rPr>
              <a:t>attempt</a:t>
            </a:r>
            <a:r>
              <a:rPr sz="2400" spc="105" dirty="0">
                <a:latin typeface="Cambria"/>
                <a:cs typeface="Cambria"/>
              </a:rPr>
              <a:t> </a:t>
            </a:r>
            <a:r>
              <a:rPr sz="2400" spc="80" dirty="0">
                <a:latin typeface="Cambria"/>
                <a:cs typeface="Cambria"/>
              </a:rPr>
              <a:t>is</a:t>
            </a:r>
            <a:r>
              <a:rPr sz="2400" spc="85" dirty="0">
                <a:latin typeface="Cambria"/>
                <a:cs typeface="Cambria"/>
              </a:rPr>
              <a:t> </a:t>
            </a:r>
            <a:r>
              <a:rPr sz="2400" spc="90" dirty="0">
                <a:latin typeface="Cambria"/>
                <a:cs typeface="Cambria"/>
              </a:rPr>
              <a:t>made</a:t>
            </a:r>
            <a:r>
              <a:rPr sz="2400" spc="95" dirty="0">
                <a:latin typeface="Cambria"/>
                <a:cs typeface="Cambria"/>
              </a:rPr>
              <a:t> </a:t>
            </a:r>
            <a:r>
              <a:rPr sz="2400" spc="20" dirty="0">
                <a:latin typeface="Cambria"/>
                <a:cs typeface="Cambria"/>
              </a:rPr>
              <a:t>to</a:t>
            </a:r>
            <a:r>
              <a:rPr sz="2400" spc="25" dirty="0">
                <a:latin typeface="Cambria"/>
                <a:cs typeface="Cambria"/>
              </a:rPr>
              <a:t> </a:t>
            </a:r>
            <a:r>
              <a:rPr sz="2400" spc="60" dirty="0">
                <a:latin typeface="Cambria"/>
                <a:cs typeface="Cambria"/>
              </a:rPr>
              <a:t>place</a:t>
            </a:r>
            <a:r>
              <a:rPr sz="2400" spc="65" dirty="0">
                <a:latin typeface="Cambria"/>
                <a:cs typeface="Cambria"/>
              </a:rPr>
              <a:t> </a:t>
            </a:r>
            <a:r>
              <a:rPr sz="2400" spc="160" dirty="0">
                <a:latin typeface="Cambria"/>
                <a:cs typeface="Cambria"/>
              </a:rPr>
              <a:t>a</a:t>
            </a:r>
            <a:r>
              <a:rPr sz="2400" spc="165" dirty="0">
                <a:latin typeface="Cambria"/>
                <a:cs typeface="Cambria"/>
              </a:rPr>
              <a:t> </a:t>
            </a:r>
            <a:r>
              <a:rPr sz="2400" spc="95" dirty="0">
                <a:latin typeface="Cambria"/>
                <a:cs typeface="Cambria"/>
              </a:rPr>
              <a:t>value</a:t>
            </a:r>
            <a:r>
              <a:rPr sz="2400" spc="100" dirty="0">
                <a:latin typeface="Cambria"/>
                <a:cs typeface="Cambria"/>
              </a:rPr>
              <a:t> </a:t>
            </a:r>
            <a:r>
              <a:rPr sz="2400" spc="25" dirty="0">
                <a:latin typeface="Cambria"/>
                <a:cs typeface="Cambria"/>
              </a:rPr>
              <a:t>on  </a:t>
            </a:r>
            <a:r>
              <a:rPr sz="2400" spc="90" dirty="0">
                <a:latin typeface="Cambria"/>
                <a:cs typeface="Cambria"/>
              </a:rPr>
              <a:t>the  </a:t>
            </a:r>
            <a:r>
              <a:rPr sz="2400" spc="75" dirty="0">
                <a:latin typeface="Cambria"/>
                <a:cs typeface="Cambria"/>
              </a:rPr>
              <a:t>index </a:t>
            </a:r>
            <a:r>
              <a:rPr sz="2400" spc="80" dirty="0">
                <a:latin typeface="Cambria"/>
                <a:cs typeface="Cambria"/>
              </a:rPr>
              <a:t> </a:t>
            </a:r>
            <a:r>
              <a:rPr sz="2400" spc="60" dirty="0">
                <a:latin typeface="Cambria"/>
                <a:cs typeface="Cambria"/>
              </a:rPr>
              <a:t>term’s </a:t>
            </a:r>
            <a:r>
              <a:rPr sz="2400" spc="70" dirty="0">
                <a:latin typeface="Cambria"/>
                <a:cs typeface="Cambria"/>
              </a:rPr>
              <a:t>representation </a:t>
            </a:r>
            <a:r>
              <a:rPr sz="2400" spc="-5" dirty="0">
                <a:latin typeface="Cambria"/>
                <a:cs typeface="Cambria"/>
              </a:rPr>
              <a:t>of</a:t>
            </a:r>
            <a:r>
              <a:rPr sz="2400" dirty="0">
                <a:latin typeface="Cambria"/>
                <a:cs typeface="Cambria"/>
              </a:rPr>
              <a:t> </a:t>
            </a:r>
            <a:r>
              <a:rPr sz="2400" spc="95" dirty="0">
                <a:latin typeface="Cambria"/>
                <a:cs typeface="Cambria"/>
              </a:rPr>
              <a:t>its </a:t>
            </a:r>
            <a:r>
              <a:rPr sz="2400" spc="65" dirty="0">
                <a:latin typeface="Cambria"/>
                <a:cs typeface="Cambria"/>
              </a:rPr>
              <a:t>associated </a:t>
            </a:r>
            <a:r>
              <a:rPr sz="2400" spc="35" dirty="0">
                <a:latin typeface="Cambria"/>
                <a:cs typeface="Cambria"/>
              </a:rPr>
              <a:t>concept </a:t>
            </a:r>
            <a:r>
              <a:rPr sz="2400" spc="105" dirty="0">
                <a:latin typeface="Cambria"/>
                <a:cs typeface="Cambria"/>
              </a:rPr>
              <a:t>in </a:t>
            </a:r>
            <a:r>
              <a:rPr sz="2400" spc="90" dirty="0">
                <a:latin typeface="Cambria"/>
                <a:cs typeface="Cambria"/>
              </a:rPr>
              <a:t>the </a:t>
            </a:r>
            <a:r>
              <a:rPr sz="2400" spc="95" dirty="0">
                <a:latin typeface="Cambria"/>
                <a:cs typeface="Cambria"/>
              </a:rPr>
              <a:t> </a:t>
            </a:r>
            <a:r>
              <a:rPr sz="2400" spc="60" dirty="0">
                <a:latin typeface="Cambria"/>
                <a:cs typeface="Cambria"/>
              </a:rPr>
              <a:t>document</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80" dirty="0">
                <a:latin typeface="Cambria"/>
                <a:cs typeface="Cambria"/>
              </a:rPr>
              <a:t>An</a:t>
            </a:r>
            <a:r>
              <a:rPr sz="2400" spc="185" dirty="0">
                <a:latin typeface="Cambria"/>
                <a:cs typeface="Cambria"/>
              </a:rPr>
              <a:t> </a:t>
            </a:r>
            <a:r>
              <a:rPr sz="2400" spc="80" dirty="0">
                <a:latin typeface="Cambria"/>
                <a:cs typeface="Cambria"/>
              </a:rPr>
              <a:t>index</a:t>
            </a:r>
            <a:r>
              <a:rPr sz="2400" spc="85" dirty="0">
                <a:latin typeface="Cambria"/>
                <a:cs typeface="Cambria"/>
              </a:rPr>
              <a:t> </a:t>
            </a:r>
            <a:r>
              <a:rPr sz="2400" spc="60" dirty="0">
                <a:latin typeface="Cambria"/>
                <a:cs typeface="Cambria"/>
              </a:rPr>
              <a:t>term’s</a:t>
            </a:r>
            <a:r>
              <a:rPr sz="2400" spc="650" dirty="0">
                <a:latin typeface="Cambria"/>
                <a:cs typeface="Cambria"/>
              </a:rPr>
              <a:t> </a:t>
            </a:r>
            <a:r>
              <a:rPr sz="2400" spc="75" dirty="0">
                <a:latin typeface="Cambria"/>
                <a:cs typeface="Cambria"/>
              </a:rPr>
              <a:t>weight</a:t>
            </a:r>
            <a:r>
              <a:rPr sz="2400" spc="80" dirty="0">
                <a:latin typeface="Cambria"/>
                <a:cs typeface="Cambria"/>
              </a:rPr>
              <a:t> </a:t>
            </a:r>
            <a:r>
              <a:rPr sz="2400" spc="75" dirty="0">
                <a:latin typeface="Cambria"/>
                <a:cs typeface="Cambria"/>
              </a:rPr>
              <a:t>is</a:t>
            </a:r>
            <a:r>
              <a:rPr sz="2400" spc="80" dirty="0">
                <a:latin typeface="Cambria"/>
                <a:cs typeface="Cambria"/>
              </a:rPr>
              <a:t> </a:t>
            </a:r>
            <a:r>
              <a:rPr sz="2400" spc="65" dirty="0">
                <a:latin typeface="Cambria"/>
                <a:cs typeface="Cambria"/>
              </a:rPr>
              <a:t>based</a:t>
            </a:r>
            <a:r>
              <a:rPr sz="2400" spc="70" dirty="0">
                <a:latin typeface="Cambria"/>
                <a:cs typeface="Cambria"/>
              </a:rPr>
              <a:t> </a:t>
            </a:r>
            <a:r>
              <a:rPr sz="2400" spc="25" dirty="0">
                <a:latin typeface="Cambria"/>
                <a:cs typeface="Cambria"/>
              </a:rPr>
              <a:t>on</a:t>
            </a:r>
            <a:r>
              <a:rPr sz="2400" spc="30" dirty="0">
                <a:latin typeface="Cambria"/>
                <a:cs typeface="Cambria"/>
              </a:rPr>
              <a:t> </a:t>
            </a:r>
            <a:r>
              <a:rPr sz="2400" spc="160" dirty="0">
                <a:latin typeface="Cambria"/>
                <a:cs typeface="Cambria"/>
              </a:rPr>
              <a:t>a</a:t>
            </a:r>
            <a:r>
              <a:rPr sz="2400" spc="165" dirty="0">
                <a:latin typeface="Cambria"/>
                <a:cs typeface="Cambria"/>
              </a:rPr>
              <a:t> </a:t>
            </a:r>
            <a:r>
              <a:rPr sz="2400" spc="75" dirty="0">
                <a:latin typeface="Cambria"/>
                <a:cs typeface="Cambria"/>
              </a:rPr>
              <a:t>function </a:t>
            </a:r>
            <a:r>
              <a:rPr sz="2400" spc="80" dirty="0">
                <a:latin typeface="Cambria"/>
                <a:cs typeface="Cambria"/>
              </a:rPr>
              <a:t> </a:t>
            </a:r>
            <a:r>
              <a:rPr sz="2400" spc="65" dirty="0">
                <a:latin typeface="Cambria"/>
                <a:cs typeface="Cambria"/>
              </a:rPr>
              <a:t>associated</a:t>
            </a:r>
            <a:r>
              <a:rPr sz="2400" spc="70" dirty="0">
                <a:latin typeface="Cambria"/>
                <a:cs typeface="Cambria"/>
              </a:rPr>
              <a:t> </a:t>
            </a:r>
            <a:r>
              <a:rPr sz="2400" spc="90" dirty="0">
                <a:latin typeface="Cambria"/>
                <a:cs typeface="Cambria"/>
              </a:rPr>
              <a:t>with</a:t>
            </a:r>
            <a:r>
              <a:rPr sz="2400" spc="95" dirty="0">
                <a:latin typeface="Cambria"/>
                <a:cs typeface="Cambria"/>
              </a:rPr>
              <a:t> </a:t>
            </a:r>
            <a:r>
              <a:rPr sz="2400" spc="90" dirty="0">
                <a:latin typeface="Cambria"/>
                <a:cs typeface="Cambria"/>
              </a:rPr>
              <a:t>the</a:t>
            </a:r>
            <a:r>
              <a:rPr sz="2400" spc="95" dirty="0">
                <a:latin typeface="Cambria"/>
                <a:cs typeface="Cambria"/>
              </a:rPr>
              <a:t> </a:t>
            </a:r>
            <a:r>
              <a:rPr sz="2400" spc="60" dirty="0">
                <a:latin typeface="Cambria"/>
                <a:cs typeface="Cambria"/>
              </a:rPr>
              <a:t>frequency  </a:t>
            </a:r>
            <a:r>
              <a:rPr sz="2400" spc="-5" dirty="0">
                <a:latin typeface="Cambria"/>
                <a:cs typeface="Cambria"/>
              </a:rPr>
              <a:t>of</a:t>
            </a:r>
            <a:r>
              <a:rPr sz="2400" spc="515" dirty="0">
                <a:latin typeface="Cambria"/>
                <a:cs typeface="Cambria"/>
              </a:rPr>
              <a:t> </a:t>
            </a:r>
            <a:r>
              <a:rPr sz="2400" spc="35" dirty="0">
                <a:latin typeface="Cambria"/>
                <a:cs typeface="Cambria"/>
              </a:rPr>
              <a:t>occurrence</a:t>
            </a:r>
            <a:r>
              <a:rPr sz="2400" spc="600" dirty="0">
                <a:latin typeface="Cambria"/>
                <a:cs typeface="Cambria"/>
              </a:rPr>
              <a:t> </a:t>
            </a:r>
            <a:r>
              <a:rPr sz="2400" spc="-5" dirty="0">
                <a:latin typeface="Cambria"/>
                <a:cs typeface="Cambria"/>
              </a:rPr>
              <a:t>of</a:t>
            </a:r>
            <a:r>
              <a:rPr sz="2400" spc="520" dirty="0">
                <a:latin typeface="Cambria"/>
                <a:cs typeface="Cambria"/>
              </a:rPr>
              <a:t> </a:t>
            </a:r>
            <a:r>
              <a:rPr sz="2400" spc="90" dirty="0">
                <a:latin typeface="Cambria"/>
                <a:cs typeface="Cambria"/>
              </a:rPr>
              <a:t>the </a:t>
            </a:r>
            <a:r>
              <a:rPr sz="2400" spc="95" dirty="0">
                <a:latin typeface="Cambria"/>
                <a:cs typeface="Cambria"/>
              </a:rPr>
              <a:t> </a:t>
            </a:r>
            <a:r>
              <a:rPr sz="2400" spc="85" dirty="0">
                <a:latin typeface="Cambria"/>
                <a:cs typeface="Cambria"/>
              </a:rPr>
              <a:t>term</a:t>
            </a:r>
            <a:r>
              <a:rPr sz="2400" spc="125" dirty="0">
                <a:latin typeface="Cambria"/>
                <a:cs typeface="Cambria"/>
              </a:rPr>
              <a:t> </a:t>
            </a:r>
            <a:r>
              <a:rPr sz="2400" spc="105" dirty="0">
                <a:latin typeface="Cambria"/>
                <a:cs typeface="Cambria"/>
              </a:rPr>
              <a:t>in</a:t>
            </a:r>
            <a:r>
              <a:rPr sz="2400" spc="125" dirty="0">
                <a:latin typeface="Cambria"/>
                <a:cs typeface="Cambria"/>
              </a:rPr>
              <a:t> </a:t>
            </a:r>
            <a:r>
              <a:rPr sz="2400" spc="90" dirty="0">
                <a:latin typeface="Cambria"/>
                <a:cs typeface="Cambria"/>
              </a:rPr>
              <a:t>the</a:t>
            </a:r>
            <a:r>
              <a:rPr sz="2400" spc="135" dirty="0">
                <a:latin typeface="Cambria"/>
                <a:cs typeface="Cambria"/>
              </a:rPr>
              <a:t> </a:t>
            </a:r>
            <a:r>
              <a:rPr sz="2400" spc="90" dirty="0">
                <a:latin typeface="Cambria"/>
                <a:cs typeface="Cambria"/>
              </a:rPr>
              <a:t>item</a:t>
            </a:r>
            <a:endParaRPr sz="2400">
              <a:latin typeface="Cambria"/>
              <a:cs typeface="Cambria"/>
            </a:endParaRPr>
          </a:p>
          <a:p>
            <a:pPr marL="652145" marR="7620" lvl="1" indent="-274320" algn="just">
              <a:lnSpc>
                <a:spcPct val="100000"/>
              </a:lnSpc>
              <a:spcBef>
                <a:spcPts val="509"/>
              </a:spcBef>
              <a:buClr>
                <a:srgbClr val="FD8537"/>
              </a:buClr>
              <a:buSzPct val="78571"/>
              <a:buFont typeface="Segoe UI Symbol"/>
              <a:buChar char="⚫"/>
              <a:tabLst>
                <a:tab pos="652780" algn="l"/>
              </a:tabLst>
            </a:pPr>
            <a:r>
              <a:rPr sz="2100" spc="110" dirty="0">
                <a:latin typeface="Cambria"/>
                <a:cs typeface="Cambria"/>
              </a:rPr>
              <a:t>Values </a:t>
            </a:r>
            <a:r>
              <a:rPr sz="2100" spc="20" dirty="0">
                <a:latin typeface="Cambria"/>
                <a:cs typeface="Cambria"/>
              </a:rPr>
              <a:t>for</a:t>
            </a:r>
            <a:r>
              <a:rPr sz="2100" spc="25" dirty="0">
                <a:latin typeface="Cambria"/>
                <a:cs typeface="Cambria"/>
              </a:rPr>
              <a:t> </a:t>
            </a:r>
            <a:r>
              <a:rPr sz="2100" spc="80" dirty="0">
                <a:latin typeface="Cambria"/>
                <a:cs typeface="Cambria"/>
              </a:rPr>
              <a:t>the</a:t>
            </a:r>
            <a:r>
              <a:rPr sz="2100" spc="85" dirty="0">
                <a:latin typeface="Cambria"/>
                <a:cs typeface="Cambria"/>
              </a:rPr>
              <a:t> </a:t>
            </a:r>
            <a:r>
              <a:rPr sz="2100" spc="70" dirty="0">
                <a:latin typeface="Cambria"/>
                <a:cs typeface="Cambria"/>
              </a:rPr>
              <a:t>index</a:t>
            </a:r>
            <a:r>
              <a:rPr sz="2100" spc="75" dirty="0">
                <a:latin typeface="Cambria"/>
                <a:cs typeface="Cambria"/>
              </a:rPr>
              <a:t> </a:t>
            </a:r>
            <a:r>
              <a:rPr sz="2100" spc="70" dirty="0">
                <a:latin typeface="Cambria"/>
                <a:cs typeface="Cambria"/>
              </a:rPr>
              <a:t>terms</a:t>
            </a:r>
            <a:r>
              <a:rPr sz="2100" spc="75" dirty="0">
                <a:latin typeface="Cambria"/>
                <a:cs typeface="Cambria"/>
              </a:rPr>
              <a:t> </a:t>
            </a:r>
            <a:r>
              <a:rPr sz="2100" spc="70" dirty="0">
                <a:latin typeface="Cambria"/>
                <a:cs typeface="Cambria"/>
              </a:rPr>
              <a:t>are  </a:t>
            </a:r>
            <a:r>
              <a:rPr sz="2100" spc="65" dirty="0">
                <a:latin typeface="Cambria"/>
                <a:cs typeface="Cambria"/>
              </a:rPr>
              <a:t>normalized  </a:t>
            </a:r>
            <a:r>
              <a:rPr sz="2100" spc="40" dirty="0">
                <a:latin typeface="Cambria"/>
                <a:cs typeface="Cambria"/>
              </a:rPr>
              <a:t>between  </a:t>
            </a:r>
            <a:r>
              <a:rPr sz="2100" spc="20" dirty="0">
                <a:latin typeface="Cambria"/>
                <a:cs typeface="Cambria"/>
              </a:rPr>
              <a:t>zero </a:t>
            </a:r>
            <a:r>
              <a:rPr sz="2100" spc="25" dirty="0">
                <a:latin typeface="Cambria"/>
                <a:cs typeface="Cambria"/>
              </a:rPr>
              <a:t> </a:t>
            </a:r>
            <a:r>
              <a:rPr sz="2100" spc="90" dirty="0">
                <a:latin typeface="Cambria"/>
                <a:cs typeface="Cambria"/>
              </a:rPr>
              <a:t>and</a:t>
            </a:r>
            <a:r>
              <a:rPr sz="2100" spc="105" dirty="0">
                <a:latin typeface="Cambria"/>
                <a:cs typeface="Cambria"/>
              </a:rPr>
              <a:t> </a:t>
            </a:r>
            <a:r>
              <a:rPr sz="2100" spc="20" dirty="0">
                <a:latin typeface="Cambria"/>
                <a:cs typeface="Cambria"/>
              </a:rPr>
              <a:t>one</a:t>
            </a:r>
            <a:endParaRPr sz="2100">
              <a:latin typeface="Cambria"/>
              <a:cs typeface="Cambria"/>
            </a:endParaRPr>
          </a:p>
          <a:p>
            <a:pPr marL="652145" marR="5715" lvl="1" indent="-274320" algn="just">
              <a:lnSpc>
                <a:spcPct val="100000"/>
              </a:lnSpc>
              <a:spcBef>
                <a:spcPts val="505"/>
              </a:spcBef>
              <a:buClr>
                <a:srgbClr val="FD8537"/>
              </a:buClr>
              <a:buSzPct val="78571"/>
              <a:buFont typeface="Segoe UI Symbol"/>
              <a:buChar char="⚫"/>
              <a:tabLst>
                <a:tab pos="652780" algn="l"/>
              </a:tabLst>
            </a:pPr>
            <a:r>
              <a:rPr sz="2100" spc="100" dirty="0">
                <a:latin typeface="Cambria"/>
                <a:cs typeface="Cambria"/>
              </a:rPr>
              <a:t>The</a:t>
            </a:r>
            <a:r>
              <a:rPr sz="2100" spc="105" dirty="0">
                <a:latin typeface="Cambria"/>
                <a:cs typeface="Cambria"/>
              </a:rPr>
              <a:t> </a:t>
            </a:r>
            <a:r>
              <a:rPr sz="2100" spc="80" dirty="0">
                <a:latin typeface="Cambria"/>
                <a:cs typeface="Cambria"/>
              </a:rPr>
              <a:t>higher</a:t>
            </a:r>
            <a:r>
              <a:rPr sz="2100" spc="85" dirty="0">
                <a:latin typeface="Cambria"/>
                <a:cs typeface="Cambria"/>
              </a:rPr>
              <a:t> </a:t>
            </a:r>
            <a:r>
              <a:rPr sz="2100" spc="80" dirty="0">
                <a:latin typeface="Cambria"/>
                <a:cs typeface="Cambria"/>
              </a:rPr>
              <a:t>the</a:t>
            </a:r>
            <a:r>
              <a:rPr sz="2100" spc="85" dirty="0">
                <a:latin typeface="Cambria"/>
                <a:cs typeface="Cambria"/>
              </a:rPr>
              <a:t> </a:t>
            </a:r>
            <a:r>
              <a:rPr sz="2100" spc="80" dirty="0">
                <a:latin typeface="Cambria"/>
                <a:cs typeface="Cambria"/>
              </a:rPr>
              <a:t>weight,</a:t>
            </a:r>
            <a:r>
              <a:rPr sz="2100" spc="85" dirty="0">
                <a:latin typeface="Cambria"/>
                <a:cs typeface="Cambria"/>
              </a:rPr>
              <a:t> </a:t>
            </a:r>
            <a:r>
              <a:rPr sz="2100" spc="80" dirty="0">
                <a:latin typeface="Cambria"/>
                <a:cs typeface="Cambria"/>
              </a:rPr>
              <a:t>the</a:t>
            </a:r>
            <a:r>
              <a:rPr sz="2100" spc="85" dirty="0">
                <a:latin typeface="Cambria"/>
                <a:cs typeface="Cambria"/>
              </a:rPr>
              <a:t> </a:t>
            </a:r>
            <a:r>
              <a:rPr sz="2100" spc="30" dirty="0">
                <a:latin typeface="Cambria"/>
                <a:cs typeface="Cambria"/>
              </a:rPr>
              <a:t>more</a:t>
            </a:r>
            <a:r>
              <a:rPr sz="2100" spc="35" dirty="0">
                <a:latin typeface="Cambria"/>
                <a:cs typeface="Cambria"/>
              </a:rPr>
              <a:t> </a:t>
            </a:r>
            <a:r>
              <a:rPr sz="2100" spc="80" dirty="0">
                <a:latin typeface="Cambria"/>
                <a:cs typeface="Cambria"/>
              </a:rPr>
              <a:t>the</a:t>
            </a:r>
            <a:r>
              <a:rPr sz="2100" spc="85" dirty="0">
                <a:latin typeface="Cambria"/>
                <a:cs typeface="Cambria"/>
              </a:rPr>
              <a:t> </a:t>
            </a:r>
            <a:r>
              <a:rPr sz="2100" spc="75" dirty="0">
                <a:latin typeface="Cambria"/>
                <a:cs typeface="Cambria"/>
              </a:rPr>
              <a:t>term</a:t>
            </a:r>
            <a:r>
              <a:rPr sz="2100" spc="80" dirty="0">
                <a:latin typeface="Cambria"/>
                <a:cs typeface="Cambria"/>
              </a:rPr>
              <a:t> </a:t>
            </a:r>
            <a:r>
              <a:rPr sz="2100" spc="60" dirty="0">
                <a:latin typeface="Cambria"/>
                <a:cs typeface="Cambria"/>
              </a:rPr>
              <a:t>represents</a:t>
            </a:r>
            <a:r>
              <a:rPr sz="2100" spc="65" dirty="0">
                <a:latin typeface="Cambria"/>
                <a:cs typeface="Cambria"/>
              </a:rPr>
              <a:t> </a:t>
            </a:r>
            <a:r>
              <a:rPr sz="2100" spc="140" dirty="0">
                <a:latin typeface="Cambria"/>
                <a:cs typeface="Cambria"/>
              </a:rPr>
              <a:t>a </a:t>
            </a:r>
            <a:r>
              <a:rPr sz="2100" spc="145" dirty="0">
                <a:latin typeface="Cambria"/>
                <a:cs typeface="Cambria"/>
              </a:rPr>
              <a:t> </a:t>
            </a:r>
            <a:r>
              <a:rPr sz="2100" spc="30" dirty="0">
                <a:latin typeface="Cambria"/>
                <a:cs typeface="Cambria"/>
              </a:rPr>
              <a:t>concept</a:t>
            </a:r>
            <a:r>
              <a:rPr sz="2100" spc="114" dirty="0">
                <a:latin typeface="Cambria"/>
                <a:cs typeface="Cambria"/>
              </a:rPr>
              <a:t> </a:t>
            </a:r>
            <a:r>
              <a:rPr sz="2100" spc="50" dirty="0">
                <a:latin typeface="Cambria"/>
                <a:cs typeface="Cambria"/>
              </a:rPr>
              <a:t>discussed</a:t>
            </a:r>
            <a:r>
              <a:rPr sz="2100" spc="135" dirty="0">
                <a:latin typeface="Cambria"/>
                <a:cs typeface="Cambria"/>
              </a:rPr>
              <a:t> </a:t>
            </a:r>
            <a:r>
              <a:rPr sz="2100" spc="90" dirty="0">
                <a:latin typeface="Cambria"/>
                <a:cs typeface="Cambria"/>
              </a:rPr>
              <a:t>in</a:t>
            </a:r>
            <a:r>
              <a:rPr sz="2100" spc="130" dirty="0">
                <a:latin typeface="Cambria"/>
                <a:cs typeface="Cambria"/>
              </a:rPr>
              <a:t> </a:t>
            </a:r>
            <a:r>
              <a:rPr sz="2100" spc="80" dirty="0">
                <a:latin typeface="Cambria"/>
                <a:cs typeface="Cambria"/>
              </a:rPr>
              <a:t>the</a:t>
            </a:r>
            <a:r>
              <a:rPr sz="2100" spc="125" dirty="0">
                <a:latin typeface="Cambria"/>
                <a:cs typeface="Cambria"/>
              </a:rPr>
              <a:t> </a:t>
            </a:r>
            <a:r>
              <a:rPr sz="2100" spc="80" dirty="0">
                <a:latin typeface="Cambria"/>
                <a:cs typeface="Cambria"/>
              </a:rPr>
              <a:t>item</a:t>
            </a:r>
            <a:endParaRPr sz="2100">
              <a:latin typeface="Cambria"/>
              <a:cs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844155" cy="4675639"/>
          </a:xfrm>
          <a:prstGeom prst="rect">
            <a:avLst/>
          </a:prstGeom>
        </p:spPr>
        <p:txBody>
          <a:bodyPr vert="horz" wrap="square" lIns="0" tIns="12700" rIns="0" bIns="0" rtlCol="0">
            <a:spAutoFit/>
          </a:bodyPr>
          <a:lstStyle/>
          <a:p>
            <a:pPr marL="286385" marR="5715" indent="-274320" algn="just">
              <a:lnSpc>
                <a:spcPct val="100000"/>
              </a:lnSpc>
              <a:spcBef>
                <a:spcPts val="100"/>
              </a:spcBef>
              <a:buClr>
                <a:srgbClr val="FD8537"/>
              </a:buClr>
              <a:buSzPct val="68750"/>
              <a:buFont typeface="Wingdings"/>
              <a:buChar char=""/>
              <a:tabLst>
                <a:tab pos="287020" algn="l"/>
              </a:tabLst>
            </a:pPr>
            <a:r>
              <a:rPr sz="2400" spc="150" dirty="0">
                <a:latin typeface="Cambria"/>
                <a:cs typeface="Cambria"/>
              </a:rPr>
              <a:t>One </a:t>
            </a:r>
            <a:r>
              <a:rPr sz="2400" spc="-5" dirty="0">
                <a:latin typeface="Cambria"/>
                <a:cs typeface="Cambria"/>
              </a:rPr>
              <a:t>of </a:t>
            </a:r>
            <a:r>
              <a:rPr sz="2400" spc="90" dirty="0">
                <a:latin typeface="Cambria"/>
                <a:cs typeface="Cambria"/>
              </a:rPr>
              <a:t>the </a:t>
            </a:r>
            <a:r>
              <a:rPr sz="2400" spc="85" dirty="0">
                <a:latin typeface="Cambria"/>
                <a:cs typeface="Cambria"/>
              </a:rPr>
              <a:t>first </a:t>
            </a:r>
            <a:r>
              <a:rPr sz="2400" spc="80" dirty="0">
                <a:latin typeface="Cambria"/>
                <a:cs typeface="Cambria"/>
              </a:rPr>
              <a:t>transformations </a:t>
            </a:r>
            <a:r>
              <a:rPr sz="2400" spc="50" dirty="0">
                <a:latin typeface="Cambria"/>
                <a:cs typeface="Cambria"/>
              </a:rPr>
              <a:t>often </a:t>
            </a:r>
            <a:r>
              <a:rPr sz="2400" spc="70" dirty="0">
                <a:latin typeface="Cambria"/>
                <a:cs typeface="Cambria"/>
              </a:rPr>
              <a:t>applied </a:t>
            </a:r>
            <a:r>
              <a:rPr sz="2400" spc="20" dirty="0">
                <a:latin typeface="Cambria"/>
                <a:cs typeface="Cambria"/>
              </a:rPr>
              <a:t>to </a:t>
            </a:r>
            <a:r>
              <a:rPr sz="2400" spc="114" dirty="0">
                <a:latin typeface="Cambria"/>
                <a:cs typeface="Cambria"/>
              </a:rPr>
              <a:t>data </a:t>
            </a:r>
            <a:r>
              <a:rPr sz="2400" spc="120" dirty="0">
                <a:latin typeface="Cambria"/>
                <a:cs typeface="Cambria"/>
              </a:rPr>
              <a:t> </a:t>
            </a:r>
            <a:r>
              <a:rPr sz="2400" spc="20" dirty="0">
                <a:latin typeface="Cambria"/>
                <a:cs typeface="Cambria"/>
              </a:rPr>
              <a:t>before </a:t>
            </a:r>
            <a:r>
              <a:rPr sz="2400" spc="85" dirty="0">
                <a:latin typeface="Cambria"/>
                <a:cs typeface="Cambria"/>
              </a:rPr>
              <a:t>placing </a:t>
            </a:r>
            <a:r>
              <a:rPr sz="2400" spc="105" dirty="0">
                <a:latin typeface="Cambria"/>
                <a:cs typeface="Cambria"/>
              </a:rPr>
              <a:t>it in </a:t>
            </a:r>
            <a:r>
              <a:rPr sz="2400" spc="90" dirty="0">
                <a:latin typeface="Cambria"/>
                <a:cs typeface="Cambria"/>
              </a:rPr>
              <a:t>the </a:t>
            </a:r>
            <a:r>
              <a:rPr sz="2400" spc="75" dirty="0">
                <a:latin typeface="Cambria"/>
                <a:cs typeface="Cambria"/>
              </a:rPr>
              <a:t>searchable </a:t>
            </a:r>
            <a:r>
              <a:rPr sz="2400" spc="114" dirty="0">
                <a:latin typeface="Cambria"/>
                <a:cs typeface="Cambria"/>
              </a:rPr>
              <a:t>data </a:t>
            </a:r>
            <a:r>
              <a:rPr sz="2400" spc="85" dirty="0">
                <a:latin typeface="Cambria"/>
                <a:cs typeface="Cambria"/>
              </a:rPr>
              <a:t>structure </a:t>
            </a:r>
            <a:r>
              <a:rPr sz="2400" spc="70" dirty="0">
                <a:latin typeface="Cambria"/>
                <a:cs typeface="Cambria"/>
              </a:rPr>
              <a:t>is </a:t>
            </a:r>
            <a:r>
              <a:rPr sz="2400" spc="75" dirty="0">
                <a:latin typeface="Cambria"/>
                <a:cs typeface="Cambria"/>
              </a:rPr>
              <a:t> </a:t>
            </a:r>
            <a:r>
              <a:rPr sz="2400" spc="110" dirty="0">
                <a:latin typeface="Cambria"/>
                <a:cs typeface="Cambria"/>
              </a:rPr>
              <a:t>stemming.</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30" dirty="0">
                <a:latin typeface="Cambria"/>
                <a:cs typeface="Cambria"/>
              </a:rPr>
              <a:t>Stemming </a:t>
            </a:r>
            <a:r>
              <a:rPr sz="2400" spc="55" dirty="0">
                <a:latin typeface="Cambria"/>
                <a:cs typeface="Cambria"/>
              </a:rPr>
              <a:t>reduces </a:t>
            </a:r>
            <a:r>
              <a:rPr sz="2400" spc="90" dirty="0">
                <a:latin typeface="Cambria"/>
                <a:cs typeface="Cambria"/>
              </a:rPr>
              <a:t>the </a:t>
            </a:r>
            <a:r>
              <a:rPr sz="2400" spc="70" dirty="0">
                <a:latin typeface="Cambria"/>
                <a:cs typeface="Cambria"/>
              </a:rPr>
              <a:t>diversity </a:t>
            </a:r>
            <a:r>
              <a:rPr sz="2400" spc="-5" dirty="0">
                <a:latin typeface="Cambria"/>
                <a:cs typeface="Cambria"/>
              </a:rPr>
              <a:t>of </a:t>
            </a:r>
            <a:r>
              <a:rPr sz="2400" spc="70" dirty="0">
                <a:latin typeface="Cambria"/>
                <a:cs typeface="Cambria"/>
              </a:rPr>
              <a:t>representations </a:t>
            </a:r>
            <a:r>
              <a:rPr sz="2400" spc="-5" dirty="0">
                <a:latin typeface="Cambria"/>
                <a:cs typeface="Cambria"/>
              </a:rPr>
              <a:t>of </a:t>
            </a:r>
            <a:r>
              <a:rPr sz="2400" dirty="0">
                <a:latin typeface="Cambria"/>
                <a:cs typeface="Cambria"/>
              </a:rPr>
              <a:t> </a:t>
            </a:r>
            <a:r>
              <a:rPr sz="2400" spc="160" dirty="0">
                <a:latin typeface="Cambria"/>
                <a:cs typeface="Cambria"/>
              </a:rPr>
              <a:t>a</a:t>
            </a:r>
            <a:r>
              <a:rPr sz="2400" spc="850" dirty="0">
                <a:latin typeface="Cambria"/>
                <a:cs typeface="Cambria"/>
              </a:rPr>
              <a:t> </a:t>
            </a:r>
            <a:r>
              <a:rPr sz="2400" spc="35" dirty="0">
                <a:latin typeface="Cambria"/>
                <a:cs typeface="Cambria"/>
              </a:rPr>
              <a:t>concept</a:t>
            </a:r>
            <a:r>
              <a:rPr sz="2400" spc="600" dirty="0">
                <a:latin typeface="Cambria"/>
                <a:cs typeface="Cambria"/>
              </a:rPr>
              <a:t> </a:t>
            </a:r>
            <a:r>
              <a:rPr sz="2400" spc="-35" dirty="0">
                <a:latin typeface="Cambria"/>
                <a:cs typeface="Cambria"/>
              </a:rPr>
              <a:t>(word)</a:t>
            </a:r>
            <a:r>
              <a:rPr sz="2400" spc="-30" dirty="0">
                <a:latin typeface="Cambria"/>
                <a:cs typeface="Cambria"/>
              </a:rPr>
              <a:t> </a:t>
            </a:r>
            <a:r>
              <a:rPr sz="2400" spc="20" dirty="0">
                <a:latin typeface="Cambria"/>
                <a:cs typeface="Cambria"/>
              </a:rPr>
              <a:t>to</a:t>
            </a:r>
            <a:r>
              <a:rPr sz="2400" spc="25" dirty="0">
                <a:latin typeface="Cambria"/>
                <a:cs typeface="Cambria"/>
              </a:rPr>
              <a:t> </a:t>
            </a:r>
            <a:r>
              <a:rPr sz="2400" spc="160" dirty="0">
                <a:latin typeface="Cambria"/>
                <a:cs typeface="Cambria"/>
              </a:rPr>
              <a:t>a</a:t>
            </a:r>
            <a:r>
              <a:rPr sz="2400" spc="850" dirty="0">
                <a:latin typeface="Cambria"/>
                <a:cs typeface="Cambria"/>
              </a:rPr>
              <a:t> </a:t>
            </a:r>
            <a:r>
              <a:rPr sz="2400" spc="75" dirty="0">
                <a:latin typeface="Cambria"/>
                <a:cs typeface="Cambria"/>
              </a:rPr>
              <a:t>canonical</a:t>
            </a:r>
            <a:r>
              <a:rPr sz="2400" spc="80" dirty="0">
                <a:latin typeface="Cambria"/>
                <a:cs typeface="Cambria"/>
              </a:rPr>
              <a:t> </a:t>
            </a:r>
            <a:r>
              <a:rPr sz="2400" spc="50" dirty="0">
                <a:latin typeface="Cambria"/>
                <a:cs typeface="Cambria"/>
              </a:rPr>
              <a:t>morphological </a:t>
            </a:r>
            <a:r>
              <a:rPr sz="2400" spc="55" dirty="0">
                <a:latin typeface="Cambria"/>
                <a:cs typeface="Cambria"/>
              </a:rPr>
              <a:t> </a:t>
            </a:r>
            <a:r>
              <a:rPr sz="2400" spc="80" dirty="0">
                <a:latin typeface="Cambria"/>
                <a:cs typeface="Cambria"/>
              </a:rPr>
              <a:t>representation.</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95" dirty="0">
                <a:latin typeface="Cambria"/>
                <a:cs typeface="Cambria"/>
              </a:rPr>
              <a:t>risk</a:t>
            </a:r>
            <a:r>
              <a:rPr sz="2400" spc="100" dirty="0">
                <a:latin typeface="Cambria"/>
                <a:cs typeface="Cambria"/>
              </a:rPr>
              <a:t> </a:t>
            </a:r>
            <a:r>
              <a:rPr sz="2400" spc="90" dirty="0">
                <a:latin typeface="Cambria"/>
                <a:cs typeface="Cambria"/>
              </a:rPr>
              <a:t>with</a:t>
            </a:r>
            <a:r>
              <a:rPr sz="2400" spc="95" dirty="0">
                <a:latin typeface="Cambria"/>
                <a:cs typeface="Cambria"/>
              </a:rPr>
              <a:t> </a:t>
            </a:r>
            <a:r>
              <a:rPr sz="2400" spc="100" dirty="0">
                <a:latin typeface="Cambria"/>
                <a:cs typeface="Cambria"/>
              </a:rPr>
              <a:t>stemming</a:t>
            </a:r>
            <a:r>
              <a:rPr sz="2400" spc="105" dirty="0">
                <a:latin typeface="Cambria"/>
                <a:cs typeface="Cambria"/>
              </a:rPr>
              <a:t> </a:t>
            </a:r>
            <a:r>
              <a:rPr sz="2400" spc="80" dirty="0">
                <a:latin typeface="Cambria"/>
                <a:cs typeface="Cambria"/>
              </a:rPr>
              <a:t>is</a:t>
            </a:r>
            <a:r>
              <a:rPr sz="2400" spc="85" dirty="0">
                <a:latin typeface="Cambria"/>
                <a:cs typeface="Cambria"/>
              </a:rPr>
              <a:t> </a:t>
            </a:r>
            <a:r>
              <a:rPr sz="2400" spc="130" dirty="0">
                <a:latin typeface="Cambria"/>
                <a:cs typeface="Cambria"/>
              </a:rPr>
              <a:t>that</a:t>
            </a:r>
            <a:r>
              <a:rPr sz="2400" spc="790" dirty="0">
                <a:latin typeface="Cambria"/>
                <a:cs typeface="Cambria"/>
              </a:rPr>
              <a:t> </a:t>
            </a:r>
            <a:r>
              <a:rPr sz="2400" spc="30" dirty="0">
                <a:latin typeface="Cambria"/>
                <a:cs typeface="Cambria"/>
              </a:rPr>
              <a:t>concept </a:t>
            </a:r>
            <a:r>
              <a:rPr sz="2400" spc="35" dirty="0">
                <a:latin typeface="Cambria"/>
                <a:cs typeface="Cambria"/>
              </a:rPr>
              <a:t> </a:t>
            </a:r>
            <a:r>
              <a:rPr sz="2400" spc="75" dirty="0">
                <a:latin typeface="Cambria"/>
                <a:cs typeface="Cambria"/>
              </a:rPr>
              <a:t>discrimination</a:t>
            </a:r>
            <a:r>
              <a:rPr sz="2400" spc="80" dirty="0">
                <a:latin typeface="Cambria"/>
                <a:cs typeface="Cambria"/>
              </a:rPr>
              <a:t> </a:t>
            </a:r>
            <a:r>
              <a:rPr sz="2400" spc="75" dirty="0">
                <a:latin typeface="Cambria"/>
                <a:cs typeface="Cambria"/>
              </a:rPr>
              <a:t>information</a:t>
            </a:r>
            <a:r>
              <a:rPr sz="2400" spc="80" dirty="0">
                <a:latin typeface="Cambria"/>
                <a:cs typeface="Cambria"/>
              </a:rPr>
              <a:t> </a:t>
            </a:r>
            <a:r>
              <a:rPr sz="2400" spc="120" dirty="0">
                <a:latin typeface="Cambria"/>
                <a:cs typeface="Cambria"/>
              </a:rPr>
              <a:t>may</a:t>
            </a:r>
            <a:r>
              <a:rPr sz="2400" spc="125" dirty="0">
                <a:latin typeface="Cambria"/>
                <a:cs typeface="Cambria"/>
              </a:rPr>
              <a:t> </a:t>
            </a:r>
            <a:r>
              <a:rPr sz="2400" spc="20" dirty="0">
                <a:latin typeface="Cambria"/>
                <a:cs typeface="Cambria"/>
              </a:rPr>
              <a:t>be</a:t>
            </a:r>
            <a:r>
              <a:rPr sz="2400" spc="25" dirty="0">
                <a:latin typeface="Cambria"/>
                <a:cs typeface="Cambria"/>
              </a:rPr>
              <a:t> </a:t>
            </a:r>
            <a:r>
              <a:rPr sz="2400" spc="55" dirty="0">
                <a:latin typeface="Cambria"/>
                <a:cs typeface="Cambria"/>
              </a:rPr>
              <a:t>lost</a:t>
            </a:r>
            <a:r>
              <a:rPr sz="2400" spc="640" dirty="0">
                <a:latin typeface="Cambria"/>
                <a:cs typeface="Cambria"/>
              </a:rPr>
              <a:t> </a:t>
            </a:r>
            <a:r>
              <a:rPr sz="2400" spc="105" dirty="0">
                <a:latin typeface="Cambria"/>
                <a:cs typeface="Cambria"/>
              </a:rPr>
              <a:t>in</a:t>
            </a:r>
            <a:r>
              <a:rPr sz="2400" spc="740" dirty="0">
                <a:latin typeface="Cambria"/>
                <a:cs typeface="Cambria"/>
              </a:rPr>
              <a:t> </a:t>
            </a:r>
            <a:r>
              <a:rPr sz="2400" spc="90" dirty="0">
                <a:latin typeface="Cambria"/>
                <a:cs typeface="Cambria"/>
              </a:rPr>
              <a:t>the </a:t>
            </a:r>
            <a:r>
              <a:rPr sz="2400" spc="95" dirty="0">
                <a:latin typeface="Cambria"/>
                <a:cs typeface="Cambria"/>
              </a:rPr>
              <a:t> </a:t>
            </a:r>
            <a:r>
              <a:rPr sz="2400" spc="45" dirty="0">
                <a:latin typeface="Cambria"/>
                <a:cs typeface="Cambria"/>
              </a:rPr>
              <a:t>process,</a:t>
            </a:r>
            <a:r>
              <a:rPr sz="2400" spc="50" dirty="0">
                <a:latin typeface="Cambria"/>
                <a:cs typeface="Cambria"/>
              </a:rPr>
              <a:t> </a:t>
            </a:r>
            <a:r>
              <a:rPr sz="2400" spc="95" dirty="0">
                <a:latin typeface="Cambria"/>
                <a:cs typeface="Cambria"/>
              </a:rPr>
              <a:t>causing</a:t>
            </a:r>
            <a:r>
              <a:rPr sz="2400" spc="100" dirty="0">
                <a:latin typeface="Cambria"/>
                <a:cs typeface="Cambria"/>
              </a:rPr>
              <a:t> </a:t>
            </a:r>
            <a:r>
              <a:rPr sz="2400" spc="160" dirty="0">
                <a:latin typeface="Cambria"/>
                <a:cs typeface="Cambria"/>
              </a:rPr>
              <a:t>a</a:t>
            </a:r>
            <a:r>
              <a:rPr sz="2400" spc="165" dirty="0">
                <a:latin typeface="Cambria"/>
                <a:cs typeface="Cambria"/>
              </a:rPr>
              <a:t> </a:t>
            </a:r>
            <a:r>
              <a:rPr sz="2400" spc="50" dirty="0">
                <a:latin typeface="Cambria"/>
                <a:cs typeface="Cambria"/>
              </a:rPr>
              <a:t>decrease</a:t>
            </a:r>
            <a:r>
              <a:rPr sz="2400" spc="55" dirty="0">
                <a:latin typeface="Cambria"/>
                <a:cs typeface="Cambria"/>
              </a:rPr>
              <a:t> </a:t>
            </a:r>
            <a:r>
              <a:rPr sz="2400" spc="105" dirty="0">
                <a:latin typeface="Cambria"/>
                <a:cs typeface="Cambria"/>
              </a:rPr>
              <a:t>in</a:t>
            </a:r>
            <a:r>
              <a:rPr sz="2400" spc="110" dirty="0">
                <a:latin typeface="Cambria"/>
                <a:cs typeface="Cambria"/>
              </a:rPr>
              <a:t> </a:t>
            </a:r>
            <a:r>
              <a:rPr sz="2400" spc="45" dirty="0">
                <a:latin typeface="Cambria"/>
                <a:cs typeface="Cambria"/>
              </a:rPr>
              <a:t>precision</a:t>
            </a:r>
            <a:r>
              <a:rPr sz="2400" spc="50" dirty="0">
                <a:latin typeface="Cambria"/>
                <a:cs typeface="Cambria"/>
              </a:rPr>
              <a:t> </a:t>
            </a:r>
            <a:r>
              <a:rPr sz="2400" spc="105" dirty="0">
                <a:latin typeface="Cambria"/>
                <a:cs typeface="Cambria"/>
              </a:rPr>
              <a:t>and  </a:t>
            </a:r>
            <a:r>
              <a:rPr sz="2400" spc="90" dirty="0">
                <a:latin typeface="Cambria"/>
                <a:cs typeface="Cambria"/>
              </a:rPr>
              <a:t>the </a:t>
            </a:r>
            <a:r>
              <a:rPr sz="2400" spc="95" dirty="0">
                <a:latin typeface="Cambria"/>
                <a:cs typeface="Cambria"/>
              </a:rPr>
              <a:t> </a:t>
            </a:r>
            <a:r>
              <a:rPr sz="2400" spc="90" dirty="0">
                <a:latin typeface="Cambria"/>
                <a:cs typeface="Cambria"/>
              </a:rPr>
              <a:t>ability</a:t>
            </a:r>
            <a:r>
              <a:rPr sz="2400" spc="110" dirty="0">
                <a:latin typeface="Cambria"/>
                <a:cs typeface="Cambria"/>
              </a:rPr>
              <a:t> </a:t>
            </a:r>
            <a:r>
              <a:rPr sz="2400" spc="20" dirty="0">
                <a:latin typeface="Cambria"/>
                <a:cs typeface="Cambria"/>
              </a:rPr>
              <a:t>for</a:t>
            </a:r>
            <a:r>
              <a:rPr sz="2400" spc="135" dirty="0">
                <a:latin typeface="Cambria"/>
                <a:cs typeface="Cambria"/>
              </a:rPr>
              <a:t> </a:t>
            </a:r>
            <a:r>
              <a:rPr sz="2400" spc="120" dirty="0">
                <a:latin typeface="Cambria"/>
                <a:cs typeface="Cambria"/>
              </a:rPr>
              <a:t>ranking</a:t>
            </a:r>
            <a:r>
              <a:rPr sz="2400" spc="114" dirty="0">
                <a:latin typeface="Cambria"/>
                <a:cs typeface="Cambria"/>
              </a:rPr>
              <a:t> </a:t>
            </a:r>
            <a:r>
              <a:rPr sz="2400" spc="20" dirty="0">
                <a:latin typeface="Cambria"/>
                <a:cs typeface="Cambria"/>
              </a:rPr>
              <a:t>to</a:t>
            </a:r>
            <a:r>
              <a:rPr sz="2400" spc="135" dirty="0">
                <a:latin typeface="Cambria"/>
                <a:cs typeface="Cambria"/>
              </a:rPr>
              <a:t> </a:t>
            </a:r>
            <a:r>
              <a:rPr sz="2400" spc="20" dirty="0">
                <a:latin typeface="Cambria"/>
                <a:cs typeface="Cambria"/>
              </a:rPr>
              <a:t>be</a:t>
            </a:r>
            <a:r>
              <a:rPr sz="2400" spc="135" dirty="0">
                <a:latin typeface="Cambria"/>
                <a:cs typeface="Cambria"/>
              </a:rPr>
              <a:t> </a:t>
            </a:r>
            <a:r>
              <a:rPr sz="2400" spc="55">
                <a:latin typeface="Cambria"/>
                <a:cs typeface="Cambria"/>
              </a:rPr>
              <a:t>performed.</a:t>
            </a:r>
            <a:endParaRPr lang="en-IN" sz="2400" spc="55" dirty="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lang="en-IN" sz="2400" spc="55" dirty="0">
                <a:latin typeface="Cambria"/>
                <a:cs typeface="Cambria"/>
              </a:rPr>
              <a:t>On the positive side, stemming has the potential to improve recall.</a:t>
            </a:r>
            <a:endParaRPr sz="2400">
              <a:latin typeface="Cambria"/>
              <a:cs typeface="Cambri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38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457200" y="609600"/>
            <a:ext cx="8305800" cy="505267"/>
          </a:xfrm>
          <a:prstGeom prst="rect">
            <a:avLst/>
          </a:prstGeom>
        </p:spPr>
        <p:txBody>
          <a:bodyPr vert="horz" wrap="square" lIns="0" tIns="12700" rIns="0" bIns="0" rtlCol="0">
            <a:spAutoFit/>
          </a:bodyPr>
          <a:lstStyle/>
          <a:p>
            <a:pPr marL="12700" marR="5080">
              <a:lnSpc>
                <a:spcPct val="100000"/>
              </a:lnSpc>
              <a:spcBef>
                <a:spcPts val="100"/>
              </a:spcBef>
            </a:pPr>
            <a:r>
              <a:rPr sz="3200" b="1" spc="305" dirty="0">
                <a:solidFill>
                  <a:srgbClr val="002060"/>
                </a:solidFill>
              </a:rPr>
              <a:t>W</a:t>
            </a:r>
            <a:r>
              <a:rPr sz="2550" b="1" spc="305" dirty="0">
                <a:solidFill>
                  <a:srgbClr val="002060"/>
                </a:solidFill>
              </a:rPr>
              <a:t>EIGHTED </a:t>
            </a:r>
            <a:r>
              <a:rPr sz="3200" b="1" spc="300" dirty="0">
                <a:solidFill>
                  <a:srgbClr val="002060"/>
                </a:solidFill>
              </a:rPr>
              <a:t>A</a:t>
            </a:r>
            <a:r>
              <a:rPr sz="2550" b="1" spc="300" dirty="0">
                <a:solidFill>
                  <a:srgbClr val="002060"/>
                </a:solidFill>
              </a:rPr>
              <a:t>UTOMATIC </a:t>
            </a:r>
            <a:r>
              <a:rPr sz="3200" b="1" spc="330" dirty="0">
                <a:solidFill>
                  <a:srgbClr val="002060"/>
                </a:solidFill>
              </a:rPr>
              <a:t>I</a:t>
            </a:r>
            <a:r>
              <a:rPr sz="2550" b="1" spc="330" dirty="0">
                <a:solidFill>
                  <a:srgbClr val="002060"/>
                </a:solidFill>
              </a:rPr>
              <a:t>NDEXING </a:t>
            </a:r>
            <a:r>
              <a:rPr sz="2550" b="1" spc="-550" dirty="0">
                <a:solidFill>
                  <a:srgbClr val="002060"/>
                </a:solidFill>
              </a:rPr>
              <a:t> </a:t>
            </a:r>
            <a:r>
              <a:rPr sz="3200" b="1" spc="180" dirty="0">
                <a:solidFill>
                  <a:srgbClr val="002060"/>
                </a:solidFill>
              </a:rPr>
              <a:t>(C</a:t>
            </a:r>
            <a:r>
              <a:rPr sz="2550" b="1" spc="180" dirty="0">
                <a:solidFill>
                  <a:srgbClr val="002060"/>
                </a:solidFill>
              </a:rPr>
              <a:t>ONT</a:t>
            </a:r>
            <a:r>
              <a:rPr sz="3200" b="1" spc="180" dirty="0">
                <a:solidFill>
                  <a:srgbClr val="002060"/>
                </a:solidFill>
              </a:rPr>
              <a:t>.)</a:t>
            </a:r>
            <a:endParaRPr sz="3200" b="1">
              <a:solidFill>
                <a:srgbClr val="002060"/>
              </a:solidFill>
            </a:endParaRPr>
          </a:p>
        </p:txBody>
      </p:sp>
      <p:sp>
        <p:nvSpPr>
          <p:cNvPr id="10" name="object 10"/>
          <p:cNvSpPr txBox="1"/>
          <p:nvPr/>
        </p:nvSpPr>
        <p:spPr>
          <a:xfrm>
            <a:off x="535940" y="1628902"/>
            <a:ext cx="8072755" cy="251333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60" dirty="0">
                <a:latin typeface="Cambria"/>
                <a:cs typeface="Cambria"/>
              </a:rPr>
              <a:t>query</a:t>
            </a:r>
            <a:r>
              <a:rPr sz="2400" spc="65" dirty="0">
                <a:latin typeface="Cambria"/>
                <a:cs typeface="Cambria"/>
              </a:rPr>
              <a:t> </a:t>
            </a:r>
            <a:r>
              <a:rPr sz="2400" spc="30" dirty="0">
                <a:latin typeface="Cambria"/>
                <a:cs typeface="Cambria"/>
              </a:rPr>
              <a:t>process</a:t>
            </a:r>
            <a:r>
              <a:rPr sz="2400" spc="35" dirty="0">
                <a:latin typeface="Cambria"/>
                <a:cs typeface="Cambria"/>
              </a:rPr>
              <a:t> </a:t>
            </a:r>
            <a:r>
              <a:rPr sz="2400" spc="80" dirty="0">
                <a:latin typeface="Cambria"/>
                <a:cs typeface="Cambria"/>
              </a:rPr>
              <a:t>uses</a:t>
            </a:r>
            <a:r>
              <a:rPr sz="2400" spc="85" dirty="0">
                <a:latin typeface="Cambria"/>
                <a:cs typeface="Cambria"/>
              </a:rPr>
              <a:t> </a:t>
            </a:r>
            <a:r>
              <a:rPr sz="2400" spc="90" dirty="0">
                <a:latin typeface="Cambria"/>
                <a:cs typeface="Cambria"/>
              </a:rPr>
              <a:t>the</a:t>
            </a:r>
            <a:r>
              <a:rPr sz="2400" spc="95" dirty="0">
                <a:latin typeface="Cambria"/>
                <a:cs typeface="Cambria"/>
              </a:rPr>
              <a:t> </a:t>
            </a:r>
            <a:r>
              <a:rPr sz="2400" spc="75" dirty="0">
                <a:latin typeface="Cambria"/>
                <a:cs typeface="Cambria"/>
              </a:rPr>
              <a:t>weights</a:t>
            </a:r>
            <a:r>
              <a:rPr sz="2400" spc="80" dirty="0">
                <a:latin typeface="Cambria"/>
                <a:cs typeface="Cambria"/>
              </a:rPr>
              <a:t> along</a:t>
            </a:r>
            <a:r>
              <a:rPr sz="2400" spc="85" dirty="0">
                <a:latin typeface="Cambria"/>
                <a:cs typeface="Cambria"/>
              </a:rPr>
              <a:t> with</a:t>
            </a:r>
            <a:r>
              <a:rPr sz="2400" spc="90" dirty="0">
                <a:latin typeface="Cambria"/>
                <a:cs typeface="Cambria"/>
              </a:rPr>
              <a:t> </a:t>
            </a:r>
            <a:r>
              <a:rPr sz="2400" spc="114" dirty="0">
                <a:latin typeface="Cambria"/>
                <a:cs typeface="Cambria"/>
              </a:rPr>
              <a:t>any </a:t>
            </a:r>
            <a:r>
              <a:rPr sz="2400" spc="-515" dirty="0">
                <a:latin typeface="Cambria"/>
                <a:cs typeface="Cambria"/>
              </a:rPr>
              <a:t> </a:t>
            </a:r>
            <a:r>
              <a:rPr sz="2400" spc="75" dirty="0">
                <a:latin typeface="Cambria"/>
                <a:cs typeface="Cambria"/>
              </a:rPr>
              <a:t>weights </a:t>
            </a:r>
            <a:r>
              <a:rPr sz="2400" spc="85" dirty="0">
                <a:latin typeface="Cambria"/>
                <a:cs typeface="Cambria"/>
              </a:rPr>
              <a:t>assigned </a:t>
            </a:r>
            <a:r>
              <a:rPr sz="2400" spc="20" dirty="0">
                <a:latin typeface="Cambria"/>
                <a:cs typeface="Cambria"/>
              </a:rPr>
              <a:t>to </a:t>
            </a:r>
            <a:r>
              <a:rPr sz="2400" spc="80" dirty="0">
                <a:latin typeface="Cambria"/>
                <a:cs typeface="Cambria"/>
              </a:rPr>
              <a:t>terms </a:t>
            </a:r>
            <a:r>
              <a:rPr sz="2400" spc="105" dirty="0">
                <a:latin typeface="Cambria"/>
                <a:cs typeface="Cambria"/>
              </a:rPr>
              <a:t>in </a:t>
            </a:r>
            <a:r>
              <a:rPr sz="2400" spc="90" dirty="0">
                <a:latin typeface="Cambria"/>
                <a:cs typeface="Cambria"/>
              </a:rPr>
              <a:t>the </a:t>
            </a:r>
            <a:r>
              <a:rPr sz="2400" spc="60" dirty="0">
                <a:latin typeface="Cambria"/>
                <a:cs typeface="Cambria"/>
              </a:rPr>
              <a:t>query </a:t>
            </a:r>
            <a:r>
              <a:rPr sz="2400" spc="20" dirty="0">
                <a:latin typeface="Cambria"/>
                <a:cs typeface="Cambria"/>
              </a:rPr>
              <a:t>to </a:t>
            </a:r>
            <a:r>
              <a:rPr sz="2400" spc="70" dirty="0">
                <a:latin typeface="Cambria"/>
                <a:cs typeface="Cambria"/>
              </a:rPr>
              <a:t>determine </a:t>
            </a:r>
            <a:r>
              <a:rPr sz="2400" spc="160" dirty="0">
                <a:latin typeface="Cambria"/>
                <a:cs typeface="Cambria"/>
              </a:rPr>
              <a:t>a </a:t>
            </a:r>
            <a:r>
              <a:rPr sz="2400" spc="165" dirty="0">
                <a:latin typeface="Cambria"/>
                <a:cs typeface="Cambria"/>
              </a:rPr>
              <a:t> </a:t>
            </a:r>
            <a:r>
              <a:rPr sz="2400" spc="130" dirty="0">
                <a:latin typeface="Cambria"/>
                <a:cs typeface="Cambria"/>
              </a:rPr>
              <a:t>rank </a:t>
            </a:r>
            <a:r>
              <a:rPr sz="2400" spc="95" dirty="0">
                <a:latin typeface="Cambria"/>
                <a:cs typeface="Cambria"/>
              </a:rPr>
              <a:t>value </a:t>
            </a:r>
            <a:r>
              <a:rPr sz="2400" spc="70" dirty="0">
                <a:latin typeface="Cambria"/>
                <a:cs typeface="Cambria"/>
              </a:rPr>
              <a:t>used</a:t>
            </a:r>
            <a:r>
              <a:rPr sz="2400" spc="75" dirty="0">
                <a:latin typeface="Cambria"/>
                <a:cs typeface="Cambria"/>
              </a:rPr>
              <a:t> </a:t>
            </a:r>
            <a:r>
              <a:rPr sz="2400" spc="105" dirty="0">
                <a:latin typeface="Cambria"/>
                <a:cs typeface="Cambria"/>
              </a:rPr>
              <a:t>in </a:t>
            </a:r>
            <a:r>
              <a:rPr sz="2400" spc="65" dirty="0">
                <a:latin typeface="Cambria"/>
                <a:cs typeface="Cambria"/>
              </a:rPr>
              <a:t>predicting</a:t>
            </a:r>
            <a:r>
              <a:rPr sz="2400" spc="70" dirty="0">
                <a:latin typeface="Cambria"/>
                <a:cs typeface="Cambria"/>
              </a:rPr>
              <a:t> </a:t>
            </a:r>
            <a:r>
              <a:rPr sz="2400" spc="90" dirty="0">
                <a:latin typeface="Cambria"/>
                <a:cs typeface="Cambria"/>
              </a:rPr>
              <a:t>the </a:t>
            </a:r>
            <a:r>
              <a:rPr sz="2400" spc="55" dirty="0">
                <a:latin typeface="Cambria"/>
                <a:cs typeface="Cambria"/>
              </a:rPr>
              <a:t>likelihood</a:t>
            </a:r>
            <a:r>
              <a:rPr sz="2400" spc="60" dirty="0">
                <a:latin typeface="Cambria"/>
                <a:cs typeface="Cambria"/>
              </a:rPr>
              <a:t> </a:t>
            </a:r>
            <a:r>
              <a:rPr sz="2400" spc="130" dirty="0">
                <a:latin typeface="Cambria"/>
                <a:cs typeface="Cambria"/>
              </a:rPr>
              <a:t>that </a:t>
            </a:r>
            <a:r>
              <a:rPr sz="2400" spc="135" dirty="0">
                <a:latin typeface="Cambria"/>
                <a:cs typeface="Cambria"/>
              </a:rPr>
              <a:t>an </a:t>
            </a:r>
            <a:r>
              <a:rPr sz="2400" spc="140" dirty="0">
                <a:latin typeface="Cambria"/>
                <a:cs typeface="Cambria"/>
              </a:rPr>
              <a:t> </a:t>
            </a:r>
            <a:r>
              <a:rPr sz="2400" spc="90" dirty="0">
                <a:latin typeface="Cambria"/>
                <a:cs typeface="Cambria"/>
              </a:rPr>
              <a:t>item</a:t>
            </a:r>
            <a:r>
              <a:rPr sz="2400" spc="120" dirty="0">
                <a:latin typeface="Cambria"/>
                <a:cs typeface="Cambria"/>
              </a:rPr>
              <a:t> </a:t>
            </a:r>
            <a:r>
              <a:rPr sz="2400" spc="85" dirty="0">
                <a:latin typeface="Cambria"/>
                <a:cs typeface="Cambria"/>
              </a:rPr>
              <a:t>satisfies</a:t>
            </a:r>
            <a:r>
              <a:rPr sz="2400" spc="130" dirty="0">
                <a:latin typeface="Cambria"/>
                <a:cs typeface="Cambria"/>
              </a:rPr>
              <a:t> </a:t>
            </a:r>
            <a:r>
              <a:rPr sz="2400" spc="90" dirty="0">
                <a:latin typeface="Cambria"/>
                <a:cs typeface="Cambria"/>
              </a:rPr>
              <a:t>the</a:t>
            </a:r>
            <a:r>
              <a:rPr sz="2400" spc="135" dirty="0">
                <a:latin typeface="Cambria"/>
                <a:cs typeface="Cambria"/>
              </a:rPr>
              <a:t> </a:t>
            </a:r>
            <a:r>
              <a:rPr sz="2400" spc="60" dirty="0">
                <a:latin typeface="Cambria"/>
                <a:cs typeface="Cambria"/>
              </a:rPr>
              <a:t>query</a:t>
            </a:r>
            <a:endParaRPr sz="2400">
              <a:latin typeface="Cambria"/>
              <a:cs typeface="Cambria"/>
            </a:endParaRPr>
          </a:p>
          <a:p>
            <a:pPr marL="652145" marR="5080" lvl="1" indent="-274320" algn="just">
              <a:lnSpc>
                <a:spcPct val="100000"/>
              </a:lnSpc>
              <a:spcBef>
                <a:spcPts val="509"/>
              </a:spcBef>
              <a:buClr>
                <a:srgbClr val="FD8537"/>
              </a:buClr>
              <a:buSzPct val="78571"/>
              <a:buFont typeface="Segoe UI Symbol"/>
              <a:buChar char="⚫"/>
              <a:tabLst>
                <a:tab pos="652780" algn="l"/>
              </a:tabLst>
            </a:pPr>
            <a:r>
              <a:rPr sz="2100" spc="70" dirty="0">
                <a:latin typeface="Cambria"/>
                <a:cs typeface="Cambria"/>
              </a:rPr>
              <a:t>Thresholds</a:t>
            </a:r>
            <a:r>
              <a:rPr sz="2100" spc="75" dirty="0">
                <a:latin typeface="Cambria"/>
                <a:cs typeface="Cambria"/>
              </a:rPr>
              <a:t> </a:t>
            </a:r>
            <a:r>
              <a:rPr sz="2100" dirty="0">
                <a:latin typeface="Cambria"/>
                <a:cs typeface="Cambria"/>
              </a:rPr>
              <a:t>or</a:t>
            </a:r>
            <a:r>
              <a:rPr sz="2100" spc="5" dirty="0">
                <a:latin typeface="Cambria"/>
                <a:cs typeface="Cambria"/>
              </a:rPr>
              <a:t> </a:t>
            </a:r>
            <a:r>
              <a:rPr sz="2100" spc="140" dirty="0">
                <a:latin typeface="Cambria"/>
                <a:cs typeface="Cambria"/>
              </a:rPr>
              <a:t>a</a:t>
            </a:r>
            <a:r>
              <a:rPr sz="2100" spc="145" dirty="0">
                <a:latin typeface="Cambria"/>
                <a:cs typeface="Cambria"/>
              </a:rPr>
              <a:t> </a:t>
            </a:r>
            <a:r>
              <a:rPr sz="2100" spc="75" dirty="0">
                <a:latin typeface="Cambria"/>
                <a:cs typeface="Cambria"/>
              </a:rPr>
              <a:t>parameter</a:t>
            </a:r>
            <a:r>
              <a:rPr sz="2100" spc="80" dirty="0">
                <a:latin typeface="Cambria"/>
                <a:cs typeface="Cambria"/>
              </a:rPr>
              <a:t> </a:t>
            </a:r>
            <a:r>
              <a:rPr sz="2100" spc="60" dirty="0">
                <a:latin typeface="Cambria"/>
                <a:cs typeface="Cambria"/>
              </a:rPr>
              <a:t>specifying </a:t>
            </a:r>
            <a:r>
              <a:rPr sz="2100" spc="65" dirty="0">
                <a:latin typeface="Cambria"/>
                <a:cs typeface="Cambria"/>
              </a:rPr>
              <a:t> </a:t>
            </a:r>
            <a:r>
              <a:rPr sz="2100" spc="80" dirty="0">
                <a:latin typeface="Cambria"/>
                <a:cs typeface="Cambria"/>
              </a:rPr>
              <a:t>the</a:t>
            </a:r>
            <a:r>
              <a:rPr sz="2100" spc="625" dirty="0">
                <a:latin typeface="Cambria"/>
                <a:cs typeface="Cambria"/>
              </a:rPr>
              <a:t> </a:t>
            </a:r>
            <a:r>
              <a:rPr sz="2100" spc="110" dirty="0">
                <a:latin typeface="Cambria"/>
                <a:cs typeface="Cambria"/>
              </a:rPr>
              <a:t>maximum </a:t>
            </a:r>
            <a:r>
              <a:rPr sz="2100" spc="114" dirty="0">
                <a:latin typeface="Cambria"/>
                <a:cs typeface="Cambria"/>
              </a:rPr>
              <a:t> </a:t>
            </a:r>
            <a:r>
              <a:rPr sz="2100" spc="75" dirty="0">
                <a:latin typeface="Cambria"/>
                <a:cs typeface="Cambria"/>
              </a:rPr>
              <a:t>number</a:t>
            </a:r>
            <a:r>
              <a:rPr sz="2100" spc="80" dirty="0">
                <a:latin typeface="Cambria"/>
                <a:cs typeface="Cambria"/>
              </a:rPr>
              <a:t> </a:t>
            </a:r>
            <a:r>
              <a:rPr sz="2100" spc="-5" dirty="0">
                <a:latin typeface="Cambria"/>
                <a:cs typeface="Cambria"/>
              </a:rPr>
              <a:t>of</a:t>
            </a:r>
            <a:r>
              <a:rPr sz="2100" dirty="0">
                <a:latin typeface="Cambria"/>
                <a:cs typeface="Cambria"/>
              </a:rPr>
              <a:t> </a:t>
            </a:r>
            <a:r>
              <a:rPr sz="2100" spc="75" dirty="0">
                <a:latin typeface="Cambria"/>
                <a:cs typeface="Cambria"/>
              </a:rPr>
              <a:t>items</a:t>
            </a:r>
            <a:r>
              <a:rPr sz="2100" spc="80" dirty="0">
                <a:latin typeface="Cambria"/>
                <a:cs typeface="Cambria"/>
              </a:rPr>
              <a:t> </a:t>
            </a:r>
            <a:r>
              <a:rPr sz="2100" spc="15" dirty="0">
                <a:latin typeface="Cambria"/>
                <a:cs typeface="Cambria"/>
              </a:rPr>
              <a:t>to</a:t>
            </a:r>
            <a:r>
              <a:rPr sz="2100" spc="20" dirty="0">
                <a:latin typeface="Cambria"/>
                <a:cs typeface="Cambria"/>
              </a:rPr>
              <a:t> be</a:t>
            </a:r>
            <a:r>
              <a:rPr sz="2100" spc="25" dirty="0">
                <a:latin typeface="Cambria"/>
                <a:cs typeface="Cambria"/>
              </a:rPr>
              <a:t> </a:t>
            </a:r>
            <a:r>
              <a:rPr sz="2100" spc="70" dirty="0">
                <a:latin typeface="Cambria"/>
                <a:cs typeface="Cambria"/>
              </a:rPr>
              <a:t>returned</a:t>
            </a:r>
            <a:r>
              <a:rPr sz="2100" spc="75" dirty="0">
                <a:latin typeface="Cambria"/>
                <a:cs typeface="Cambria"/>
              </a:rPr>
              <a:t> </a:t>
            </a:r>
            <a:r>
              <a:rPr sz="2100" spc="70" dirty="0">
                <a:latin typeface="Cambria"/>
                <a:cs typeface="Cambria"/>
              </a:rPr>
              <a:t>are</a:t>
            </a:r>
            <a:r>
              <a:rPr sz="2100" spc="75" dirty="0">
                <a:latin typeface="Cambria"/>
                <a:cs typeface="Cambria"/>
              </a:rPr>
              <a:t> </a:t>
            </a:r>
            <a:r>
              <a:rPr sz="2100" spc="60" dirty="0">
                <a:latin typeface="Cambria"/>
                <a:cs typeface="Cambria"/>
              </a:rPr>
              <a:t>used</a:t>
            </a:r>
            <a:r>
              <a:rPr sz="2100" spc="65" dirty="0">
                <a:latin typeface="Cambria"/>
                <a:cs typeface="Cambria"/>
              </a:rPr>
              <a:t> </a:t>
            </a:r>
            <a:r>
              <a:rPr sz="2100" spc="15" dirty="0">
                <a:latin typeface="Cambria"/>
                <a:cs typeface="Cambria"/>
              </a:rPr>
              <a:t>to</a:t>
            </a:r>
            <a:r>
              <a:rPr sz="2100" spc="20" dirty="0">
                <a:latin typeface="Cambria"/>
                <a:cs typeface="Cambria"/>
              </a:rPr>
              <a:t> </a:t>
            </a:r>
            <a:r>
              <a:rPr sz="2100" spc="40" dirty="0">
                <a:latin typeface="Cambria"/>
                <a:cs typeface="Cambria"/>
              </a:rPr>
              <a:t>bound</a:t>
            </a:r>
            <a:r>
              <a:rPr sz="2100" spc="45" dirty="0">
                <a:latin typeface="Cambria"/>
                <a:cs typeface="Cambria"/>
              </a:rPr>
              <a:t> </a:t>
            </a:r>
            <a:r>
              <a:rPr sz="2100" spc="80" dirty="0">
                <a:latin typeface="Cambria"/>
                <a:cs typeface="Cambria"/>
              </a:rPr>
              <a:t>the </a:t>
            </a:r>
            <a:r>
              <a:rPr sz="2100" spc="85" dirty="0">
                <a:latin typeface="Cambria"/>
                <a:cs typeface="Cambria"/>
              </a:rPr>
              <a:t> </a:t>
            </a:r>
            <a:r>
              <a:rPr sz="2100" spc="75" dirty="0">
                <a:latin typeface="Cambria"/>
                <a:cs typeface="Cambria"/>
              </a:rPr>
              <a:t>number</a:t>
            </a:r>
            <a:r>
              <a:rPr sz="2100" spc="120" dirty="0">
                <a:latin typeface="Cambria"/>
                <a:cs typeface="Cambria"/>
              </a:rPr>
              <a:t> </a:t>
            </a:r>
            <a:r>
              <a:rPr sz="2100" spc="-5" dirty="0">
                <a:latin typeface="Cambria"/>
                <a:cs typeface="Cambria"/>
              </a:rPr>
              <a:t>of</a:t>
            </a:r>
            <a:r>
              <a:rPr sz="2100" spc="120" dirty="0">
                <a:latin typeface="Cambria"/>
                <a:cs typeface="Cambria"/>
              </a:rPr>
              <a:t> </a:t>
            </a:r>
            <a:r>
              <a:rPr sz="2100" spc="80" dirty="0">
                <a:latin typeface="Cambria"/>
                <a:cs typeface="Cambria"/>
              </a:rPr>
              <a:t>items</a:t>
            </a:r>
            <a:r>
              <a:rPr sz="2100" spc="120" dirty="0">
                <a:latin typeface="Cambria"/>
                <a:cs typeface="Cambria"/>
              </a:rPr>
              <a:t> </a:t>
            </a:r>
            <a:r>
              <a:rPr sz="2100" spc="70" dirty="0">
                <a:latin typeface="Cambria"/>
                <a:cs typeface="Cambria"/>
              </a:rPr>
              <a:t>returned</a:t>
            </a:r>
            <a:r>
              <a:rPr sz="2100" spc="125" dirty="0">
                <a:latin typeface="Cambria"/>
                <a:cs typeface="Cambria"/>
              </a:rPr>
              <a:t> </a:t>
            </a:r>
            <a:r>
              <a:rPr sz="2100" spc="15" dirty="0">
                <a:latin typeface="Cambria"/>
                <a:cs typeface="Cambria"/>
              </a:rPr>
              <a:t>to</a:t>
            </a:r>
            <a:r>
              <a:rPr sz="2100" spc="114" dirty="0">
                <a:latin typeface="Cambria"/>
                <a:cs typeface="Cambria"/>
              </a:rPr>
              <a:t> </a:t>
            </a:r>
            <a:r>
              <a:rPr sz="2100" spc="140" dirty="0">
                <a:latin typeface="Cambria"/>
                <a:cs typeface="Cambria"/>
              </a:rPr>
              <a:t>a</a:t>
            </a:r>
            <a:r>
              <a:rPr sz="2100" spc="120" dirty="0">
                <a:latin typeface="Cambria"/>
                <a:cs typeface="Cambria"/>
              </a:rPr>
              <a:t> </a:t>
            </a:r>
            <a:r>
              <a:rPr sz="2100" spc="70" dirty="0">
                <a:latin typeface="Cambria"/>
                <a:cs typeface="Cambria"/>
              </a:rPr>
              <a:t>user</a:t>
            </a:r>
            <a:endParaRPr sz="2100">
              <a:latin typeface="Cambria"/>
              <a:cs typeface="Cambri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3578860" cy="474489"/>
          </a:xfrm>
          <a:prstGeom prst="rect">
            <a:avLst/>
          </a:prstGeom>
        </p:spPr>
        <p:txBody>
          <a:bodyPr vert="horz" wrap="square" lIns="0" tIns="12700" rIns="0" bIns="0" rtlCol="0">
            <a:spAutoFit/>
          </a:bodyPr>
          <a:lstStyle/>
          <a:p>
            <a:pPr marL="12700">
              <a:lnSpc>
                <a:spcPct val="100000"/>
              </a:lnSpc>
              <a:spcBef>
                <a:spcPts val="100"/>
              </a:spcBef>
            </a:pPr>
            <a:r>
              <a:rPr sz="3000" b="1" spc="305" dirty="0">
                <a:solidFill>
                  <a:srgbClr val="002060"/>
                </a:solidFill>
              </a:rPr>
              <a:t>I</a:t>
            </a:r>
            <a:r>
              <a:rPr b="1" spc="305" dirty="0">
                <a:solidFill>
                  <a:srgbClr val="002060"/>
                </a:solidFill>
              </a:rPr>
              <a:t>NDEXING</a:t>
            </a:r>
            <a:r>
              <a:rPr b="1" spc="254" dirty="0">
                <a:solidFill>
                  <a:srgbClr val="002060"/>
                </a:solidFill>
              </a:rPr>
              <a:t> </a:t>
            </a:r>
            <a:r>
              <a:rPr b="1" spc="290" dirty="0">
                <a:solidFill>
                  <a:srgbClr val="002060"/>
                </a:solidFill>
              </a:rPr>
              <a:t>BY</a:t>
            </a:r>
            <a:r>
              <a:rPr b="1" spc="250" dirty="0">
                <a:solidFill>
                  <a:srgbClr val="002060"/>
                </a:solidFill>
              </a:rPr>
              <a:t> </a:t>
            </a:r>
            <a:r>
              <a:rPr sz="3000" b="1" spc="280" dirty="0">
                <a:solidFill>
                  <a:srgbClr val="002060"/>
                </a:solidFill>
              </a:rPr>
              <a:t>T</a:t>
            </a:r>
            <a:r>
              <a:rPr b="1" spc="280" dirty="0">
                <a:solidFill>
                  <a:srgbClr val="002060"/>
                </a:solidFill>
              </a:rPr>
              <a:t>ERM</a:t>
            </a:r>
            <a:endParaRPr sz="3000" b="1">
              <a:solidFill>
                <a:srgbClr val="002060"/>
              </a:solidFill>
            </a:endParaRPr>
          </a:p>
        </p:txBody>
      </p:sp>
      <p:sp>
        <p:nvSpPr>
          <p:cNvPr id="10" name="object 10"/>
          <p:cNvSpPr txBox="1"/>
          <p:nvPr/>
        </p:nvSpPr>
        <p:spPr>
          <a:xfrm>
            <a:off x="459740" y="1516126"/>
            <a:ext cx="8072120" cy="3932554"/>
          </a:xfrm>
          <a:prstGeom prst="rect">
            <a:avLst/>
          </a:prstGeom>
        </p:spPr>
        <p:txBody>
          <a:bodyPr vert="horz" wrap="square" lIns="0" tIns="53975" rIns="0" bIns="0" rtlCol="0">
            <a:spAutoFit/>
          </a:bodyPr>
          <a:lstStyle/>
          <a:p>
            <a:pPr marL="286385" marR="5715" indent="-274320">
              <a:lnSpc>
                <a:spcPts val="2590"/>
              </a:lnSpc>
              <a:spcBef>
                <a:spcPts val="425"/>
              </a:spcBef>
              <a:buClr>
                <a:srgbClr val="FD8537"/>
              </a:buClr>
              <a:buSzPct val="68750"/>
              <a:buFont typeface="Wingdings"/>
              <a:buChar char=""/>
              <a:tabLst>
                <a:tab pos="287020" algn="l"/>
                <a:tab pos="955675" algn="l"/>
                <a:tab pos="1903095" algn="l"/>
                <a:tab pos="2284730" algn="l"/>
                <a:tab pos="2870200" algn="l"/>
                <a:tab pos="4855845" algn="l"/>
                <a:tab pos="5441315" algn="l"/>
                <a:tab pos="6223635" algn="l"/>
                <a:tab pos="6661784" algn="l"/>
                <a:tab pos="6960234" algn="l"/>
                <a:tab pos="7806055" algn="l"/>
              </a:tabLst>
            </a:pPr>
            <a:r>
              <a:rPr sz="2400" spc="114" dirty="0">
                <a:solidFill>
                  <a:srgbClr val="C00000"/>
                </a:solidFill>
                <a:latin typeface="Cambria"/>
                <a:cs typeface="Cambria"/>
              </a:rPr>
              <a:t>The</a:t>
            </a:r>
            <a:r>
              <a:rPr sz="2400" dirty="0">
                <a:solidFill>
                  <a:srgbClr val="C00000"/>
                </a:solidFill>
                <a:latin typeface="Cambria"/>
                <a:cs typeface="Cambria"/>
              </a:rPr>
              <a:t>	</a:t>
            </a:r>
            <a:r>
              <a:rPr sz="2400" spc="65" dirty="0">
                <a:solidFill>
                  <a:srgbClr val="C00000"/>
                </a:solidFill>
                <a:latin typeface="Cambria"/>
                <a:cs typeface="Cambria"/>
              </a:rPr>
              <a:t>ter</a:t>
            </a:r>
            <a:r>
              <a:rPr sz="2400" spc="145" dirty="0">
                <a:solidFill>
                  <a:srgbClr val="C00000"/>
                </a:solidFill>
                <a:latin typeface="Cambria"/>
                <a:cs typeface="Cambria"/>
              </a:rPr>
              <a:t>m</a:t>
            </a:r>
            <a:r>
              <a:rPr sz="2400" spc="75" dirty="0">
                <a:solidFill>
                  <a:srgbClr val="C00000"/>
                </a:solidFill>
                <a:latin typeface="Cambria"/>
                <a:cs typeface="Cambria"/>
              </a:rPr>
              <a:t>s</a:t>
            </a:r>
            <a:r>
              <a:rPr sz="2400" dirty="0">
                <a:solidFill>
                  <a:srgbClr val="C00000"/>
                </a:solidFill>
                <a:latin typeface="Cambria"/>
                <a:cs typeface="Cambria"/>
              </a:rPr>
              <a:t>	</a:t>
            </a:r>
            <a:r>
              <a:rPr sz="2400" spc="-5" dirty="0">
                <a:solidFill>
                  <a:srgbClr val="C00000"/>
                </a:solidFill>
                <a:latin typeface="Cambria"/>
                <a:cs typeface="Cambria"/>
              </a:rPr>
              <a:t>of</a:t>
            </a:r>
            <a:r>
              <a:rPr sz="2400" dirty="0">
                <a:solidFill>
                  <a:srgbClr val="C00000"/>
                </a:solidFill>
                <a:latin typeface="Cambria"/>
                <a:cs typeface="Cambria"/>
              </a:rPr>
              <a:t>	</a:t>
            </a:r>
            <a:r>
              <a:rPr sz="2400" spc="85" dirty="0">
                <a:solidFill>
                  <a:srgbClr val="C00000"/>
                </a:solidFill>
                <a:latin typeface="Cambria"/>
                <a:cs typeface="Cambria"/>
              </a:rPr>
              <a:t>th</a:t>
            </a:r>
            <a:r>
              <a:rPr sz="2400" spc="100" dirty="0">
                <a:solidFill>
                  <a:srgbClr val="C00000"/>
                </a:solidFill>
                <a:latin typeface="Cambria"/>
                <a:cs typeface="Cambria"/>
              </a:rPr>
              <a:t>e</a:t>
            </a:r>
            <a:r>
              <a:rPr sz="2400" dirty="0">
                <a:solidFill>
                  <a:srgbClr val="C00000"/>
                </a:solidFill>
                <a:latin typeface="Cambria"/>
                <a:cs typeface="Cambria"/>
              </a:rPr>
              <a:t>	</a:t>
            </a:r>
            <a:r>
              <a:rPr sz="2400" spc="45" dirty="0">
                <a:solidFill>
                  <a:srgbClr val="C00000"/>
                </a:solidFill>
                <a:latin typeface="Cambria"/>
                <a:cs typeface="Cambria"/>
              </a:rPr>
              <a:t>orig</a:t>
            </a:r>
            <a:r>
              <a:rPr sz="2400" spc="70" dirty="0">
                <a:solidFill>
                  <a:srgbClr val="C00000"/>
                </a:solidFill>
                <a:latin typeface="Cambria"/>
                <a:cs typeface="Cambria"/>
              </a:rPr>
              <a:t>i</a:t>
            </a:r>
            <a:r>
              <a:rPr sz="2400" spc="130" dirty="0">
                <a:solidFill>
                  <a:srgbClr val="C00000"/>
                </a:solidFill>
                <a:latin typeface="Cambria"/>
                <a:cs typeface="Cambria"/>
              </a:rPr>
              <a:t>n</a:t>
            </a:r>
            <a:r>
              <a:rPr sz="2400" spc="165" dirty="0">
                <a:solidFill>
                  <a:srgbClr val="C00000"/>
                </a:solidFill>
                <a:latin typeface="Cambria"/>
                <a:cs typeface="Cambria"/>
              </a:rPr>
              <a:t>a</a:t>
            </a:r>
            <a:r>
              <a:rPr sz="2400" spc="95" dirty="0">
                <a:solidFill>
                  <a:srgbClr val="C00000"/>
                </a:solidFill>
                <a:latin typeface="Cambria"/>
                <a:cs typeface="Cambria"/>
              </a:rPr>
              <a:t>l</a:t>
            </a:r>
            <a:r>
              <a:rPr sz="2400" dirty="0">
                <a:solidFill>
                  <a:srgbClr val="C00000"/>
                </a:solidFill>
                <a:latin typeface="Cambria"/>
                <a:cs typeface="Cambria"/>
              </a:rPr>
              <a:t> </a:t>
            </a:r>
            <a:r>
              <a:rPr sz="2400" spc="-60" dirty="0">
                <a:solidFill>
                  <a:srgbClr val="C00000"/>
                </a:solidFill>
                <a:latin typeface="Cambria"/>
                <a:cs typeface="Cambria"/>
              </a:rPr>
              <a:t> </a:t>
            </a:r>
            <a:r>
              <a:rPr sz="2400" spc="90" dirty="0">
                <a:solidFill>
                  <a:srgbClr val="C00000"/>
                </a:solidFill>
                <a:latin typeface="Cambria"/>
                <a:cs typeface="Cambria"/>
              </a:rPr>
              <a:t>item</a:t>
            </a:r>
            <a:r>
              <a:rPr sz="2400" dirty="0">
                <a:solidFill>
                  <a:srgbClr val="C00000"/>
                </a:solidFill>
                <a:latin typeface="Cambria"/>
                <a:cs typeface="Cambria"/>
              </a:rPr>
              <a:t>	</a:t>
            </a:r>
            <a:r>
              <a:rPr sz="2400" spc="80" dirty="0">
                <a:solidFill>
                  <a:srgbClr val="C00000"/>
                </a:solidFill>
                <a:latin typeface="Cambria"/>
                <a:cs typeface="Cambria"/>
              </a:rPr>
              <a:t>ar</a:t>
            </a:r>
            <a:r>
              <a:rPr sz="2400" spc="90" dirty="0">
                <a:solidFill>
                  <a:srgbClr val="C00000"/>
                </a:solidFill>
                <a:latin typeface="Cambria"/>
                <a:cs typeface="Cambria"/>
              </a:rPr>
              <a:t>e</a:t>
            </a:r>
            <a:r>
              <a:rPr sz="2400" dirty="0">
                <a:solidFill>
                  <a:srgbClr val="C00000"/>
                </a:solidFill>
                <a:latin typeface="Cambria"/>
                <a:cs typeface="Cambria"/>
              </a:rPr>
              <a:t>	</a:t>
            </a:r>
            <a:r>
              <a:rPr sz="2400" spc="70" dirty="0">
                <a:solidFill>
                  <a:srgbClr val="C00000"/>
                </a:solidFill>
                <a:latin typeface="Cambria"/>
                <a:cs typeface="Cambria"/>
              </a:rPr>
              <a:t>used</a:t>
            </a:r>
            <a:r>
              <a:rPr sz="2400" dirty="0">
                <a:solidFill>
                  <a:srgbClr val="C00000"/>
                </a:solidFill>
                <a:latin typeface="Cambria"/>
                <a:cs typeface="Cambria"/>
              </a:rPr>
              <a:t>	</a:t>
            </a:r>
            <a:r>
              <a:rPr sz="2400" spc="120" dirty="0">
                <a:solidFill>
                  <a:srgbClr val="C00000"/>
                </a:solidFill>
                <a:latin typeface="Cambria"/>
                <a:cs typeface="Cambria"/>
              </a:rPr>
              <a:t>a</a:t>
            </a:r>
            <a:r>
              <a:rPr sz="2400" spc="110" dirty="0">
                <a:solidFill>
                  <a:srgbClr val="C00000"/>
                </a:solidFill>
                <a:latin typeface="Cambria"/>
                <a:cs typeface="Cambria"/>
              </a:rPr>
              <a:t>s</a:t>
            </a:r>
            <a:r>
              <a:rPr sz="2400" dirty="0">
                <a:solidFill>
                  <a:srgbClr val="C00000"/>
                </a:solidFill>
                <a:latin typeface="Cambria"/>
                <a:cs typeface="Cambria"/>
              </a:rPr>
              <a:t>	</a:t>
            </a:r>
            <a:r>
              <a:rPr sz="2400" spc="160" dirty="0">
                <a:solidFill>
                  <a:srgbClr val="C00000"/>
                </a:solidFill>
                <a:latin typeface="Cambria"/>
                <a:cs typeface="Cambria"/>
              </a:rPr>
              <a:t>a</a:t>
            </a:r>
            <a:r>
              <a:rPr sz="2400" dirty="0">
                <a:solidFill>
                  <a:srgbClr val="C00000"/>
                </a:solidFill>
                <a:latin typeface="Cambria"/>
                <a:cs typeface="Cambria"/>
              </a:rPr>
              <a:t>	</a:t>
            </a:r>
            <a:r>
              <a:rPr sz="2400" spc="80" dirty="0">
                <a:solidFill>
                  <a:srgbClr val="C00000"/>
                </a:solidFill>
                <a:latin typeface="Cambria"/>
                <a:cs typeface="Cambria"/>
              </a:rPr>
              <a:t>basi</a:t>
            </a:r>
            <a:r>
              <a:rPr sz="2400" spc="85" dirty="0">
                <a:solidFill>
                  <a:srgbClr val="C00000"/>
                </a:solidFill>
                <a:latin typeface="Cambria"/>
                <a:cs typeface="Cambria"/>
              </a:rPr>
              <a:t>s</a:t>
            </a:r>
            <a:r>
              <a:rPr sz="2400" dirty="0">
                <a:solidFill>
                  <a:srgbClr val="C00000"/>
                </a:solidFill>
                <a:latin typeface="Cambria"/>
                <a:cs typeface="Cambria"/>
              </a:rPr>
              <a:t>	</a:t>
            </a:r>
            <a:r>
              <a:rPr sz="2400" spc="-15" dirty="0">
                <a:solidFill>
                  <a:srgbClr val="C00000"/>
                </a:solidFill>
                <a:latin typeface="Cambria"/>
                <a:cs typeface="Cambria"/>
              </a:rPr>
              <a:t>of  </a:t>
            </a:r>
            <a:r>
              <a:rPr sz="2400" spc="90" dirty="0">
                <a:solidFill>
                  <a:srgbClr val="C00000"/>
                </a:solidFill>
                <a:latin typeface="Cambria"/>
                <a:cs typeface="Cambria"/>
              </a:rPr>
              <a:t>the</a:t>
            </a:r>
            <a:r>
              <a:rPr sz="2400" spc="120" dirty="0">
                <a:solidFill>
                  <a:srgbClr val="C00000"/>
                </a:solidFill>
                <a:latin typeface="Cambria"/>
                <a:cs typeface="Cambria"/>
              </a:rPr>
              <a:t> </a:t>
            </a:r>
            <a:r>
              <a:rPr sz="2400" spc="80" dirty="0">
                <a:solidFill>
                  <a:srgbClr val="C00000"/>
                </a:solidFill>
                <a:latin typeface="Cambria"/>
                <a:cs typeface="Cambria"/>
              </a:rPr>
              <a:t>index</a:t>
            </a:r>
            <a:r>
              <a:rPr sz="2400" spc="120" dirty="0">
                <a:solidFill>
                  <a:srgbClr val="C00000"/>
                </a:solidFill>
                <a:latin typeface="Cambria"/>
                <a:cs typeface="Cambria"/>
              </a:rPr>
              <a:t> </a:t>
            </a:r>
            <a:r>
              <a:rPr sz="2400" spc="30" dirty="0">
                <a:solidFill>
                  <a:srgbClr val="C00000"/>
                </a:solidFill>
                <a:latin typeface="Cambria"/>
                <a:cs typeface="Cambria"/>
              </a:rPr>
              <a:t>process</a:t>
            </a:r>
            <a:endParaRPr sz="2400">
              <a:latin typeface="Cambria"/>
              <a:cs typeface="Cambria"/>
            </a:endParaRPr>
          </a:p>
          <a:p>
            <a:pPr marL="286385" marR="5080" indent="-274320">
              <a:lnSpc>
                <a:spcPts val="2590"/>
              </a:lnSpc>
              <a:spcBef>
                <a:spcPts val="605"/>
              </a:spcBef>
              <a:buClr>
                <a:srgbClr val="FD8537"/>
              </a:buClr>
              <a:buSzPct val="68750"/>
              <a:buFont typeface="Wingdings"/>
              <a:buChar char=""/>
              <a:tabLst>
                <a:tab pos="287020" algn="l"/>
                <a:tab pos="1231265" algn="l"/>
                <a:tab pos="2403475" algn="l"/>
                <a:tab pos="4363085" algn="l"/>
                <a:tab pos="6115685" algn="l"/>
                <a:tab pos="6998970" algn="l"/>
              </a:tabLst>
            </a:pPr>
            <a:r>
              <a:rPr sz="2400" spc="35" dirty="0">
                <a:latin typeface="Cambria"/>
                <a:cs typeface="Cambria"/>
              </a:rPr>
              <a:t>Two</a:t>
            </a:r>
            <a:r>
              <a:rPr sz="2400" dirty="0">
                <a:latin typeface="Cambria"/>
                <a:cs typeface="Cambria"/>
              </a:rPr>
              <a:t>	</a:t>
            </a:r>
            <a:r>
              <a:rPr sz="2400" spc="70" dirty="0">
                <a:latin typeface="Cambria"/>
                <a:cs typeface="Cambria"/>
              </a:rPr>
              <a:t>majo</a:t>
            </a:r>
            <a:r>
              <a:rPr sz="2400" spc="60" dirty="0">
                <a:latin typeface="Cambria"/>
                <a:cs typeface="Cambria"/>
              </a:rPr>
              <a:t>r</a:t>
            </a:r>
            <a:r>
              <a:rPr sz="2400" dirty="0">
                <a:latin typeface="Cambria"/>
                <a:cs typeface="Cambria"/>
              </a:rPr>
              <a:t>	</a:t>
            </a:r>
            <a:r>
              <a:rPr sz="2400" spc="65" dirty="0">
                <a:latin typeface="Cambria"/>
                <a:cs typeface="Cambria"/>
              </a:rPr>
              <a:t>techni</a:t>
            </a:r>
            <a:r>
              <a:rPr sz="2400" spc="75" dirty="0">
                <a:latin typeface="Cambria"/>
                <a:cs typeface="Cambria"/>
              </a:rPr>
              <a:t>q</a:t>
            </a:r>
            <a:r>
              <a:rPr sz="2400" spc="85" dirty="0">
                <a:latin typeface="Cambria"/>
                <a:cs typeface="Cambria"/>
              </a:rPr>
              <a:t>ue</a:t>
            </a:r>
            <a:r>
              <a:rPr sz="2400" spc="65" dirty="0">
                <a:latin typeface="Cambria"/>
                <a:cs typeface="Cambria"/>
              </a:rPr>
              <a:t>s</a:t>
            </a:r>
            <a:r>
              <a:rPr sz="2400" spc="30" dirty="0">
                <a:latin typeface="Cambria"/>
                <a:cs typeface="Cambria"/>
              </a:rPr>
              <a:t>:</a:t>
            </a:r>
            <a:r>
              <a:rPr sz="2400" dirty="0">
                <a:latin typeface="Cambria"/>
                <a:cs typeface="Cambria"/>
              </a:rPr>
              <a:t>	</a:t>
            </a:r>
            <a:r>
              <a:rPr sz="2400" spc="100" dirty="0">
                <a:latin typeface="Cambria"/>
                <a:cs typeface="Cambria"/>
              </a:rPr>
              <a:t>statistical</a:t>
            </a:r>
            <a:r>
              <a:rPr sz="2400" dirty="0">
                <a:latin typeface="Cambria"/>
                <a:cs typeface="Cambria"/>
              </a:rPr>
              <a:t>	</a:t>
            </a:r>
            <a:r>
              <a:rPr sz="2400" spc="100" dirty="0">
                <a:latin typeface="Cambria"/>
                <a:cs typeface="Cambria"/>
              </a:rPr>
              <a:t>an</a:t>
            </a:r>
            <a:r>
              <a:rPr sz="2400" spc="114" dirty="0">
                <a:latin typeface="Cambria"/>
                <a:cs typeface="Cambria"/>
              </a:rPr>
              <a:t>d</a:t>
            </a:r>
            <a:r>
              <a:rPr sz="2400" dirty="0">
                <a:latin typeface="Cambria"/>
                <a:cs typeface="Cambria"/>
              </a:rPr>
              <a:t>	</a:t>
            </a:r>
            <a:r>
              <a:rPr sz="2400" spc="130" dirty="0">
                <a:latin typeface="Cambria"/>
                <a:cs typeface="Cambria"/>
              </a:rPr>
              <a:t>natur</a:t>
            </a:r>
            <a:r>
              <a:rPr sz="2400" spc="120" dirty="0">
                <a:latin typeface="Cambria"/>
                <a:cs typeface="Cambria"/>
              </a:rPr>
              <a:t>a</a:t>
            </a:r>
            <a:r>
              <a:rPr sz="2400" spc="90" dirty="0">
                <a:latin typeface="Cambria"/>
                <a:cs typeface="Cambria"/>
              </a:rPr>
              <a:t>l  </a:t>
            </a:r>
            <a:r>
              <a:rPr sz="2400" spc="110" dirty="0">
                <a:latin typeface="Cambria"/>
                <a:cs typeface="Cambria"/>
              </a:rPr>
              <a:t>language</a:t>
            </a:r>
            <a:endParaRPr sz="2400">
              <a:latin typeface="Cambria"/>
              <a:cs typeface="Cambria"/>
            </a:endParaRPr>
          </a:p>
          <a:p>
            <a:pPr marL="287020" indent="-274320">
              <a:lnSpc>
                <a:spcPct val="100000"/>
              </a:lnSpc>
              <a:spcBef>
                <a:spcPts val="275"/>
              </a:spcBef>
              <a:buClr>
                <a:srgbClr val="FD8537"/>
              </a:buClr>
              <a:buSzPct val="68750"/>
              <a:buFont typeface="Wingdings"/>
              <a:buChar char=""/>
              <a:tabLst>
                <a:tab pos="287020" algn="l"/>
              </a:tabLst>
            </a:pPr>
            <a:r>
              <a:rPr sz="2400" spc="125" dirty="0">
                <a:solidFill>
                  <a:srgbClr val="6F2F9F"/>
                </a:solidFill>
                <a:latin typeface="Cambria"/>
                <a:cs typeface="Cambria"/>
              </a:rPr>
              <a:t>Statistical</a:t>
            </a:r>
            <a:r>
              <a:rPr sz="2400" spc="95" dirty="0">
                <a:solidFill>
                  <a:srgbClr val="6F2F9F"/>
                </a:solidFill>
                <a:latin typeface="Cambria"/>
                <a:cs typeface="Cambria"/>
              </a:rPr>
              <a:t> </a:t>
            </a:r>
            <a:r>
              <a:rPr sz="2400" spc="70" dirty="0">
                <a:solidFill>
                  <a:srgbClr val="6F2F9F"/>
                </a:solidFill>
                <a:latin typeface="Cambria"/>
                <a:cs typeface="Cambria"/>
              </a:rPr>
              <a:t>techniques</a:t>
            </a:r>
            <a:endParaRPr sz="2400">
              <a:latin typeface="Cambria"/>
              <a:cs typeface="Cambria"/>
            </a:endParaRPr>
          </a:p>
          <a:p>
            <a:pPr marL="652145" marR="5715" lvl="1" indent="-274320" algn="just">
              <a:lnSpc>
                <a:spcPts val="2020"/>
              </a:lnSpc>
              <a:spcBef>
                <a:spcPts val="490"/>
              </a:spcBef>
              <a:buClr>
                <a:srgbClr val="FD8537"/>
              </a:buClr>
              <a:buSzPct val="78571"/>
              <a:buFont typeface="Segoe UI Symbol"/>
              <a:buChar char="⚫"/>
              <a:tabLst>
                <a:tab pos="652780" algn="l"/>
              </a:tabLst>
            </a:pPr>
            <a:r>
              <a:rPr sz="2100" spc="100" dirty="0">
                <a:latin typeface="Cambria"/>
                <a:cs typeface="Cambria"/>
              </a:rPr>
              <a:t>Calculation </a:t>
            </a:r>
            <a:r>
              <a:rPr sz="2100" spc="-5" dirty="0">
                <a:latin typeface="Cambria"/>
                <a:cs typeface="Cambria"/>
              </a:rPr>
              <a:t>of </a:t>
            </a:r>
            <a:r>
              <a:rPr sz="2100" spc="70" dirty="0">
                <a:latin typeface="Cambria"/>
                <a:cs typeface="Cambria"/>
              </a:rPr>
              <a:t>weights use </a:t>
            </a:r>
            <a:r>
              <a:rPr sz="2100" spc="80" dirty="0">
                <a:latin typeface="Cambria"/>
                <a:cs typeface="Cambria"/>
              </a:rPr>
              <a:t>statistic </a:t>
            </a:r>
            <a:r>
              <a:rPr sz="2100" spc="65" dirty="0">
                <a:latin typeface="Cambria"/>
                <a:cs typeface="Cambria"/>
              </a:rPr>
              <a:t>information </a:t>
            </a:r>
            <a:r>
              <a:rPr sz="2100" spc="80" dirty="0">
                <a:latin typeface="Cambria"/>
                <a:cs typeface="Cambria"/>
              </a:rPr>
              <a:t>such </a:t>
            </a:r>
            <a:r>
              <a:rPr sz="2100" spc="105" dirty="0">
                <a:latin typeface="Cambria"/>
                <a:cs typeface="Cambria"/>
              </a:rPr>
              <a:t>as </a:t>
            </a:r>
            <a:r>
              <a:rPr sz="2100" spc="80" dirty="0">
                <a:latin typeface="Cambria"/>
                <a:cs typeface="Cambria"/>
              </a:rPr>
              <a:t>the </a:t>
            </a:r>
            <a:r>
              <a:rPr sz="2100" spc="85" dirty="0">
                <a:latin typeface="Cambria"/>
                <a:cs typeface="Cambria"/>
              </a:rPr>
              <a:t> </a:t>
            </a:r>
            <a:r>
              <a:rPr sz="2100" spc="55" dirty="0">
                <a:latin typeface="Cambria"/>
                <a:cs typeface="Cambria"/>
              </a:rPr>
              <a:t>frequency </a:t>
            </a:r>
            <a:r>
              <a:rPr sz="2100" spc="-5" dirty="0">
                <a:latin typeface="Cambria"/>
                <a:cs typeface="Cambria"/>
              </a:rPr>
              <a:t>of </a:t>
            </a:r>
            <a:r>
              <a:rPr sz="2100" spc="35" dirty="0">
                <a:latin typeface="Cambria"/>
                <a:cs typeface="Cambria"/>
              </a:rPr>
              <a:t>occurrence </a:t>
            </a:r>
            <a:r>
              <a:rPr sz="2100" spc="-5" dirty="0">
                <a:latin typeface="Cambria"/>
                <a:cs typeface="Cambria"/>
              </a:rPr>
              <a:t>of </a:t>
            </a:r>
            <a:r>
              <a:rPr sz="2100" spc="20" dirty="0">
                <a:latin typeface="Cambria"/>
                <a:cs typeface="Cambria"/>
              </a:rPr>
              <a:t>words </a:t>
            </a:r>
            <a:r>
              <a:rPr sz="2100" spc="90" dirty="0">
                <a:latin typeface="Cambria"/>
                <a:cs typeface="Cambria"/>
              </a:rPr>
              <a:t>and </a:t>
            </a:r>
            <a:r>
              <a:rPr sz="2100" spc="75" dirty="0">
                <a:latin typeface="Cambria"/>
                <a:cs typeface="Cambria"/>
              </a:rPr>
              <a:t>their </a:t>
            </a:r>
            <a:r>
              <a:rPr sz="2100" spc="60" dirty="0">
                <a:latin typeface="Cambria"/>
                <a:cs typeface="Cambria"/>
              </a:rPr>
              <a:t>distributions </a:t>
            </a:r>
            <a:r>
              <a:rPr sz="2100" spc="85" dirty="0">
                <a:latin typeface="Cambria"/>
                <a:cs typeface="Cambria"/>
              </a:rPr>
              <a:t>in </a:t>
            </a:r>
            <a:r>
              <a:rPr sz="2100" spc="90" dirty="0">
                <a:latin typeface="Cambria"/>
                <a:cs typeface="Cambria"/>
              </a:rPr>
              <a:t> </a:t>
            </a:r>
            <a:r>
              <a:rPr sz="2100" spc="80" dirty="0">
                <a:latin typeface="Cambria"/>
                <a:cs typeface="Cambria"/>
              </a:rPr>
              <a:t>the</a:t>
            </a:r>
            <a:r>
              <a:rPr sz="2100" spc="110" dirty="0">
                <a:latin typeface="Cambria"/>
                <a:cs typeface="Cambria"/>
              </a:rPr>
              <a:t> </a:t>
            </a:r>
            <a:r>
              <a:rPr sz="2100" spc="70" dirty="0">
                <a:latin typeface="Cambria"/>
                <a:cs typeface="Cambria"/>
              </a:rPr>
              <a:t>searchable</a:t>
            </a:r>
            <a:r>
              <a:rPr sz="2100" spc="125" dirty="0">
                <a:latin typeface="Cambria"/>
                <a:cs typeface="Cambria"/>
              </a:rPr>
              <a:t> </a:t>
            </a:r>
            <a:r>
              <a:rPr sz="2100" spc="229" dirty="0">
                <a:latin typeface="Cambria"/>
                <a:cs typeface="Cambria"/>
              </a:rPr>
              <a:t>DB</a:t>
            </a:r>
            <a:endParaRPr sz="2100">
              <a:latin typeface="Cambria"/>
              <a:cs typeface="Cambria"/>
            </a:endParaRPr>
          </a:p>
          <a:p>
            <a:pPr marL="652780" lvl="1" indent="-274955" algn="just">
              <a:lnSpc>
                <a:spcPct val="100000"/>
              </a:lnSpc>
              <a:spcBef>
                <a:spcPts val="10"/>
              </a:spcBef>
              <a:buClr>
                <a:srgbClr val="FD8537"/>
              </a:buClr>
              <a:buSzPct val="78571"/>
              <a:buFont typeface="Segoe UI Symbol"/>
              <a:buChar char="⚫"/>
              <a:tabLst>
                <a:tab pos="652780" algn="l"/>
              </a:tabLst>
            </a:pPr>
            <a:r>
              <a:rPr sz="2100" spc="60" dirty="0">
                <a:latin typeface="Cambria"/>
                <a:cs typeface="Cambria"/>
              </a:rPr>
              <a:t>Vector</a:t>
            </a:r>
            <a:r>
              <a:rPr sz="2100" spc="114" dirty="0">
                <a:latin typeface="Cambria"/>
                <a:cs typeface="Cambria"/>
              </a:rPr>
              <a:t> </a:t>
            </a:r>
            <a:r>
              <a:rPr sz="2100" spc="40" dirty="0">
                <a:latin typeface="Cambria"/>
                <a:cs typeface="Cambria"/>
              </a:rPr>
              <a:t>models</a:t>
            </a:r>
            <a:r>
              <a:rPr sz="2100" spc="105" dirty="0">
                <a:latin typeface="Cambria"/>
                <a:cs typeface="Cambria"/>
              </a:rPr>
              <a:t> </a:t>
            </a:r>
            <a:r>
              <a:rPr sz="2100" spc="90" dirty="0">
                <a:latin typeface="Cambria"/>
                <a:cs typeface="Cambria"/>
              </a:rPr>
              <a:t>and</a:t>
            </a:r>
            <a:r>
              <a:rPr sz="2100" spc="110" dirty="0">
                <a:latin typeface="Cambria"/>
                <a:cs typeface="Cambria"/>
              </a:rPr>
              <a:t> </a:t>
            </a:r>
            <a:r>
              <a:rPr sz="2100" spc="50" dirty="0">
                <a:latin typeface="Cambria"/>
                <a:cs typeface="Cambria"/>
              </a:rPr>
              <a:t>probabilistic</a:t>
            </a:r>
            <a:r>
              <a:rPr sz="2100" spc="114" dirty="0">
                <a:latin typeface="Cambria"/>
                <a:cs typeface="Cambria"/>
              </a:rPr>
              <a:t> </a:t>
            </a:r>
            <a:r>
              <a:rPr sz="2100" spc="40" dirty="0">
                <a:latin typeface="Cambria"/>
                <a:cs typeface="Cambria"/>
              </a:rPr>
              <a:t>models</a:t>
            </a:r>
            <a:endParaRPr sz="2100">
              <a:latin typeface="Cambria"/>
              <a:cs typeface="Cambria"/>
            </a:endParaRPr>
          </a:p>
          <a:p>
            <a:pPr marL="287020" indent="-274320" algn="just">
              <a:lnSpc>
                <a:spcPts val="2765"/>
              </a:lnSpc>
              <a:spcBef>
                <a:spcPts val="305"/>
              </a:spcBef>
              <a:buClr>
                <a:srgbClr val="FD8537"/>
              </a:buClr>
              <a:buSzPct val="68750"/>
              <a:buFont typeface="Wingdings"/>
              <a:buChar char=""/>
              <a:tabLst>
                <a:tab pos="287020" algn="l"/>
              </a:tabLst>
            </a:pPr>
            <a:r>
              <a:rPr sz="2400" spc="155" dirty="0">
                <a:solidFill>
                  <a:srgbClr val="6F2F9F"/>
                </a:solidFill>
                <a:latin typeface="Cambria"/>
                <a:cs typeface="Cambria"/>
              </a:rPr>
              <a:t>Natural</a:t>
            </a:r>
            <a:r>
              <a:rPr sz="2400" spc="105" dirty="0">
                <a:solidFill>
                  <a:srgbClr val="6F2F9F"/>
                </a:solidFill>
                <a:latin typeface="Cambria"/>
                <a:cs typeface="Cambria"/>
              </a:rPr>
              <a:t> </a:t>
            </a:r>
            <a:r>
              <a:rPr sz="2400" spc="110" dirty="0">
                <a:solidFill>
                  <a:srgbClr val="6F2F9F"/>
                </a:solidFill>
                <a:latin typeface="Cambria"/>
                <a:cs typeface="Cambria"/>
              </a:rPr>
              <a:t>language</a:t>
            </a:r>
            <a:r>
              <a:rPr sz="2400" spc="125" dirty="0">
                <a:solidFill>
                  <a:srgbClr val="6F2F9F"/>
                </a:solidFill>
                <a:latin typeface="Cambria"/>
                <a:cs typeface="Cambria"/>
              </a:rPr>
              <a:t> </a:t>
            </a:r>
            <a:r>
              <a:rPr sz="2400" spc="50" dirty="0">
                <a:solidFill>
                  <a:srgbClr val="6F2F9F"/>
                </a:solidFill>
                <a:latin typeface="Cambria"/>
                <a:cs typeface="Cambria"/>
              </a:rPr>
              <a:t>processing</a:t>
            </a:r>
            <a:endParaRPr sz="2400">
              <a:latin typeface="Cambria"/>
              <a:cs typeface="Cambria"/>
            </a:endParaRPr>
          </a:p>
          <a:p>
            <a:pPr marL="652145" marR="5715" lvl="1" indent="-274320" algn="just">
              <a:lnSpc>
                <a:spcPct val="70000"/>
              </a:lnSpc>
              <a:spcBef>
                <a:spcPts val="640"/>
              </a:spcBef>
              <a:buClr>
                <a:srgbClr val="FD8537"/>
              </a:buClr>
              <a:buSzPct val="78571"/>
              <a:buFont typeface="Segoe UI Symbol"/>
              <a:buChar char="⚫"/>
              <a:tabLst>
                <a:tab pos="652780" algn="l"/>
              </a:tabLst>
            </a:pPr>
            <a:r>
              <a:rPr sz="2100" spc="50" dirty="0">
                <a:latin typeface="Cambria"/>
                <a:cs typeface="Cambria"/>
              </a:rPr>
              <a:t>Process</a:t>
            </a:r>
            <a:r>
              <a:rPr sz="2100" spc="55" dirty="0">
                <a:latin typeface="Cambria"/>
                <a:cs typeface="Cambria"/>
              </a:rPr>
              <a:t> </a:t>
            </a:r>
            <a:r>
              <a:rPr sz="2100" spc="80" dirty="0">
                <a:latin typeface="Cambria"/>
                <a:cs typeface="Cambria"/>
              </a:rPr>
              <a:t>items</a:t>
            </a:r>
            <a:r>
              <a:rPr sz="2100" spc="85" dirty="0">
                <a:latin typeface="Cambria"/>
                <a:cs typeface="Cambria"/>
              </a:rPr>
              <a:t> </a:t>
            </a:r>
            <a:r>
              <a:rPr sz="2100" spc="120" dirty="0">
                <a:latin typeface="Cambria"/>
                <a:cs typeface="Cambria"/>
              </a:rPr>
              <a:t>at</a:t>
            </a:r>
            <a:r>
              <a:rPr sz="2100" spc="125" dirty="0">
                <a:latin typeface="Cambria"/>
                <a:cs typeface="Cambria"/>
              </a:rPr>
              <a:t> </a:t>
            </a:r>
            <a:r>
              <a:rPr sz="2100" spc="80" dirty="0">
                <a:latin typeface="Cambria"/>
                <a:cs typeface="Cambria"/>
              </a:rPr>
              <a:t>the</a:t>
            </a:r>
            <a:r>
              <a:rPr sz="2100" spc="85" dirty="0">
                <a:latin typeface="Cambria"/>
                <a:cs typeface="Cambria"/>
              </a:rPr>
              <a:t> </a:t>
            </a:r>
            <a:r>
              <a:rPr sz="2100" spc="50" dirty="0">
                <a:latin typeface="Cambria"/>
                <a:cs typeface="Cambria"/>
              </a:rPr>
              <a:t>morphological,</a:t>
            </a:r>
            <a:r>
              <a:rPr sz="2100" spc="55" dirty="0">
                <a:latin typeface="Cambria"/>
                <a:cs typeface="Cambria"/>
              </a:rPr>
              <a:t> </a:t>
            </a:r>
            <a:r>
              <a:rPr sz="2100" spc="85" dirty="0">
                <a:latin typeface="Cambria"/>
                <a:cs typeface="Cambria"/>
              </a:rPr>
              <a:t>lexical,</a:t>
            </a:r>
            <a:r>
              <a:rPr sz="2100" spc="635" dirty="0">
                <a:latin typeface="Cambria"/>
                <a:cs typeface="Cambria"/>
              </a:rPr>
              <a:t> </a:t>
            </a:r>
            <a:r>
              <a:rPr sz="2100" spc="90" dirty="0">
                <a:latin typeface="Cambria"/>
                <a:cs typeface="Cambria"/>
              </a:rPr>
              <a:t>semantic, </a:t>
            </a:r>
            <a:r>
              <a:rPr sz="2100" spc="95" dirty="0">
                <a:latin typeface="Cambria"/>
                <a:cs typeface="Cambria"/>
              </a:rPr>
              <a:t> </a:t>
            </a:r>
            <a:r>
              <a:rPr sz="2100" spc="105" dirty="0">
                <a:latin typeface="Cambria"/>
                <a:cs typeface="Cambria"/>
              </a:rPr>
              <a:t>syntax, </a:t>
            </a:r>
            <a:r>
              <a:rPr sz="2100" spc="90" dirty="0">
                <a:latin typeface="Cambria"/>
                <a:cs typeface="Cambria"/>
              </a:rPr>
              <a:t>and</a:t>
            </a:r>
            <a:r>
              <a:rPr sz="2100" spc="114" dirty="0">
                <a:latin typeface="Cambria"/>
                <a:cs typeface="Cambria"/>
              </a:rPr>
              <a:t> </a:t>
            </a:r>
            <a:r>
              <a:rPr sz="2100" spc="40" dirty="0">
                <a:latin typeface="Cambria"/>
                <a:cs typeface="Cambria"/>
              </a:rPr>
              <a:t>discourse</a:t>
            </a:r>
            <a:r>
              <a:rPr sz="2100" spc="145" dirty="0">
                <a:latin typeface="Cambria"/>
                <a:cs typeface="Cambria"/>
              </a:rPr>
              <a:t> </a:t>
            </a:r>
            <a:r>
              <a:rPr sz="2100" spc="60" dirty="0">
                <a:latin typeface="Cambria"/>
                <a:cs typeface="Cambria"/>
              </a:rPr>
              <a:t>levels</a:t>
            </a:r>
            <a:endParaRPr sz="2100">
              <a:latin typeface="Cambria"/>
              <a:cs typeface="Cambria"/>
            </a:endParaRPr>
          </a:p>
        </p:txBody>
      </p:sp>
      <p:sp>
        <p:nvSpPr>
          <p:cNvPr id="11" name="object 11"/>
          <p:cNvSpPr txBox="1"/>
          <p:nvPr/>
        </p:nvSpPr>
        <p:spPr>
          <a:xfrm>
            <a:off x="825500" y="5391150"/>
            <a:ext cx="7705725" cy="345440"/>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78571"/>
              <a:buFont typeface="Segoe UI Symbol"/>
              <a:buChar char="⚫"/>
              <a:tabLst>
                <a:tab pos="286385" algn="l"/>
                <a:tab pos="287020" algn="l"/>
                <a:tab pos="1078865" algn="l"/>
                <a:tab pos="1826895" algn="l"/>
                <a:tab pos="2540635" algn="l"/>
                <a:tab pos="4167504" algn="l"/>
                <a:tab pos="4916170" algn="l"/>
                <a:tab pos="5485765" algn="l"/>
                <a:tab pos="6707505" algn="l"/>
                <a:tab pos="7455534" algn="l"/>
              </a:tabLst>
            </a:pPr>
            <a:r>
              <a:rPr sz="2100" spc="135" dirty="0">
                <a:latin typeface="Cambria"/>
                <a:cs typeface="Cambria"/>
              </a:rPr>
              <a:t>Eac</a:t>
            </a:r>
            <a:r>
              <a:rPr sz="2100" spc="155" dirty="0">
                <a:latin typeface="Cambria"/>
                <a:cs typeface="Cambria"/>
              </a:rPr>
              <a:t>h</a:t>
            </a:r>
            <a:r>
              <a:rPr sz="2100" dirty="0">
                <a:latin typeface="Cambria"/>
                <a:cs typeface="Cambria"/>
              </a:rPr>
              <a:t>	</a:t>
            </a:r>
            <a:r>
              <a:rPr sz="2100" spc="60" dirty="0">
                <a:latin typeface="Cambria"/>
                <a:cs typeface="Cambria"/>
              </a:rPr>
              <a:t>level</a:t>
            </a:r>
            <a:r>
              <a:rPr sz="2100" dirty="0">
                <a:latin typeface="Cambria"/>
                <a:cs typeface="Cambria"/>
              </a:rPr>
              <a:t>	</a:t>
            </a:r>
            <a:r>
              <a:rPr sz="2100" spc="70" dirty="0">
                <a:latin typeface="Cambria"/>
                <a:cs typeface="Cambria"/>
              </a:rPr>
              <a:t>use</a:t>
            </a:r>
            <a:r>
              <a:rPr sz="2100" spc="65" dirty="0">
                <a:latin typeface="Cambria"/>
                <a:cs typeface="Cambria"/>
              </a:rPr>
              <a:t>s</a:t>
            </a:r>
            <a:r>
              <a:rPr sz="2100" dirty="0">
                <a:latin typeface="Cambria"/>
                <a:cs typeface="Cambria"/>
              </a:rPr>
              <a:t>	</a:t>
            </a:r>
            <a:r>
              <a:rPr sz="2100" spc="90" dirty="0">
                <a:latin typeface="Cambria"/>
                <a:cs typeface="Cambria"/>
              </a:rPr>
              <a:t>in</a:t>
            </a:r>
            <a:r>
              <a:rPr sz="2100" spc="70" dirty="0">
                <a:latin typeface="Cambria"/>
                <a:cs typeface="Cambria"/>
              </a:rPr>
              <a:t>f</a:t>
            </a:r>
            <a:r>
              <a:rPr sz="2100" spc="-5" dirty="0">
                <a:latin typeface="Cambria"/>
                <a:cs typeface="Cambria"/>
              </a:rPr>
              <a:t>o</a:t>
            </a:r>
            <a:r>
              <a:rPr sz="2100" dirty="0">
                <a:latin typeface="Cambria"/>
                <a:cs typeface="Cambria"/>
              </a:rPr>
              <a:t>r</a:t>
            </a:r>
            <a:r>
              <a:rPr sz="2100" spc="110" dirty="0">
                <a:latin typeface="Cambria"/>
                <a:cs typeface="Cambria"/>
              </a:rPr>
              <a:t>m</a:t>
            </a:r>
            <a:r>
              <a:rPr sz="2100" spc="60" dirty="0">
                <a:latin typeface="Cambria"/>
                <a:cs typeface="Cambria"/>
              </a:rPr>
              <a:t>atio</a:t>
            </a:r>
            <a:r>
              <a:rPr sz="2100" spc="95" dirty="0">
                <a:latin typeface="Cambria"/>
                <a:cs typeface="Cambria"/>
              </a:rPr>
              <a:t>n</a:t>
            </a:r>
            <a:r>
              <a:rPr sz="2100" dirty="0">
                <a:latin typeface="Cambria"/>
                <a:cs typeface="Cambria"/>
              </a:rPr>
              <a:t>	</a:t>
            </a:r>
            <a:r>
              <a:rPr sz="2100" spc="65" dirty="0">
                <a:latin typeface="Cambria"/>
                <a:cs typeface="Cambria"/>
              </a:rPr>
              <a:t>f</a:t>
            </a:r>
            <a:r>
              <a:rPr sz="2100" spc="35" dirty="0">
                <a:latin typeface="Cambria"/>
                <a:cs typeface="Cambria"/>
              </a:rPr>
              <a:t>rom</a:t>
            </a:r>
            <a:r>
              <a:rPr sz="2100" dirty="0">
                <a:latin typeface="Cambria"/>
                <a:cs typeface="Cambria"/>
              </a:rPr>
              <a:t>	</a:t>
            </a:r>
            <a:r>
              <a:rPr sz="2100" spc="75" dirty="0">
                <a:latin typeface="Cambria"/>
                <a:cs typeface="Cambria"/>
              </a:rPr>
              <a:t>th</a:t>
            </a:r>
            <a:r>
              <a:rPr sz="2100" spc="90" dirty="0">
                <a:latin typeface="Cambria"/>
                <a:cs typeface="Cambria"/>
              </a:rPr>
              <a:t>e</a:t>
            </a:r>
            <a:r>
              <a:rPr sz="2100" dirty="0">
                <a:latin typeface="Cambria"/>
                <a:cs typeface="Cambria"/>
              </a:rPr>
              <a:t>	</a:t>
            </a:r>
            <a:r>
              <a:rPr sz="2100" spc="45" dirty="0">
                <a:latin typeface="Cambria"/>
                <a:cs typeface="Cambria"/>
              </a:rPr>
              <a:t>previous</a:t>
            </a:r>
            <a:r>
              <a:rPr sz="2100" dirty="0">
                <a:latin typeface="Cambria"/>
                <a:cs typeface="Cambria"/>
              </a:rPr>
              <a:t>	</a:t>
            </a:r>
            <a:r>
              <a:rPr sz="2100" spc="60" dirty="0">
                <a:latin typeface="Cambria"/>
                <a:cs typeface="Cambria"/>
              </a:rPr>
              <a:t>level</a:t>
            </a:r>
            <a:r>
              <a:rPr sz="2100" dirty="0">
                <a:latin typeface="Cambria"/>
                <a:cs typeface="Cambria"/>
              </a:rPr>
              <a:t>	</a:t>
            </a:r>
            <a:r>
              <a:rPr sz="2100" spc="15" dirty="0">
                <a:latin typeface="Cambria"/>
                <a:cs typeface="Cambria"/>
              </a:rPr>
              <a:t>to</a:t>
            </a:r>
            <a:endParaRPr sz="2100">
              <a:latin typeface="Cambria"/>
              <a:cs typeface="Cambria"/>
            </a:endParaRPr>
          </a:p>
        </p:txBody>
      </p:sp>
      <p:sp>
        <p:nvSpPr>
          <p:cNvPr id="12" name="object 12"/>
          <p:cNvSpPr txBox="1"/>
          <p:nvPr/>
        </p:nvSpPr>
        <p:spPr>
          <a:xfrm>
            <a:off x="825500" y="5615178"/>
            <a:ext cx="4212590" cy="633730"/>
          </a:xfrm>
          <a:prstGeom prst="rect">
            <a:avLst/>
          </a:prstGeom>
        </p:spPr>
        <p:txBody>
          <a:bodyPr vert="horz" wrap="square" lIns="0" tIns="12700" rIns="0" bIns="0" rtlCol="0">
            <a:spAutoFit/>
          </a:bodyPr>
          <a:lstStyle/>
          <a:p>
            <a:pPr marL="286385">
              <a:lnSpc>
                <a:spcPts val="2395"/>
              </a:lnSpc>
              <a:spcBef>
                <a:spcPts val="100"/>
              </a:spcBef>
            </a:pPr>
            <a:r>
              <a:rPr sz="2100" spc="40" dirty="0">
                <a:latin typeface="Cambria"/>
                <a:cs typeface="Cambria"/>
              </a:rPr>
              <a:t>perform</a:t>
            </a:r>
            <a:r>
              <a:rPr sz="2100" spc="110" dirty="0">
                <a:latin typeface="Cambria"/>
                <a:cs typeface="Cambria"/>
              </a:rPr>
              <a:t> </a:t>
            </a:r>
            <a:r>
              <a:rPr sz="2100" spc="80" dirty="0">
                <a:latin typeface="Cambria"/>
                <a:cs typeface="Cambria"/>
              </a:rPr>
              <a:t>its</a:t>
            </a:r>
            <a:r>
              <a:rPr sz="2100" spc="110" dirty="0">
                <a:latin typeface="Cambria"/>
                <a:cs typeface="Cambria"/>
              </a:rPr>
              <a:t> </a:t>
            </a:r>
            <a:r>
              <a:rPr sz="2100" spc="70" dirty="0">
                <a:latin typeface="Cambria"/>
                <a:cs typeface="Cambria"/>
              </a:rPr>
              <a:t>additional</a:t>
            </a:r>
            <a:r>
              <a:rPr sz="2100" spc="85" dirty="0">
                <a:latin typeface="Cambria"/>
                <a:cs typeface="Cambria"/>
              </a:rPr>
              <a:t> </a:t>
            </a:r>
            <a:r>
              <a:rPr sz="2100" spc="90" dirty="0">
                <a:latin typeface="Cambria"/>
                <a:cs typeface="Cambria"/>
              </a:rPr>
              <a:t>analysis</a:t>
            </a:r>
            <a:endParaRPr sz="2100">
              <a:latin typeface="Cambria"/>
              <a:cs typeface="Cambria"/>
            </a:endParaRPr>
          </a:p>
          <a:p>
            <a:pPr marL="287020" indent="-274320">
              <a:lnSpc>
                <a:spcPts val="2395"/>
              </a:lnSpc>
              <a:buClr>
                <a:srgbClr val="FD8537"/>
              </a:buClr>
              <a:buSzPct val="78571"/>
              <a:buFont typeface="Segoe UI Symbol"/>
              <a:buChar char="⚫"/>
              <a:tabLst>
                <a:tab pos="286385" algn="l"/>
                <a:tab pos="287020" algn="l"/>
              </a:tabLst>
            </a:pPr>
            <a:r>
              <a:rPr sz="2100" spc="114" dirty="0">
                <a:latin typeface="Cambria"/>
                <a:cs typeface="Cambria"/>
              </a:rPr>
              <a:t>Events,</a:t>
            </a:r>
            <a:r>
              <a:rPr sz="2100" spc="105" dirty="0">
                <a:latin typeface="Cambria"/>
                <a:cs typeface="Cambria"/>
              </a:rPr>
              <a:t> </a:t>
            </a:r>
            <a:r>
              <a:rPr sz="2100" spc="90" dirty="0">
                <a:latin typeface="Cambria"/>
                <a:cs typeface="Cambria"/>
              </a:rPr>
              <a:t>and</a:t>
            </a:r>
            <a:r>
              <a:rPr sz="2100" spc="105" dirty="0">
                <a:latin typeface="Cambria"/>
                <a:cs typeface="Cambria"/>
              </a:rPr>
              <a:t> </a:t>
            </a:r>
            <a:r>
              <a:rPr sz="2100" spc="65" dirty="0">
                <a:latin typeface="Cambria"/>
                <a:cs typeface="Cambria"/>
              </a:rPr>
              <a:t>event</a:t>
            </a:r>
            <a:r>
              <a:rPr sz="2100" spc="110" dirty="0">
                <a:latin typeface="Cambria"/>
                <a:cs typeface="Cambria"/>
              </a:rPr>
              <a:t> </a:t>
            </a:r>
            <a:r>
              <a:rPr sz="2100" spc="70" dirty="0">
                <a:latin typeface="Cambria"/>
                <a:cs typeface="Cambria"/>
              </a:rPr>
              <a:t>relationships</a:t>
            </a:r>
            <a:endParaRPr sz="2100">
              <a:latin typeface="Cambria"/>
              <a:cs typeface="Cambri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38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530860"/>
            <a:ext cx="8227059" cy="428322"/>
          </a:xfrm>
          <a:prstGeom prst="rect">
            <a:avLst/>
          </a:prstGeom>
        </p:spPr>
        <p:txBody>
          <a:bodyPr vert="horz" wrap="square" lIns="0" tIns="12700" rIns="0" bIns="0" rtlCol="0">
            <a:spAutoFit/>
          </a:bodyPr>
          <a:lstStyle/>
          <a:p>
            <a:pPr marL="12700">
              <a:lnSpc>
                <a:spcPct val="100000"/>
              </a:lnSpc>
              <a:spcBef>
                <a:spcPts val="100"/>
              </a:spcBef>
            </a:pPr>
            <a:r>
              <a:rPr sz="2700" b="1" spc="235" dirty="0">
                <a:solidFill>
                  <a:srgbClr val="002060"/>
                </a:solidFill>
              </a:rPr>
              <a:t>S</a:t>
            </a:r>
            <a:r>
              <a:rPr sz="2150" b="1" spc="235" dirty="0">
                <a:solidFill>
                  <a:srgbClr val="002060"/>
                </a:solidFill>
              </a:rPr>
              <a:t>TATISTICAL</a:t>
            </a:r>
            <a:r>
              <a:rPr sz="2150" b="1" spc="245" dirty="0">
                <a:solidFill>
                  <a:srgbClr val="002060"/>
                </a:solidFill>
              </a:rPr>
              <a:t> </a:t>
            </a:r>
            <a:r>
              <a:rPr sz="2150" b="1" spc="285" dirty="0">
                <a:solidFill>
                  <a:srgbClr val="002060"/>
                </a:solidFill>
              </a:rPr>
              <a:t>TECHNIQUES</a:t>
            </a:r>
            <a:r>
              <a:rPr sz="2150" b="1" spc="270" dirty="0">
                <a:solidFill>
                  <a:srgbClr val="002060"/>
                </a:solidFill>
              </a:rPr>
              <a:t> </a:t>
            </a:r>
            <a:r>
              <a:rPr sz="2700" b="1" spc="215" dirty="0">
                <a:solidFill>
                  <a:srgbClr val="002060"/>
                </a:solidFill>
              </a:rPr>
              <a:t>(B</a:t>
            </a:r>
            <a:r>
              <a:rPr sz="2150" b="1" spc="215" dirty="0">
                <a:solidFill>
                  <a:srgbClr val="002060"/>
                </a:solidFill>
              </a:rPr>
              <a:t>AYESIAN</a:t>
            </a:r>
            <a:r>
              <a:rPr sz="2150" b="1" spc="280" dirty="0">
                <a:solidFill>
                  <a:srgbClr val="002060"/>
                </a:solidFill>
              </a:rPr>
              <a:t> </a:t>
            </a:r>
            <a:r>
              <a:rPr sz="2150" b="1" spc="250" dirty="0">
                <a:solidFill>
                  <a:srgbClr val="002060"/>
                </a:solidFill>
              </a:rPr>
              <a:t>NETWORK</a:t>
            </a:r>
            <a:r>
              <a:rPr sz="2150" b="1" spc="275" dirty="0">
                <a:solidFill>
                  <a:srgbClr val="002060"/>
                </a:solidFill>
              </a:rPr>
              <a:t> </a:t>
            </a:r>
            <a:r>
              <a:rPr sz="2700" spc="-135" dirty="0">
                <a:solidFill>
                  <a:srgbClr val="002060"/>
                </a:solidFill>
              </a:rPr>
              <a:t>)</a:t>
            </a:r>
            <a:endParaRPr sz="2700">
              <a:solidFill>
                <a:srgbClr val="002060"/>
              </a:solidFill>
            </a:endParaRPr>
          </a:p>
        </p:txBody>
      </p:sp>
      <p:sp>
        <p:nvSpPr>
          <p:cNvPr id="10" name="object 10"/>
          <p:cNvSpPr txBox="1"/>
          <p:nvPr/>
        </p:nvSpPr>
        <p:spPr>
          <a:xfrm>
            <a:off x="535940" y="1628902"/>
            <a:ext cx="7996555" cy="148844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235" dirty="0">
                <a:latin typeface="Cambria"/>
                <a:cs typeface="Cambria"/>
              </a:rPr>
              <a:t>A </a:t>
            </a:r>
            <a:r>
              <a:rPr sz="2400" spc="120" dirty="0">
                <a:latin typeface="Cambria"/>
                <a:cs typeface="Cambria"/>
              </a:rPr>
              <a:t>Bayesian</a:t>
            </a:r>
            <a:r>
              <a:rPr sz="2400" spc="125" dirty="0">
                <a:latin typeface="Cambria"/>
                <a:cs typeface="Cambria"/>
              </a:rPr>
              <a:t> </a:t>
            </a:r>
            <a:r>
              <a:rPr sz="2400" spc="60" dirty="0">
                <a:latin typeface="Cambria"/>
                <a:cs typeface="Cambria"/>
              </a:rPr>
              <a:t>network</a:t>
            </a:r>
            <a:r>
              <a:rPr sz="2400" spc="65" dirty="0">
                <a:latin typeface="Cambria"/>
                <a:cs typeface="Cambria"/>
              </a:rPr>
              <a:t> </a:t>
            </a:r>
            <a:r>
              <a:rPr sz="2400" spc="80" dirty="0">
                <a:latin typeface="Cambria"/>
                <a:cs typeface="Cambria"/>
              </a:rPr>
              <a:t>is</a:t>
            </a:r>
            <a:r>
              <a:rPr sz="2400" spc="85" dirty="0">
                <a:latin typeface="Cambria"/>
                <a:cs typeface="Cambria"/>
              </a:rPr>
              <a:t> </a:t>
            </a:r>
            <a:r>
              <a:rPr sz="2400" spc="160" dirty="0">
                <a:latin typeface="Cambria"/>
                <a:cs typeface="Cambria"/>
              </a:rPr>
              <a:t>a</a:t>
            </a:r>
            <a:r>
              <a:rPr sz="2400" spc="165" dirty="0">
                <a:latin typeface="Cambria"/>
                <a:cs typeface="Cambria"/>
              </a:rPr>
              <a:t> </a:t>
            </a:r>
            <a:r>
              <a:rPr sz="2400" spc="50" dirty="0">
                <a:latin typeface="Cambria"/>
                <a:cs typeface="Cambria"/>
              </a:rPr>
              <a:t>directed</a:t>
            </a:r>
            <a:r>
              <a:rPr sz="2400" spc="55" dirty="0">
                <a:latin typeface="Cambria"/>
                <a:cs typeface="Cambria"/>
              </a:rPr>
              <a:t> acyclic</a:t>
            </a:r>
            <a:r>
              <a:rPr sz="2400" spc="60" dirty="0">
                <a:latin typeface="Cambria"/>
                <a:cs typeface="Cambria"/>
              </a:rPr>
              <a:t> </a:t>
            </a:r>
            <a:r>
              <a:rPr sz="2400" spc="100" dirty="0">
                <a:latin typeface="Cambria"/>
                <a:cs typeface="Cambria"/>
              </a:rPr>
              <a:t>graph</a:t>
            </a:r>
            <a:r>
              <a:rPr sz="2400" spc="105" dirty="0">
                <a:latin typeface="Cambria"/>
                <a:cs typeface="Cambria"/>
              </a:rPr>
              <a:t> </a:t>
            </a:r>
            <a:r>
              <a:rPr sz="2400" spc="95" dirty="0">
                <a:latin typeface="Cambria"/>
                <a:cs typeface="Cambria"/>
              </a:rPr>
              <a:t>in </a:t>
            </a:r>
            <a:r>
              <a:rPr sz="2400" spc="100" dirty="0">
                <a:latin typeface="Cambria"/>
                <a:cs typeface="Cambria"/>
              </a:rPr>
              <a:t> </a:t>
            </a:r>
            <a:r>
              <a:rPr sz="2400" spc="70" dirty="0">
                <a:latin typeface="Cambria"/>
                <a:cs typeface="Cambria"/>
              </a:rPr>
              <a:t>which</a:t>
            </a:r>
            <a:r>
              <a:rPr sz="2400" spc="75" dirty="0">
                <a:latin typeface="Cambria"/>
                <a:cs typeface="Cambria"/>
              </a:rPr>
              <a:t> </a:t>
            </a:r>
            <a:r>
              <a:rPr sz="2400" spc="85" dirty="0">
                <a:latin typeface="Cambria"/>
                <a:cs typeface="Cambria"/>
              </a:rPr>
              <a:t>each</a:t>
            </a:r>
            <a:r>
              <a:rPr sz="2400" spc="90" dirty="0">
                <a:latin typeface="Cambria"/>
                <a:cs typeface="Cambria"/>
              </a:rPr>
              <a:t> </a:t>
            </a:r>
            <a:r>
              <a:rPr sz="2400" spc="25" dirty="0">
                <a:latin typeface="Cambria"/>
                <a:cs typeface="Cambria"/>
              </a:rPr>
              <a:t>node</a:t>
            </a:r>
            <a:r>
              <a:rPr sz="2400" spc="30" dirty="0">
                <a:latin typeface="Cambria"/>
                <a:cs typeface="Cambria"/>
              </a:rPr>
              <a:t> </a:t>
            </a:r>
            <a:r>
              <a:rPr sz="2400" spc="65" dirty="0">
                <a:latin typeface="Cambria"/>
                <a:cs typeface="Cambria"/>
              </a:rPr>
              <a:t>represents</a:t>
            </a:r>
            <a:r>
              <a:rPr sz="2400" spc="70" dirty="0">
                <a:latin typeface="Cambria"/>
                <a:cs typeface="Cambria"/>
              </a:rPr>
              <a:t> </a:t>
            </a:r>
            <a:r>
              <a:rPr sz="2400" spc="160" dirty="0">
                <a:latin typeface="Cambria"/>
                <a:cs typeface="Cambria"/>
              </a:rPr>
              <a:t>a </a:t>
            </a:r>
            <a:r>
              <a:rPr sz="2400" spc="75" dirty="0">
                <a:latin typeface="Cambria"/>
                <a:cs typeface="Cambria"/>
              </a:rPr>
              <a:t>random  </a:t>
            </a:r>
            <a:r>
              <a:rPr sz="2400" spc="85" dirty="0">
                <a:latin typeface="Cambria"/>
                <a:cs typeface="Cambria"/>
              </a:rPr>
              <a:t>variable  </a:t>
            </a:r>
            <a:r>
              <a:rPr sz="2400" spc="105" dirty="0">
                <a:latin typeface="Cambria"/>
                <a:cs typeface="Cambria"/>
              </a:rPr>
              <a:t>and </a:t>
            </a:r>
            <a:r>
              <a:rPr sz="2400" spc="110" dirty="0">
                <a:latin typeface="Cambria"/>
                <a:cs typeface="Cambria"/>
              </a:rPr>
              <a:t> </a:t>
            </a:r>
            <a:r>
              <a:rPr sz="2400" spc="90" dirty="0">
                <a:latin typeface="Cambria"/>
                <a:cs typeface="Cambria"/>
              </a:rPr>
              <a:t>the </a:t>
            </a:r>
            <a:r>
              <a:rPr sz="2400" spc="75" dirty="0">
                <a:latin typeface="Cambria"/>
                <a:cs typeface="Cambria"/>
              </a:rPr>
              <a:t>arcs </a:t>
            </a:r>
            <a:r>
              <a:rPr sz="2400" spc="45" dirty="0">
                <a:latin typeface="Cambria"/>
                <a:cs typeface="Cambria"/>
              </a:rPr>
              <a:t>between </a:t>
            </a:r>
            <a:r>
              <a:rPr sz="2400" spc="90" dirty="0">
                <a:latin typeface="Cambria"/>
                <a:cs typeface="Cambria"/>
              </a:rPr>
              <a:t>the </a:t>
            </a:r>
            <a:r>
              <a:rPr sz="2400" spc="35" dirty="0">
                <a:latin typeface="Cambria"/>
                <a:cs typeface="Cambria"/>
              </a:rPr>
              <a:t>nodes </a:t>
            </a:r>
            <a:r>
              <a:rPr sz="2400" spc="65" dirty="0">
                <a:latin typeface="Cambria"/>
                <a:cs typeface="Cambria"/>
              </a:rPr>
              <a:t>represent </a:t>
            </a:r>
            <a:r>
              <a:rPr sz="2400" spc="160" dirty="0">
                <a:latin typeface="Cambria"/>
                <a:cs typeface="Cambria"/>
              </a:rPr>
              <a:t>a </a:t>
            </a:r>
            <a:r>
              <a:rPr sz="2400" spc="55" dirty="0">
                <a:latin typeface="Cambria"/>
                <a:cs typeface="Cambria"/>
              </a:rPr>
              <a:t>probabilistic </a:t>
            </a:r>
            <a:r>
              <a:rPr sz="2400" spc="60" dirty="0">
                <a:latin typeface="Cambria"/>
                <a:cs typeface="Cambria"/>
              </a:rPr>
              <a:t> </a:t>
            </a:r>
            <a:r>
              <a:rPr sz="2400" spc="45" dirty="0">
                <a:latin typeface="Cambria"/>
                <a:cs typeface="Cambria"/>
              </a:rPr>
              <a:t>dependence</a:t>
            </a:r>
            <a:r>
              <a:rPr sz="2400" spc="114" dirty="0">
                <a:latin typeface="Cambria"/>
                <a:cs typeface="Cambria"/>
              </a:rPr>
              <a:t> </a:t>
            </a:r>
            <a:r>
              <a:rPr sz="2400" spc="45" dirty="0">
                <a:latin typeface="Cambria"/>
                <a:cs typeface="Cambria"/>
              </a:rPr>
              <a:t>between</a:t>
            </a:r>
            <a:r>
              <a:rPr sz="2400" spc="130" dirty="0">
                <a:latin typeface="Cambria"/>
                <a:cs typeface="Cambria"/>
              </a:rPr>
              <a:t> </a:t>
            </a:r>
            <a:r>
              <a:rPr sz="2400" spc="90" dirty="0">
                <a:latin typeface="Cambria"/>
                <a:cs typeface="Cambria"/>
              </a:rPr>
              <a:t>the</a:t>
            </a:r>
            <a:r>
              <a:rPr sz="2400" spc="135" dirty="0">
                <a:latin typeface="Cambria"/>
                <a:cs typeface="Cambria"/>
              </a:rPr>
              <a:t> </a:t>
            </a:r>
            <a:r>
              <a:rPr sz="2400" spc="30" dirty="0">
                <a:latin typeface="Cambria"/>
                <a:cs typeface="Cambria"/>
              </a:rPr>
              <a:t>node</a:t>
            </a:r>
            <a:r>
              <a:rPr sz="2400" spc="120" dirty="0">
                <a:latin typeface="Cambria"/>
                <a:cs typeface="Cambria"/>
              </a:rPr>
              <a:t> </a:t>
            </a:r>
            <a:r>
              <a:rPr sz="2400" spc="105" dirty="0">
                <a:latin typeface="Cambria"/>
                <a:cs typeface="Cambria"/>
              </a:rPr>
              <a:t>and</a:t>
            </a:r>
            <a:r>
              <a:rPr sz="2400" spc="135" dirty="0">
                <a:latin typeface="Cambria"/>
                <a:cs typeface="Cambria"/>
              </a:rPr>
              <a:t> </a:t>
            </a:r>
            <a:r>
              <a:rPr sz="2400" spc="95" dirty="0">
                <a:latin typeface="Cambria"/>
                <a:cs typeface="Cambria"/>
              </a:rPr>
              <a:t>its</a:t>
            </a:r>
            <a:r>
              <a:rPr sz="2400" spc="130" dirty="0">
                <a:latin typeface="Cambria"/>
                <a:cs typeface="Cambria"/>
              </a:rPr>
              <a:t> </a:t>
            </a:r>
            <a:r>
              <a:rPr sz="2400" spc="95" dirty="0">
                <a:latin typeface="Cambria"/>
                <a:cs typeface="Cambria"/>
              </a:rPr>
              <a:t>parents.</a:t>
            </a:r>
            <a:endParaRPr sz="2400">
              <a:latin typeface="Cambria"/>
              <a:cs typeface="Cambria"/>
            </a:endParaRPr>
          </a:p>
        </p:txBody>
      </p:sp>
      <p:pic>
        <p:nvPicPr>
          <p:cNvPr id="11" name="object 11"/>
          <p:cNvPicPr/>
          <p:nvPr/>
        </p:nvPicPr>
        <p:blipFill>
          <a:blip r:embed="rId3" cstate="print"/>
          <a:stretch>
            <a:fillRect/>
          </a:stretch>
        </p:blipFill>
        <p:spPr>
          <a:xfrm>
            <a:off x="1524000" y="3048000"/>
            <a:ext cx="5791200" cy="1828800"/>
          </a:xfrm>
          <a:prstGeom prst="rect">
            <a:avLst/>
          </a:prstGeom>
        </p:spPr>
      </p:pic>
      <p:sp>
        <p:nvSpPr>
          <p:cNvPr id="12" name="object 12"/>
          <p:cNvSpPr txBox="1"/>
          <p:nvPr/>
        </p:nvSpPr>
        <p:spPr>
          <a:xfrm>
            <a:off x="231140" y="4723638"/>
            <a:ext cx="8451850" cy="1061720"/>
          </a:xfrm>
          <a:prstGeom prst="rect">
            <a:avLst/>
          </a:prstGeom>
        </p:spPr>
        <p:txBody>
          <a:bodyPr vert="horz" wrap="square" lIns="0" tIns="119380" rIns="0" bIns="0" rtlCol="0">
            <a:spAutoFit/>
          </a:bodyPr>
          <a:lstStyle/>
          <a:p>
            <a:pPr marL="2527300">
              <a:lnSpc>
                <a:spcPct val="100000"/>
              </a:lnSpc>
              <a:spcBef>
                <a:spcPts val="940"/>
              </a:spcBef>
            </a:pPr>
            <a:r>
              <a:rPr sz="1800" spc="35" dirty="0">
                <a:latin typeface="Cambria"/>
                <a:cs typeface="Cambria"/>
              </a:rPr>
              <a:t>Two-level</a:t>
            </a:r>
            <a:r>
              <a:rPr sz="1800" spc="75" dirty="0">
                <a:latin typeface="Cambria"/>
                <a:cs typeface="Cambria"/>
              </a:rPr>
              <a:t> </a:t>
            </a:r>
            <a:r>
              <a:rPr sz="1800" spc="85" dirty="0">
                <a:latin typeface="Cambria"/>
                <a:cs typeface="Cambria"/>
              </a:rPr>
              <a:t>Bayesian </a:t>
            </a:r>
            <a:r>
              <a:rPr sz="1800" spc="45" dirty="0">
                <a:latin typeface="Cambria"/>
                <a:cs typeface="Cambria"/>
              </a:rPr>
              <a:t>network</a:t>
            </a:r>
            <a:endParaRPr sz="1800">
              <a:latin typeface="Cambria"/>
              <a:cs typeface="Cambria"/>
            </a:endParaRPr>
          </a:p>
          <a:p>
            <a:pPr marL="12700" marR="5080">
              <a:lnSpc>
                <a:spcPct val="100000"/>
              </a:lnSpc>
              <a:spcBef>
                <a:spcPts val="840"/>
              </a:spcBef>
            </a:pPr>
            <a:r>
              <a:rPr sz="1800" spc="145" dirty="0">
                <a:latin typeface="Cambria"/>
                <a:cs typeface="Cambria"/>
              </a:rPr>
              <a:t>C1</a:t>
            </a:r>
            <a:r>
              <a:rPr sz="1800" spc="204" dirty="0">
                <a:latin typeface="Cambria"/>
                <a:cs typeface="Cambria"/>
              </a:rPr>
              <a:t> </a:t>
            </a:r>
            <a:r>
              <a:rPr sz="1800" spc="80" dirty="0">
                <a:latin typeface="Cambria"/>
                <a:cs typeface="Cambria"/>
              </a:rPr>
              <a:t>and</a:t>
            </a:r>
            <a:r>
              <a:rPr sz="1800" spc="210" dirty="0">
                <a:latin typeface="Cambria"/>
                <a:cs typeface="Cambria"/>
              </a:rPr>
              <a:t> </a:t>
            </a:r>
            <a:r>
              <a:rPr sz="1800" spc="145" dirty="0">
                <a:latin typeface="Cambria"/>
                <a:cs typeface="Cambria"/>
              </a:rPr>
              <a:t>C2</a:t>
            </a:r>
            <a:r>
              <a:rPr sz="1800" spc="204" dirty="0">
                <a:latin typeface="Cambria"/>
                <a:cs typeface="Cambria"/>
              </a:rPr>
              <a:t> </a:t>
            </a:r>
            <a:r>
              <a:rPr sz="1800" spc="50" dirty="0">
                <a:latin typeface="Cambria"/>
                <a:cs typeface="Cambria"/>
              </a:rPr>
              <a:t>represent</a:t>
            </a:r>
            <a:r>
              <a:rPr sz="1800" spc="215" dirty="0">
                <a:latin typeface="Cambria"/>
                <a:cs typeface="Cambria"/>
              </a:rPr>
              <a:t> </a:t>
            </a:r>
            <a:r>
              <a:rPr sz="1800" spc="45" dirty="0">
                <a:latin typeface="Cambria"/>
                <a:cs typeface="Cambria"/>
              </a:rPr>
              <a:t>"the</a:t>
            </a:r>
            <a:r>
              <a:rPr sz="1800" spc="210" dirty="0">
                <a:latin typeface="Cambria"/>
                <a:cs typeface="Cambria"/>
              </a:rPr>
              <a:t> </a:t>
            </a:r>
            <a:r>
              <a:rPr sz="1800" spc="65" dirty="0">
                <a:latin typeface="Cambria"/>
                <a:cs typeface="Cambria"/>
              </a:rPr>
              <a:t>item</a:t>
            </a:r>
            <a:r>
              <a:rPr sz="1800" spc="215" dirty="0">
                <a:latin typeface="Cambria"/>
                <a:cs typeface="Cambria"/>
              </a:rPr>
              <a:t> </a:t>
            </a:r>
            <a:r>
              <a:rPr sz="1800" spc="60" dirty="0">
                <a:latin typeface="Cambria"/>
                <a:cs typeface="Cambria"/>
              </a:rPr>
              <a:t>contains</a:t>
            </a:r>
            <a:r>
              <a:rPr sz="1800" spc="200" dirty="0">
                <a:latin typeface="Cambria"/>
                <a:cs typeface="Cambria"/>
              </a:rPr>
              <a:t> </a:t>
            </a:r>
            <a:r>
              <a:rPr sz="1800" spc="25" dirty="0">
                <a:latin typeface="Cambria"/>
                <a:cs typeface="Cambria"/>
              </a:rPr>
              <a:t>concept</a:t>
            </a:r>
            <a:r>
              <a:rPr sz="1800" spc="210" dirty="0">
                <a:latin typeface="Cambria"/>
                <a:cs typeface="Cambria"/>
              </a:rPr>
              <a:t> </a:t>
            </a:r>
            <a:r>
              <a:rPr sz="1800" spc="110" dirty="0">
                <a:latin typeface="Cambria"/>
                <a:cs typeface="Cambria"/>
              </a:rPr>
              <a:t>Ci"</a:t>
            </a:r>
            <a:r>
              <a:rPr sz="1800" spc="210" dirty="0">
                <a:latin typeface="Cambria"/>
                <a:cs typeface="Cambria"/>
              </a:rPr>
              <a:t> </a:t>
            </a:r>
            <a:r>
              <a:rPr sz="1800" spc="75" dirty="0">
                <a:latin typeface="Cambria"/>
                <a:cs typeface="Cambria"/>
              </a:rPr>
              <a:t>and</a:t>
            </a:r>
            <a:r>
              <a:rPr sz="1800" spc="204" dirty="0">
                <a:latin typeface="Cambria"/>
                <a:cs typeface="Cambria"/>
              </a:rPr>
              <a:t> </a:t>
            </a:r>
            <a:r>
              <a:rPr sz="1800" spc="65" dirty="0">
                <a:latin typeface="Cambria"/>
                <a:cs typeface="Cambria"/>
              </a:rPr>
              <a:t>the</a:t>
            </a:r>
            <a:r>
              <a:rPr sz="1800" spc="225" dirty="0">
                <a:latin typeface="Cambria"/>
                <a:cs typeface="Cambria"/>
              </a:rPr>
              <a:t> </a:t>
            </a:r>
            <a:r>
              <a:rPr sz="1800" spc="229" dirty="0">
                <a:latin typeface="Cambria"/>
                <a:cs typeface="Cambria"/>
              </a:rPr>
              <a:t>F</a:t>
            </a:r>
            <a:r>
              <a:rPr sz="1800" spc="210" dirty="0">
                <a:latin typeface="Cambria"/>
                <a:cs typeface="Cambria"/>
              </a:rPr>
              <a:t> </a:t>
            </a:r>
            <a:r>
              <a:rPr sz="1800" spc="30" dirty="0">
                <a:latin typeface="Cambria"/>
                <a:cs typeface="Cambria"/>
              </a:rPr>
              <a:t>nodes</a:t>
            </a:r>
            <a:r>
              <a:rPr sz="1800" spc="210" dirty="0">
                <a:latin typeface="Cambria"/>
                <a:cs typeface="Cambria"/>
              </a:rPr>
              <a:t> </a:t>
            </a:r>
            <a:r>
              <a:rPr sz="1800" spc="50" dirty="0">
                <a:latin typeface="Cambria"/>
                <a:cs typeface="Cambria"/>
              </a:rPr>
              <a:t>represent </a:t>
            </a:r>
            <a:r>
              <a:rPr sz="1800" spc="-380" dirty="0">
                <a:latin typeface="Cambria"/>
                <a:cs typeface="Cambria"/>
              </a:rPr>
              <a:t> </a:t>
            </a:r>
            <a:r>
              <a:rPr sz="1800" spc="45" dirty="0">
                <a:latin typeface="Cambria"/>
                <a:cs typeface="Cambria"/>
              </a:rPr>
              <a:t>"the</a:t>
            </a:r>
            <a:r>
              <a:rPr sz="1800" spc="90" dirty="0">
                <a:latin typeface="Cambria"/>
                <a:cs typeface="Cambria"/>
              </a:rPr>
              <a:t> </a:t>
            </a:r>
            <a:r>
              <a:rPr sz="1800" spc="70" dirty="0">
                <a:latin typeface="Cambria"/>
                <a:cs typeface="Cambria"/>
              </a:rPr>
              <a:t>item</a:t>
            </a:r>
            <a:r>
              <a:rPr sz="1800" spc="95" dirty="0">
                <a:latin typeface="Cambria"/>
                <a:cs typeface="Cambria"/>
              </a:rPr>
              <a:t> has</a:t>
            </a:r>
            <a:r>
              <a:rPr sz="1800" spc="105" dirty="0">
                <a:latin typeface="Cambria"/>
                <a:cs typeface="Cambria"/>
              </a:rPr>
              <a:t> </a:t>
            </a:r>
            <a:r>
              <a:rPr sz="1800" spc="65" dirty="0">
                <a:latin typeface="Cambria"/>
                <a:cs typeface="Cambria"/>
              </a:rPr>
              <a:t>feature</a:t>
            </a:r>
            <a:r>
              <a:rPr sz="1800" spc="110" dirty="0">
                <a:latin typeface="Cambria"/>
                <a:cs typeface="Cambria"/>
              </a:rPr>
              <a:t> </a:t>
            </a:r>
            <a:r>
              <a:rPr sz="1800" spc="60" dirty="0">
                <a:latin typeface="Cambria"/>
                <a:cs typeface="Cambria"/>
              </a:rPr>
              <a:t>(e.g.,</a:t>
            </a:r>
            <a:r>
              <a:rPr sz="1800" spc="95" dirty="0">
                <a:latin typeface="Cambria"/>
                <a:cs typeface="Cambria"/>
              </a:rPr>
              <a:t> </a:t>
            </a:r>
            <a:r>
              <a:rPr sz="1800" dirty="0">
                <a:latin typeface="Cambria"/>
                <a:cs typeface="Cambria"/>
              </a:rPr>
              <a:t>words)</a:t>
            </a:r>
            <a:r>
              <a:rPr sz="1800" spc="110" dirty="0">
                <a:latin typeface="Cambria"/>
                <a:cs typeface="Cambria"/>
              </a:rPr>
              <a:t> </a:t>
            </a:r>
            <a:r>
              <a:rPr sz="1800" spc="100" dirty="0">
                <a:latin typeface="Cambria"/>
                <a:cs typeface="Cambria"/>
              </a:rPr>
              <a:t>Fij.“</a:t>
            </a:r>
            <a:endParaRPr sz="1800">
              <a:latin typeface="Cambria"/>
              <a:cs typeface="Cambri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600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383540" y="1628902"/>
            <a:ext cx="7996555" cy="354647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The </a:t>
            </a:r>
            <a:r>
              <a:rPr sz="2400" spc="70" dirty="0">
                <a:latin typeface="Cambria"/>
                <a:cs typeface="Cambria"/>
              </a:rPr>
              <a:t>goal </a:t>
            </a:r>
            <a:r>
              <a:rPr sz="2400" spc="75" dirty="0">
                <a:latin typeface="Cambria"/>
                <a:cs typeface="Cambria"/>
              </a:rPr>
              <a:t>is </a:t>
            </a:r>
            <a:r>
              <a:rPr sz="2400" spc="20" dirty="0">
                <a:latin typeface="Cambria"/>
                <a:cs typeface="Cambria"/>
              </a:rPr>
              <a:t>to </a:t>
            </a:r>
            <a:r>
              <a:rPr sz="2400" spc="90" dirty="0">
                <a:latin typeface="Cambria"/>
                <a:cs typeface="Cambria"/>
              </a:rPr>
              <a:t>calculate </a:t>
            </a:r>
            <a:r>
              <a:rPr sz="2400" spc="95" dirty="0">
                <a:latin typeface="Cambria"/>
                <a:cs typeface="Cambria"/>
              </a:rPr>
              <a:t>the </a:t>
            </a:r>
            <a:r>
              <a:rPr sz="2400" spc="60" dirty="0">
                <a:latin typeface="Cambria"/>
                <a:cs typeface="Cambria"/>
              </a:rPr>
              <a:t>probability </a:t>
            </a:r>
            <a:r>
              <a:rPr sz="2400" spc="-10" dirty="0">
                <a:latin typeface="Cambria"/>
                <a:cs typeface="Cambria"/>
              </a:rPr>
              <a:t>of </a:t>
            </a:r>
            <a:r>
              <a:rPr sz="2400" spc="235" dirty="0">
                <a:latin typeface="Cambria"/>
                <a:cs typeface="Cambria"/>
              </a:rPr>
              <a:t>Ci </a:t>
            </a:r>
            <a:r>
              <a:rPr sz="2400" spc="80" dirty="0">
                <a:latin typeface="Cambria"/>
                <a:cs typeface="Cambria"/>
              </a:rPr>
              <a:t>given </a:t>
            </a:r>
            <a:r>
              <a:rPr sz="2400" spc="155" dirty="0">
                <a:latin typeface="Cambria"/>
                <a:cs typeface="Cambria"/>
              </a:rPr>
              <a:t>Fij. </a:t>
            </a:r>
            <a:r>
              <a:rPr sz="2400" spc="160" dirty="0">
                <a:latin typeface="Cambria"/>
                <a:cs typeface="Cambria"/>
              </a:rPr>
              <a:t> </a:t>
            </a:r>
            <a:r>
              <a:rPr sz="2400" spc="50" dirty="0">
                <a:latin typeface="Cambria"/>
                <a:cs typeface="Cambria"/>
              </a:rPr>
              <a:t>To</a:t>
            </a:r>
            <a:r>
              <a:rPr sz="2400" spc="55" dirty="0">
                <a:latin typeface="Cambria"/>
                <a:cs typeface="Cambria"/>
              </a:rPr>
              <a:t> </a:t>
            </a:r>
            <a:r>
              <a:rPr sz="2400" spc="45" dirty="0">
                <a:latin typeface="Cambria"/>
                <a:cs typeface="Cambria"/>
              </a:rPr>
              <a:t>perform</a:t>
            </a:r>
            <a:r>
              <a:rPr sz="2400" spc="50" dirty="0">
                <a:latin typeface="Cambria"/>
                <a:cs typeface="Cambria"/>
              </a:rPr>
              <a:t> </a:t>
            </a:r>
            <a:r>
              <a:rPr sz="2400" spc="130" dirty="0">
                <a:latin typeface="Cambria"/>
                <a:cs typeface="Cambria"/>
              </a:rPr>
              <a:t>that </a:t>
            </a:r>
            <a:r>
              <a:rPr sz="2400" spc="85" dirty="0">
                <a:latin typeface="Cambria"/>
                <a:cs typeface="Cambria"/>
              </a:rPr>
              <a:t>calculation </a:t>
            </a:r>
            <a:r>
              <a:rPr sz="2400" spc="15" dirty="0">
                <a:latin typeface="Cambria"/>
                <a:cs typeface="Cambria"/>
              </a:rPr>
              <a:t>two</a:t>
            </a:r>
            <a:r>
              <a:rPr sz="2400" spc="20" dirty="0">
                <a:latin typeface="Cambria"/>
                <a:cs typeface="Cambria"/>
              </a:rPr>
              <a:t> </a:t>
            </a:r>
            <a:r>
              <a:rPr sz="2400" spc="75" dirty="0">
                <a:latin typeface="Cambria"/>
                <a:cs typeface="Cambria"/>
              </a:rPr>
              <a:t>sets </a:t>
            </a:r>
            <a:r>
              <a:rPr sz="2400" spc="-5" dirty="0">
                <a:latin typeface="Cambria"/>
                <a:cs typeface="Cambria"/>
              </a:rPr>
              <a:t>of</a:t>
            </a:r>
            <a:r>
              <a:rPr sz="2400" spc="515" dirty="0">
                <a:latin typeface="Cambria"/>
                <a:cs typeface="Cambria"/>
              </a:rPr>
              <a:t> </a:t>
            </a:r>
            <a:r>
              <a:rPr sz="2400" spc="60" dirty="0">
                <a:latin typeface="Cambria"/>
                <a:cs typeface="Cambria"/>
              </a:rPr>
              <a:t>probabilities </a:t>
            </a:r>
            <a:r>
              <a:rPr sz="2400" spc="65" dirty="0">
                <a:latin typeface="Cambria"/>
                <a:cs typeface="Cambria"/>
              </a:rPr>
              <a:t> </a:t>
            </a:r>
            <a:r>
              <a:rPr sz="2400" spc="80" dirty="0">
                <a:latin typeface="Cambria"/>
                <a:cs typeface="Cambria"/>
              </a:rPr>
              <a:t>are</a:t>
            </a:r>
            <a:r>
              <a:rPr sz="2400" spc="120" dirty="0">
                <a:latin typeface="Cambria"/>
                <a:cs typeface="Cambria"/>
              </a:rPr>
              <a:t> </a:t>
            </a:r>
            <a:r>
              <a:rPr sz="2400" spc="45" dirty="0">
                <a:latin typeface="Cambria"/>
                <a:cs typeface="Cambria"/>
              </a:rPr>
              <a:t>needed:</a:t>
            </a:r>
            <a:endParaRPr sz="2400">
              <a:latin typeface="Cambria"/>
              <a:cs typeface="Cambria"/>
            </a:endParaRPr>
          </a:p>
          <a:p>
            <a:pPr marL="286385" marR="5080" indent="-274320" algn="just">
              <a:lnSpc>
                <a:spcPct val="100000"/>
              </a:lnSpc>
              <a:spcBef>
                <a:spcPts val="600"/>
              </a:spcBef>
              <a:buAutoNum type="arabicPeriod"/>
              <a:tabLst>
                <a:tab pos="372110" algn="l"/>
              </a:tabLst>
            </a:pPr>
            <a:r>
              <a:rPr sz="2400" spc="110" dirty="0">
                <a:latin typeface="Cambria"/>
                <a:cs typeface="Cambria"/>
              </a:rPr>
              <a:t>The </a:t>
            </a:r>
            <a:r>
              <a:rPr sz="2400" spc="35" dirty="0">
                <a:latin typeface="Cambria"/>
                <a:cs typeface="Cambria"/>
              </a:rPr>
              <a:t>prior </a:t>
            </a:r>
            <a:r>
              <a:rPr sz="2400" spc="60" dirty="0">
                <a:latin typeface="Cambria"/>
                <a:cs typeface="Cambria"/>
              </a:rPr>
              <a:t>probability </a:t>
            </a:r>
            <a:r>
              <a:rPr sz="2400" spc="95" dirty="0">
                <a:latin typeface="Cambria"/>
                <a:cs typeface="Cambria"/>
              </a:rPr>
              <a:t>P(C) </a:t>
            </a:r>
            <a:r>
              <a:rPr sz="2400" spc="130" dirty="0">
                <a:latin typeface="Cambria"/>
                <a:cs typeface="Cambria"/>
              </a:rPr>
              <a:t>that </a:t>
            </a:r>
            <a:r>
              <a:rPr sz="2400" spc="140" dirty="0">
                <a:latin typeface="Cambria"/>
                <a:cs typeface="Cambria"/>
              </a:rPr>
              <a:t>an </a:t>
            </a:r>
            <a:r>
              <a:rPr sz="2400" spc="90" dirty="0">
                <a:latin typeface="Cambria"/>
                <a:cs typeface="Cambria"/>
              </a:rPr>
              <a:t>item </a:t>
            </a:r>
            <a:r>
              <a:rPr sz="2400" spc="80" dirty="0">
                <a:latin typeface="Cambria"/>
                <a:cs typeface="Cambria"/>
              </a:rPr>
              <a:t>is </a:t>
            </a:r>
            <a:r>
              <a:rPr sz="2400" spc="85" dirty="0">
                <a:latin typeface="Cambria"/>
                <a:cs typeface="Cambria"/>
              </a:rPr>
              <a:t>relevant </a:t>
            </a:r>
            <a:r>
              <a:rPr sz="2400" spc="20" dirty="0">
                <a:latin typeface="Cambria"/>
                <a:cs typeface="Cambria"/>
              </a:rPr>
              <a:t>to </a:t>
            </a:r>
            <a:r>
              <a:rPr sz="2400" spc="25" dirty="0">
                <a:latin typeface="Cambria"/>
                <a:cs typeface="Cambria"/>
              </a:rPr>
              <a:t> </a:t>
            </a:r>
            <a:r>
              <a:rPr sz="2400" spc="35" dirty="0">
                <a:latin typeface="Cambria"/>
                <a:cs typeface="Cambria"/>
              </a:rPr>
              <a:t>concept</a:t>
            </a:r>
            <a:r>
              <a:rPr sz="2400" spc="114" dirty="0">
                <a:latin typeface="Cambria"/>
                <a:cs typeface="Cambria"/>
              </a:rPr>
              <a:t> </a:t>
            </a:r>
            <a:r>
              <a:rPr sz="2400" spc="380" dirty="0">
                <a:latin typeface="Cambria"/>
                <a:cs typeface="Cambria"/>
              </a:rPr>
              <a:t>C</a:t>
            </a:r>
            <a:endParaRPr sz="2400">
              <a:latin typeface="Cambria"/>
              <a:cs typeface="Cambria"/>
            </a:endParaRPr>
          </a:p>
          <a:p>
            <a:pPr marL="286385" marR="6350" indent="-274320" algn="just">
              <a:lnSpc>
                <a:spcPct val="100000"/>
              </a:lnSpc>
              <a:spcBef>
                <a:spcPts val="600"/>
              </a:spcBef>
              <a:buAutoNum type="arabicPeriod"/>
              <a:tabLst>
                <a:tab pos="362585" algn="l"/>
              </a:tabLst>
            </a:pPr>
            <a:r>
              <a:rPr sz="2400" spc="110" dirty="0">
                <a:latin typeface="Cambria"/>
                <a:cs typeface="Cambria"/>
              </a:rPr>
              <a:t>The </a:t>
            </a:r>
            <a:r>
              <a:rPr sz="2400" spc="60" dirty="0">
                <a:latin typeface="Cambria"/>
                <a:cs typeface="Cambria"/>
              </a:rPr>
              <a:t>conditional probability </a:t>
            </a:r>
            <a:r>
              <a:rPr sz="2400" spc="45" dirty="0">
                <a:latin typeface="Cambria"/>
                <a:cs typeface="Cambria"/>
              </a:rPr>
              <a:t>P(Fij/Ci) </a:t>
            </a:r>
            <a:r>
              <a:rPr sz="2400" spc="130" dirty="0">
                <a:latin typeface="Cambria"/>
                <a:cs typeface="Cambria"/>
              </a:rPr>
              <a:t>that </a:t>
            </a:r>
            <a:r>
              <a:rPr sz="2400" spc="90" dirty="0">
                <a:latin typeface="Cambria"/>
                <a:cs typeface="Cambria"/>
              </a:rPr>
              <a:t>the </a:t>
            </a:r>
            <a:r>
              <a:rPr sz="2400" spc="85" dirty="0">
                <a:latin typeface="Cambria"/>
                <a:cs typeface="Cambria"/>
              </a:rPr>
              <a:t>features </a:t>
            </a:r>
            <a:r>
              <a:rPr sz="2400" spc="90" dirty="0">
                <a:latin typeface="Cambria"/>
                <a:cs typeface="Cambria"/>
              </a:rPr>
              <a:t> </a:t>
            </a:r>
            <a:r>
              <a:rPr sz="2400" spc="155" dirty="0">
                <a:latin typeface="Cambria"/>
                <a:cs typeface="Cambria"/>
              </a:rPr>
              <a:t>Fij </a:t>
            </a:r>
            <a:r>
              <a:rPr sz="2400" spc="55" dirty="0">
                <a:latin typeface="Cambria"/>
                <a:cs typeface="Cambria"/>
              </a:rPr>
              <a:t>where  </a:t>
            </a:r>
            <a:r>
              <a:rPr sz="2400" spc="70" dirty="0">
                <a:latin typeface="Cambria"/>
                <a:cs typeface="Cambria"/>
              </a:rPr>
              <a:t>j </a:t>
            </a:r>
            <a:r>
              <a:rPr sz="2400" spc="125" dirty="0">
                <a:latin typeface="Cambria"/>
                <a:cs typeface="Cambria"/>
              </a:rPr>
              <a:t>= </a:t>
            </a:r>
            <a:r>
              <a:rPr sz="2400" spc="85" dirty="0">
                <a:latin typeface="Cambria"/>
                <a:cs typeface="Cambria"/>
              </a:rPr>
              <a:t>1, </a:t>
            </a:r>
            <a:r>
              <a:rPr sz="2400" spc="135" dirty="0">
                <a:latin typeface="Cambria"/>
                <a:cs typeface="Cambria"/>
              </a:rPr>
              <a:t>m </a:t>
            </a:r>
            <a:r>
              <a:rPr sz="2400" spc="85" dirty="0">
                <a:latin typeface="Cambria"/>
                <a:cs typeface="Cambria"/>
              </a:rPr>
              <a:t>are </a:t>
            </a:r>
            <a:r>
              <a:rPr sz="2400" spc="65" dirty="0">
                <a:latin typeface="Cambria"/>
                <a:cs typeface="Cambria"/>
              </a:rPr>
              <a:t>present  </a:t>
            </a:r>
            <a:r>
              <a:rPr sz="2400" spc="105" dirty="0">
                <a:latin typeface="Cambria"/>
                <a:cs typeface="Cambria"/>
              </a:rPr>
              <a:t>in </a:t>
            </a:r>
            <a:r>
              <a:rPr sz="2400" spc="140" dirty="0">
                <a:latin typeface="Cambria"/>
                <a:cs typeface="Cambria"/>
              </a:rPr>
              <a:t>an </a:t>
            </a:r>
            <a:r>
              <a:rPr sz="2400" spc="95" dirty="0">
                <a:latin typeface="Cambria"/>
                <a:cs typeface="Cambria"/>
              </a:rPr>
              <a:t>item </a:t>
            </a:r>
            <a:r>
              <a:rPr sz="2400" spc="80" dirty="0">
                <a:latin typeface="Cambria"/>
                <a:cs typeface="Cambria"/>
              </a:rPr>
              <a:t>given </a:t>
            </a:r>
            <a:r>
              <a:rPr sz="2400" spc="130" dirty="0">
                <a:latin typeface="Cambria"/>
                <a:cs typeface="Cambria"/>
              </a:rPr>
              <a:t>that </a:t>
            </a:r>
            <a:r>
              <a:rPr sz="2400" spc="135" dirty="0">
                <a:latin typeface="Cambria"/>
                <a:cs typeface="Cambria"/>
              </a:rPr>
              <a:t> </a:t>
            </a:r>
            <a:r>
              <a:rPr sz="2400" spc="90" dirty="0">
                <a:latin typeface="Cambria"/>
                <a:cs typeface="Cambria"/>
              </a:rPr>
              <a:t>the</a:t>
            </a:r>
            <a:r>
              <a:rPr sz="2400" spc="120" dirty="0">
                <a:latin typeface="Cambria"/>
                <a:cs typeface="Cambria"/>
              </a:rPr>
              <a:t> </a:t>
            </a:r>
            <a:r>
              <a:rPr sz="2400" spc="90" dirty="0">
                <a:latin typeface="Cambria"/>
                <a:cs typeface="Cambria"/>
              </a:rPr>
              <a:t>item</a:t>
            </a:r>
            <a:r>
              <a:rPr sz="2400" spc="135" dirty="0">
                <a:latin typeface="Cambria"/>
                <a:cs typeface="Cambria"/>
              </a:rPr>
              <a:t> </a:t>
            </a:r>
            <a:r>
              <a:rPr sz="2400" spc="80" dirty="0">
                <a:latin typeface="Cambria"/>
                <a:cs typeface="Cambria"/>
              </a:rPr>
              <a:t>contains</a:t>
            </a:r>
            <a:r>
              <a:rPr sz="2400" spc="125" dirty="0">
                <a:latin typeface="Cambria"/>
                <a:cs typeface="Cambria"/>
              </a:rPr>
              <a:t> </a:t>
            </a:r>
            <a:r>
              <a:rPr sz="2400" spc="30" dirty="0">
                <a:latin typeface="Cambria"/>
                <a:cs typeface="Cambria"/>
              </a:rPr>
              <a:t>topic</a:t>
            </a:r>
            <a:r>
              <a:rPr sz="2400" spc="125" dirty="0">
                <a:latin typeface="Cambria"/>
                <a:cs typeface="Cambria"/>
              </a:rPr>
              <a:t> </a:t>
            </a:r>
            <a:r>
              <a:rPr sz="2400" spc="215" dirty="0">
                <a:latin typeface="Cambria"/>
                <a:cs typeface="Cambria"/>
              </a:rPr>
              <a:t>Ci.</a:t>
            </a:r>
            <a:endParaRPr sz="2400">
              <a:latin typeface="Cambria"/>
              <a:cs typeface="Cambria"/>
            </a:endParaRPr>
          </a:p>
          <a:p>
            <a:pPr marL="12700" algn="just">
              <a:lnSpc>
                <a:spcPct val="100000"/>
              </a:lnSpc>
              <a:spcBef>
                <a:spcPts val="600"/>
              </a:spcBef>
            </a:pPr>
            <a:r>
              <a:rPr sz="2400" spc="114" dirty="0">
                <a:latin typeface="Cambria"/>
                <a:cs typeface="Cambria"/>
              </a:rPr>
              <a:t>The</a:t>
            </a:r>
            <a:r>
              <a:rPr sz="2400" spc="120" dirty="0">
                <a:latin typeface="Cambria"/>
                <a:cs typeface="Cambria"/>
              </a:rPr>
              <a:t> </a:t>
            </a:r>
            <a:r>
              <a:rPr sz="2400" spc="114" dirty="0">
                <a:latin typeface="Cambria"/>
                <a:cs typeface="Cambria"/>
              </a:rPr>
              <a:t>Bayes</a:t>
            </a:r>
            <a:r>
              <a:rPr sz="2400" spc="150" dirty="0">
                <a:latin typeface="Cambria"/>
                <a:cs typeface="Cambria"/>
              </a:rPr>
              <a:t> </a:t>
            </a:r>
            <a:r>
              <a:rPr sz="2400" spc="60" dirty="0">
                <a:latin typeface="Cambria"/>
                <a:cs typeface="Cambria"/>
              </a:rPr>
              <a:t>inference</a:t>
            </a:r>
            <a:r>
              <a:rPr sz="2400" spc="114" dirty="0">
                <a:latin typeface="Cambria"/>
                <a:cs typeface="Cambria"/>
              </a:rPr>
              <a:t> </a:t>
            </a:r>
            <a:r>
              <a:rPr sz="2400" spc="85" dirty="0">
                <a:latin typeface="Cambria"/>
                <a:cs typeface="Cambria"/>
              </a:rPr>
              <a:t>formula</a:t>
            </a:r>
            <a:r>
              <a:rPr sz="2400" spc="135" dirty="0">
                <a:latin typeface="Cambria"/>
                <a:cs typeface="Cambria"/>
              </a:rPr>
              <a:t> </a:t>
            </a:r>
            <a:r>
              <a:rPr sz="2400" spc="130" dirty="0">
                <a:latin typeface="Cambria"/>
                <a:cs typeface="Cambria"/>
              </a:rPr>
              <a:t>that</a:t>
            </a:r>
            <a:r>
              <a:rPr sz="2400" spc="140" dirty="0">
                <a:latin typeface="Cambria"/>
                <a:cs typeface="Cambria"/>
              </a:rPr>
              <a:t> </a:t>
            </a:r>
            <a:r>
              <a:rPr sz="2400" spc="80" dirty="0">
                <a:latin typeface="Cambria"/>
                <a:cs typeface="Cambria"/>
              </a:rPr>
              <a:t>is</a:t>
            </a:r>
            <a:r>
              <a:rPr sz="2400" spc="130" dirty="0">
                <a:latin typeface="Cambria"/>
                <a:cs typeface="Cambria"/>
              </a:rPr>
              <a:t> </a:t>
            </a:r>
            <a:r>
              <a:rPr sz="2400" spc="70" dirty="0">
                <a:latin typeface="Cambria"/>
                <a:cs typeface="Cambria"/>
              </a:rPr>
              <a:t>used</a:t>
            </a:r>
            <a:r>
              <a:rPr sz="2400" spc="130" dirty="0">
                <a:latin typeface="Cambria"/>
                <a:cs typeface="Cambria"/>
              </a:rPr>
              <a:t> </a:t>
            </a:r>
            <a:r>
              <a:rPr sz="2400" spc="65" dirty="0">
                <a:latin typeface="Cambria"/>
                <a:cs typeface="Cambria"/>
              </a:rPr>
              <a:t>is:</a:t>
            </a:r>
            <a:endParaRPr sz="2400">
              <a:latin typeface="Cambria"/>
              <a:cs typeface="Cambria"/>
            </a:endParaRPr>
          </a:p>
        </p:txBody>
      </p:sp>
      <p:pic>
        <p:nvPicPr>
          <p:cNvPr id="10" name="object 10"/>
          <p:cNvPicPr/>
          <p:nvPr/>
        </p:nvPicPr>
        <p:blipFill>
          <a:blip r:embed="rId3" cstate="print"/>
          <a:stretch>
            <a:fillRect/>
          </a:stretch>
        </p:blipFill>
        <p:spPr>
          <a:xfrm>
            <a:off x="381000" y="5181600"/>
            <a:ext cx="7772400" cy="12954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371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8072755" cy="112268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35" dirty="0">
                <a:latin typeface="Cambria"/>
                <a:cs typeface="Cambria"/>
              </a:rPr>
              <a:t>If</a:t>
            </a:r>
            <a:r>
              <a:rPr sz="2400" spc="140" dirty="0">
                <a:latin typeface="Cambria"/>
                <a:cs typeface="Cambria"/>
              </a:rPr>
              <a:t> </a:t>
            </a:r>
            <a:r>
              <a:rPr sz="2400" spc="90" dirty="0">
                <a:latin typeface="Cambria"/>
                <a:cs typeface="Cambria"/>
              </a:rPr>
              <a:t>the</a:t>
            </a:r>
            <a:r>
              <a:rPr sz="2400" spc="95" dirty="0">
                <a:latin typeface="Cambria"/>
                <a:cs typeface="Cambria"/>
              </a:rPr>
              <a:t> </a:t>
            </a:r>
            <a:r>
              <a:rPr sz="2400" spc="65" dirty="0">
                <a:latin typeface="Cambria"/>
                <a:cs typeface="Cambria"/>
              </a:rPr>
              <a:t>goal</a:t>
            </a:r>
            <a:r>
              <a:rPr sz="2400" spc="70" dirty="0">
                <a:latin typeface="Cambria"/>
                <a:cs typeface="Cambria"/>
              </a:rPr>
              <a:t> </a:t>
            </a:r>
            <a:r>
              <a:rPr sz="2400" spc="80" dirty="0">
                <a:latin typeface="Cambria"/>
                <a:cs typeface="Cambria"/>
              </a:rPr>
              <a:t>is</a:t>
            </a:r>
            <a:r>
              <a:rPr sz="2400" spc="85" dirty="0">
                <a:latin typeface="Cambria"/>
                <a:cs typeface="Cambria"/>
              </a:rPr>
              <a:t> </a:t>
            </a:r>
            <a:r>
              <a:rPr sz="2400" spc="20" dirty="0">
                <a:latin typeface="Cambria"/>
                <a:cs typeface="Cambria"/>
              </a:rPr>
              <a:t>to</a:t>
            </a:r>
            <a:r>
              <a:rPr sz="2400" spc="25" dirty="0">
                <a:latin typeface="Cambria"/>
                <a:cs typeface="Cambria"/>
              </a:rPr>
              <a:t> </a:t>
            </a:r>
            <a:r>
              <a:rPr sz="2400" spc="35" dirty="0">
                <a:latin typeface="Cambria"/>
                <a:cs typeface="Cambria"/>
              </a:rPr>
              <a:t>provide</a:t>
            </a:r>
            <a:r>
              <a:rPr sz="2400" spc="40" dirty="0">
                <a:latin typeface="Cambria"/>
                <a:cs typeface="Cambria"/>
              </a:rPr>
              <a:t> </a:t>
            </a:r>
            <a:r>
              <a:rPr sz="2400" spc="114" dirty="0">
                <a:latin typeface="Cambria"/>
                <a:cs typeface="Cambria"/>
              </a:rPr>
              <a:t>ranking</a:t>
            </a:r>
            <a:r>
              <a:rPr sz="2400" spc="120" dirty="0">
                <a:latin typeface="Cambria"/>
                <a:cs typeface="Cambria"/>
              </a:rPr>
              <a:t> </a:t>
            </a:r>
            <a:r>
              <a:rPr sz="2400" spc="114" dirty="0">
                <a:latin typeface="Cambria"/>
                <a:cs typeface="Cambria"/>
              </a:rPr>
              <a:t>as</a:t>
            </a:r>
            <a:r>
              <a:rPr sz="2400" spc="120" dirty="0">
                <a:latin typeface="Cambria"/>
                <a:cs typeface="Cambria"/>
              </a:rPr>
              <a:t> </a:t>
            </a:r>
            <a:r>
              <a:rPr sz="2400" spc="90" dirty="0">
                <a:latin typeface="Cambria"/>
                <a:cs typeface="Cambria"/>
              </a:rPr>
              <a:t>the</a:t>
            </a:r>
            <a:r>
              <a:rPr sz="2400" spc="95" dirty="0">
                <a:latin typeface="Cambria"/>
                <a:cs typeface="Cambria"/>
              </a:rPr>
              <a:t> </a:t>
            </a:r>
            <a:r>
              <a:rPr sz="2400" spc="85" dirty="0">
                <a:latin typeface="Cambria"/>
                <a:cs typeface="Cambria"/>
              </a:rPr>
              <a:t>result  </a:t>
            </a:r>
            <a:r>
              <a:rPr sz="2400" spc="-5" dirty="0">
                <a:latin typeface="Cambria"/>
                <a:cs typeface="Cambria"/>
              </a:rPr>
              <a:t>of</a:t>
            </a:r>
            <a:r>
              <a:rPr sz="2400" spc="515" dirty="0">
                <a:latin typeface="Cambria"/>
                <a:cs typeface="Cambria"/>
              </a:rPr>
              <a:t> </a:t>
            </a:r>
            <a:r>
              <a:rPr sz="2400" spc="160" dirty="0">
                <a:latin typeface="Cambria"/>
                <a:cs typeface="Cambria"/>
              </a:rPr>
              <a:t>a </a:t>
            </a:r>
            <a:r>
              <a:rPr sz="2400" spc="165" dirty="0">
                <a:latin typeface="Cambria"/>
                <a:cs typeface="Cambria"/>
              </a:rPr>
              <a:t> </a:t>
            </a:r>
            <a:r>
              <a:rPr sz="2400" spc="80" dirty="0">
                <a:latin typeface="Cambria"/>
                <a:cs typeface="Cambria"/>
              </a:rPr>
              <a:t>search</a:t>
            </a:r>
            <a:r>
              <a:rPr sz="2400" spc="85" dirty="0">
                <a:latin typeface="Cambria"/>
                <a:cs typeface="Cambria"/>
              </a:rPr>
              <a:t> </a:t>
            </a:r>
            <a:r>
              <a:rPr sz="2400" spc="45" dirty="0">
                <a:latin typeface="Cambria"/>
                <a:cs typeface="Cambria"/>
              </a:rPr>
              <a:t>by</a:t>
            </a:r>
            <a:r>
              <a:rPr sz="2400" spc="50" dirty="0">
                <a:latin typeface="Cambria"/>
                <a:cs typeface="Cambria"/>
              </a:rPr>
              <a:t> </a:t>
            </a:r>
            <a:r>
              <a:rPr sz="2400" spc="90" dirty="0">
                <a:latin typeface="Cambria"/>
                <a:cs typeface="Cambria"/>
              </a:rPr>
              <a:t>the</a:t>
            </a:r>
            <a:r>
              <a:rPr sz="2400" spc="95" dirty="0">
                <a:latin typeface="Cambria"/>
                <a:cs typeface="Cambria"/>
              </a:rPr>
              <a:t> </a:t>
            </a:r>
            <a:r>
              <a:rPr sz="2400" spc="50" dirty="0">
                <a:latin typeface="Cambria"/>
                <a:cs typeface="Cambria"/>
              </a:rPr>
              <a:t>posteriors,</a:t>
            </a:r>
            <a:r>
              <a:rPr sz="2400" spc="55" dirty="0">
                <a:latin typeface="Cambria"/>
                <a:cs typeface="Cambria"/>
              </a:rPr>
              <a:t> </a:t>
            </a:r>
            <a:r>
              <a:rPr sz="2400" spc="90" dirty="0">
                <a:latin typeface="Cambria"/>
                <a:cs typeface="Cambria"/>
              </a:rPr>
              <a:t>the</a:t>
            </a:r>
            <a:r>
              <a:rPr sz="2400" spc="95" dirty="0">
                <a:latin typeface="Cambria"/>
                <a:cs typeface="Cambria"/>
              </a:rPr>
              <a:t> </a:t>
            </a:r>
            <a:r>
              <a:rPr sz="2400" spc="90" dirty="0">
                <a:latin typeface="Cambria"/>
                <a:cs typeface="Cambria"/>
              </a:rPr>
              <a:t>Baye’s</a:t>
            </a:r>
            <a:r>
              <a:rPr sz="2400" spc="95" dirty="0">
                <a:latin typeface="Cambria"/>
                <a:cs typeface="Cambria"/>
              </a:rPr>
              <a:t> </a:t>
            </a:r>
            <a:r>
              <a:rPr sz="2400" spc="85" dirty="0">
                <a:latin typeface="Cambria"/>
                <a:cs typeface="Cambria"/>
              </a:rPr>
              <a:t>rule</a:t>
            </a:r>
            <a:r>
              <a:rPr sz="2400" spc="90" dirty="0">
                <a:latin typeface="Cambria"/>
                <a:cs typeface="Cambria"/>
              </a:rPr>
              <a:t> </a:t>
            </a:r>
            <a:r>
              <a:rPr sz="2400" spc="95" dirty="0">
                <a:latin typeface="Cambria"/>
                <a:cs typeface="Cambria"/>
              </a:rPr>
              <a:t>can</a:t>
            </a:r>
            <a:r>
              <a:rPr sz="2400" spc="100" dirty="0">
                <a:latin typeface="Cambria"/>
                <a:cs typeface="Cambria"/>
              </a:rPr>
              <a:t> </a:t>
            </a:r>
            <a:r>
              <a:rPr sz="2400" spc="25" dirty="0">
                <a:latin typeface="Cambria"/>
                <a:cs typeface="Cambria"/>
              </a:rPr>
              <a:t>be </a:t>
            </a:r>
            <a:r>
              <a:rPr sz="2400" spc="30" dirty="0">
                <a:latin typeface="Cambria"/>
                <a:cs typeface="Cambria"/>
              </a:rPr>
              <a:t> </a:t>
            </a:r>
            <a:r>
              <a:rPr sz="2400" spc="75" dirty="0">
                <a:latin typeface="Cambria"/>
                <a:cs typeface="Cambria"/>
              </a:rPr>
              <a:t>simplified</a:t>
            </a:r>
            <a:r>
              <a:rPr sz="2400" spc="105" dirty="0">
                <a:latin typeface="Cambria"/>
                <a:cs typeface="Cambria"/>
              </a:rPr>
              <a:t> </a:t>
            </a:r>
            <a:r>
              <a:rPr sz="2400" spc="20" dirty="0">
                <a:latin typeface="Cambria"/>
                <a:cs typeface="Cambria"/>
              </a:rPr>
              <a:t>to</a:t>
            </a:r>
            <a:r>
              <a:rPr sz="2400" spc="130" dirty="0">
                <a:latin typeface="Cambria"/>
                <a:cs typeface="Cambria"/>
              </a:rPr>
              <a:t> </a:t>
            </a:r>
            <a:r>
              <a:rPr sz="2400" spc="160" dirty="0">
                <a:latin typeface="Cambria"/>
                <a:cs typeface="Cambria"/>
              </a:rPr>
              <a:t>a</a:t>
            </a:r>
            <a:r>
              <a:rPr sz="2400" spc="140" dirty="0">
                <a:latin typeface="Cambria"/>
                <a:cs typeface="Cambria"/>
              </a:rPr>
              <a:t> </a:t>
            </a:r>
            <a:r>
              <a:rPr sz="2400" spc="95" dirty="0">
                <a:latin typeface="Cambria"/>
                <a:cs typeface="Cambria"/>
              </a:rPr>
              <a:t>linear</a:t>
            </a:r>
            <a:r>
              <a:rPr sz="2400" spc="114" dirty="0">
                <a:latin typeface="Cambria"/>
                <a:cs typeface="Cambria"/>
              </a:rPr>
              <a:t> </a:t>
            </a:r>
            <a:r>
              <a:rPr sz="2400" spc="40" dirty="0">
                <a:latin typeface="Cambria"/>
                <a:cs typeface="Cambria"/>
              </a:rPr>
              <a:t>decision</a:t>
            </a:r>
            <a:r>
              <a:rPr sz="2400" spc="114" dirty="0">
                <a:latin typeface="Cambria"/>
                <a:cs typeface="Cambria"/>
              </a:rPr>
              <a:t> </a:t>
            </a:r>
            <a:r>
              <a:rPr sz="2400" spc="75" dirty="0">
                <a:latin typeface="Cambria"/>
                <a:cs typeface="Cambria"/>
              </a:rPr>
              <a:t>rule:</a:t>
            </a:r>
            <a:endParaRPr sz="2400">
              <a:latin typeface="Cambria"/>
              <a:cs typeface="Cambria"/>
            </a:endParaRPr>
          </a:p>
        </p:txBody>
      </p:sp>
      <p:pic>
        <p:nvPicPr>
          <p:cNvPr id="10" name="object 10"/>
          <p:cNvPicPr/>
          <p:nvPr/>
        </p:nvPicPr>
        <p:blipFill>
          <a:blip r:embed="rId3" cstate="print"/>
          <a:stretch>
            <a:fillRect/>
          </a:stretch>
        </p:blipFill>
        <p:spPr>
          <a:xfrm>
            <a:off x="838200" y="2743200"/>
            <a:ext cx="6477000" cy="1143000"/>
          </a:xfrm>
          <a:prstGeom prst="rect">
            <a:avLst/>
          </a:prstGeom>
        </p:spPr>
      </p:pic>
      <p:sp>
        <p:nvSpPr>
          <p:cNvPr id="11" name="object 11"/>
          <p:cNvSpPr txBox="1"/>
          <p:nvPr/>
        </p:nvSpPr>
        <p:spPr>
          <a:xfrm>
            <a:off x="459740" y="3838702"/>
            <a:ext cx="8224520" cy="1489075"/>
          </a:xfrm>
          <a:prstGeom prst="rect">
            <a:avLst/>
          </a:prstGeom>
        </p:spPr>
        <p:txBody>
          <a:bodyPr vert="horz" wrap="square" lIns="0" tIns="12700" rIns="0" bIns="0" rtlCol="0">
            <a:spAutoFit/>
          </a:bodyPr>
          <a:lstStyle/>
          <a:p>
            <a:pPr marL="12700" marR="5080" algn="just">
              <a:lnSpc>
                <a:spcPct val="100000"/>
              </a:lnSpc>
              <a:spcBef>
                <a:spcPts val="100"/>
              </a:spcBef>
            </a:pPr>
            <a:r>
              <a:rPr sz="2400" spc="50" dirty="0">
                <a:latin typeface="Cambria"/>
                <a:cs typeface="Cambria"/>
              </a:rPr>
              <a:t>where </a:t>
            </a:r>
            <a:r>
              <a:rPr sz="2400" spc="85" dirty="0">
                <a:latin typeface="Cambria"/>
                <a:cs typeface="Cambria"/>
              </a:rPr>
              <a:t>I(Fik) </a:t>
            </a:r>
            <a:r>
              <a:rPr sz="2400" spc="80" dirty="0">
                <a:latin typeface="Cambria"/>
                <a:cs typeface="Cambria"/>
              </a:rPr>
              <a:t>is </a:t>
            </a:r>
            <a:r>
              <a:rPr sz="2400" spc="140" dirty="0">
                <a:latin typeface="Cambria"/>
                <a:cs typeface="Cambria"/>
              </a:rPr>
              <a:t>an </a:t>
            </a:r>
            <a:r>
              <a:rPr sz="2400" spc="65" dirty="0">
                <a:latin typeface="Cambria"/>
                <a:cs typeface="Cambria"/>
              </a:rPr>
              <a:t>indicator </a:t>
            </a:r>
            <a:r>
              <a:rPr sz="2400" spc="85" dirty="0">
                <a:latin typeface="Cambria"/>
                <a:cs typeface="Cambria"/>
              </a:rPr>
              <a:t>variable </a:t>
            </a:r>
            <a:r>
              <a:rPr sz="2400" spc="130" dirty="0">
                <a:latin typeface="Cambria"/>
                <a:cs typeface="Cambria"/>
              </a:rPr>
              <a:t>that </a:t>
            </a:r>
            <a:r>
              <a:rPr sz="2400" spc="85" dirty="0">
                <a:latin typeface="Cambria"/>
                <a:cs typeface="Cambria"/>
              </a:rPr>
              <a:t>equals </a:t>
            </a:r>
            <a:r>
              <a:rPr sz="2400" spc="5" dirty="0">
                <a:latin typeface="Cambria"/>
                <a:cs typeface="Cambria"/>
              </a:rPr>
              <a:t>1 </a:t>
            </a:r>
            <a:r>
              <a:rPr sz="2400" spc="55" dirty="0">
                <a:latin typeface="Cambria"/>
                <a:cs typeface="Cambria"/>
              </a:rPr>
              <a:t>only </a:t>
            </a:r>
            <a:r>
              <a:rPr sz="2400" spc="80" dirty="0">
                <a:latin typeface="Cambria"/>
                <a:cs typeface="Cambria"/>
              </a:rPr>
              <a:t>if </a:t>
            </a:r>
            <a:r>
              <a:rPr sz="2400" spc="85" dirty="0">
                <a:latin typeface="Cambria"/>
                <a:cs typeface="Cambria"/>
              </a:rPr>
              <a:t> </a:t>
            </a:r>
            <a:r>
              <a:rPr sz="2400" spc="185" dirty="0">
                <a:latin typeface="Cambria"/>
                <a:cs typeface="Cambria"/>
              </a:rPr>
              <a:t>Fik </a:t>
            </a:r>
            <a:r>
              <a:rPr sz="2400" spc="75" dirty="0">
                <a:latin typeface="Cambria"/>
                <a:cs typeface="Cambria"/>
              </a:rPr>
              <a:t>is </a:t>
            </a:r>
            <a:r>
              <a:rPr sz="2400" spc="65" dirty="0">
                <a:latin typeface="Cambria"/>
                <a:cs typeface="Cambria"/>
              </a:rPr>
              <a:t>present </a:t>
            </a:r>
            <a:r>
              <a:rPr sz="2400" spc="105" dirty="0">
                <a:latin typeface="Cambria"/>
                <a:cs typeface="Cambria"/>
              </a:rPr>
              <a:t>in </a:t>
            </a:r>
            <a:r>
              <a:rPr sz="2400" spc="90" dirty="0">
                <a:latin typeface="Cambria"/>
                <a:cs typeface="Cambria"/>
              </a:rPr>
              <a:t>the item </a:t>
            </a:r>
            <a:r>
              <a:rPr sz="2400" spc="55" dirty="0">
                <a:latin typeface="Cambria"/>
                <a:cs typeface="Cambria"/>
              </a:rPr>
              <a:t>(equals </a:t>
            </a:r>
            <a:r>
              <a:rPr sz="2400" spc="20" dirty="0">
                <a:latin typeface="Cambria"/>
                <a:cs typeface="Cambria"/>
              </a:rPr>
              <a:t>zero </a:t>
            </a:r>
            <a:r>
              <a:rPr sz="2400" spc="35" dirty="0">
                <a:latin typeface="Cambria"/>
                <a:cs typeface="Cambria"/>
              </a:rPr>
              <a:t>otherwise) </a:t>
            </a:r>
            <a:r>
              <a:rPr sz="2400" spc="105" dirty="0">
                <a:latin typeface="Cambria"/>
                <a:cs typeface="Cambria"/>
              </a:rPr>
              <a:t>and </a:t>
            </a:r>
            <a:r>
              <a:rPr sz="2400" spc="5" dirty="0">
                <a:latin typeface="Cambria"/>
                <a:cs typeface="Cambria"/>
              </a:rPr>
              <a:t>w </a:t>
            </a:r>
            <a:r>
              <a:rPr sz="2400" spc="80" dirty="0">
                <a:latin typeface="Cambria"/>
                <a:cs typeface="Cambria"/>
              </a:rPr>
              <a:t>is </a:t>
            </a:r>
            <a:r>
              <a:rPr sz="2400" spc="85" dirty="0">
                <a:latin typeface="Cambria"/>
                <a:cs typeface="Cambria"/>
              </a:rPr>
              <a:t> </a:t>
            </a:r>
            <a:r>
              <a:rPr sz="2400" spc="160" dirty="0">
                <a:latin typeface="Cambria"/>
                <a:cs typeface="Cambria"/>
              </a:rPr>
              <a:t>a </a:t>
            </a:r>
            <a:r>
              <a:rPr sz="2400" spc="50" dirty="0">
                <a:latin typeface="Cambria"/>
                <a:cs typeface="Cambria"/>
              </a:rPr>
              <a:t>coefficient</a:t>
            </a:r>
            <a:r>
              <a:rPr sz="2400" spc="55" dirty="0">
                <a:latin typeface="Cambria"/>
                <a:cs typeface="Cambria"/>
              </a:rPr>
              <a:t> </a:t>
            </a:r>
            <a:r>
              <a:rPr sz="2400" spc="45" dirty="0">
                <a:latin typeface="Cambria"/>
                <a:cs typeface="Cambria"/>
              </a:rPr>
              <a:t>corresponding</a:t>
            </a:r>
            <a:r>
              <a:rPr sz="2400" spc="50" dirty="0">
                <a:latin typeface="Cambria"/>
                <a:cs typeface="Cambria"/>
              </a:rPr>
              <a:t> </a:t>
            </a:r>
            <a:r>
              <a:rPr sz="2400" spc="20" dirty="0">
                <a:latin typeface="Cambria"/>
                <a:cs typeface="Cambria"/>
              </a:rPr>
              <a:t>to</a:t>
            </a:r>
            <a:r>
              <a:rPr sz="2400" spc="25" dirty="0">
                <a:latin typeface="Cambria"/>
                <a:cs typeface="Cambria"/>
              </a:rPr>
              <a:t> </a:t>
            </a:r>
            <a:r>
              <a:rPr sz="2400" spc="160" dirty="0">
                <a:latin typeface="Cambria"/>
                <a:cs typeface="Cambria"/>
              </a:rPr>
              <a:t>a </a:t>
            </a:r>
            <a:r>
              <a:rPr sz="2400" spc="45" dirty="0">
                <a:latin typeface="Cambria"/>
                <a:cs typeface="Cambria"/>
              </a:rPr>
              <a:t>specific</a:t>
            </a:r>
            <a:r>
              <a:rPr sz="2400" spc="50" dirty="0">
                <a:latin typeface="Cambria"/>
                <a:cs typeface="Cambria"/>
              </a:rPr>
              <a:t> </a:t>
            </a:r>
            <a:r>
              <a:rPr sz="2400" spc="20" dirty="0">
                <a:latin typeface="Cambria"/>
                <a:cs typeface="Cambria"/>
              </a:rPr>
              <a:t>feature/concept </a:t>
            </a:r>
            <a:r>
              <a:rPr sz="2400" spc="25" dirty="0">
                <a:latin typeface="Cambria"/>
                <a:cs typeface="Cambria"/>
              </a:rPr>
              <a:t> </a:t>
            </a:r>
            <a:r>
              <a:rPr sz="2400" spc="105" dirty="0">
                <a:latin typeface="Cambria"/>
                <a:cs typeface="Cambria"/>
              </a:rPr>
              <a:t>pair.</a:t>
            </a:r>
            <a:endParaRPr sz="2400">
              <a:latin typeface="Cambria"/>
              <a:cs typeface="Cambri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383540" y="896111"/>
            <a:ext cx="6093460" cy="474489"/>
          </a:xfrm>
          <a:prstGeom prst="rect">
            <a:avLst/>
          </a:prstGeom>
        </p:spPr>
        <p:txBody>
          <a:bodyPr vert="horz" wrap="square" lIns="0" tIns="12700" rIns="0" bIns="0" rtlCol="0">
            <a:spAutoFit/>
          </a:bodyPr>
          <a:lstStyle/>
          <a:p>
            <a:pPr marL="12700">
              <a:lnSpc>
                <a:spcPct val="100000"/>
              </a:lnSpc>
              <a:spcBef>
                <a:spcPts val="100"/>
              </a:spcBef>
              <a:tabLst>
                <a:tab pos="1852295" algn="l"/>
              </a:tabLst>
            </a:pPr>
            <a:r>
              <a:rPr sz="3000" b="1" spc="280" dirty="0">
                <a:solidFill>
                  <a:srgbClr val="002060"/>
                </a:solidFill>
              </a:rPr>
              <a:t>N</a:t>
            </a:r>
            <a:r>
              <a:rPr b="1" spc="280" dirty="0">
                <a:solidFill>
                  <a:srgbClr val="002060"/>
                </a:solidFill>
              </a:rPr>
              <a:t>ATURAL	</a:t>
            </a:r>
            <a:r>
              <a:rPr b="1" spc="330" dirty="0">
                <a:solidFill>
                  <a:srgbClr val="002060"/>
                </a:solidFill>
              </a:rPr>
              <a:t>LANGUAGE</a:t>
            </a:r>
            <a:r>
              <a:rPr b="1" spc="250" dirty="0">
                <a:solidFill>
                  <a:srgbClr val="002060"/>
                </a:solidFill>
              </a:rPr>
              <a:t> </a:t>
            </a:r>
            <a:r>
              <a:rPr b="1" spc="305" dirty="0">
                <a:solidFill>
                  <a:srgbClr val="002060"/>
                </a:solidFill>
              </a:rPr>
              <a:t>PROCESSING</a:t>
            </a:r>
            <a:endParaRPr sz="3000" b="1">
              <a:solidFill>
                <a:srgbClr val="002060"/>
              </a:solidFill>
            </a:endParaRPr>
          </a:p>
        </p:txBody>
      </p:sp>
      <p:sp>
        <p:nvSpPr>
          <p:cNvPr id="10" name="object 10"/>
          <p:cNvSpPr txBox="1"/>
          <p:nvPr/>
        </p:nvSpPr>
        <p:spPr>
          <a:xfrm>
            <a:off x="535940" y="1628902"/>
            <a:ext cx="7920990" cy="339407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The</a:t>
            </a:r>
            <a:r>
              <a:rPr sz="2400" spc="120" dirty="0">
                <a:latin typeface="Cambria"/>
                <a:cs typeface="Cambria"/>
              </a:rPr>
              <a:t> </a:t>
            </a:r>
            <a:r>
              <a:rPr sz="2400" spc="240" dirty="0">
                <a:latin typeface="Cambria"/>
                <a:cs typeface="Cambria"/>
              </a:rPr>
              <a:t>DR-LINK</a:t>
            </a:r>
            <a:r>
              <a:rPr sz="2400" spc="245" dirty="0">
                <a:latin typeface="Cambria"/>
                <a:cs typeface="Cambria"/>
              </a:rPr>
              <a:t> </a:t>
            </a:r>
            <a:r>
              <a:rPr sz="2400" spc="70" dirty="0">
                <a:latin typeface="Cambria"/>
                <a:cs typeface="Cambria"/>
              </a:rPr>
              <a:t>(Document</a:t>
            </a:r>
            <a:r>
              <a:rPr sz="2400" spc="75" dirty="0">
                <a:latin typeface="Cambria"/>
                <a:cs typeface="Cambria"/>
              </a:rPr>
              <a:t> </a:t>
            </a:r>
            <a:r>
              <a:rPr sz="2400" spc="95" dirty="0">
                <a:latin typeface="Cambria"/>
                <a:cs typeface="Cambria"/>
              </a:rPr>
              <a:t>Retrieval </a:t>
            </a:r>
            <a:r>
              <a:rPr sz="2400" spc="100" dirty="0">
                <a:latin typeface="Cambria"/>
                <a:cs typeface="Cambria"/>
              </a:rPr>
              <a:t> </a:t>
            </a:r>
            <a:r>
              <a:rPr sz="2400" spc="85" dirty="0">
                <a:latin typeface="Cambria"/>
                <a:cs typeface="Cambria"/>
              </a:rPr>
              <a:t>through </a:t>
            </a:r>
            <a:r>
              <a:rPr sz="2400" spc="90" dirty="0">
                <a:latin typeface="Cambria"/>
                <a:cs typeface="Cambria"/>
              </a:rPr>
              <a:t> </a:t>
            </a:r>
            <a:r>
              <a:rPr sz="2400" spc="110" dirty="0">
                <a:latin typeface="Cambria"/>
                <a:cs typeface="Cambria"/>
              </a:rPr>
              <a:t>Linguistic </a:t>
            </a:r>
            <a:r>
              <a:rPr sz="2400" spc="55" dirty="0">
                <a:latin typeface="Cambria"/>
                <a:cs typeface="Cambria"/>
              </a:rPr>
              <a:t>Knowledge) </a:t>
            </a:r>
            <a:r>
              <a:rPr sz="2400" spc="80" dirty="0">
                <a:latin typeface="Cambria"/>
                <a:cs typeface="Cambria"/>
              </a:rPr>
              <a:t>system </a:t>
            </a:r>
            <a:r>
              <a:rPr sz="2400" spc="35" dirty="0">
                <a:latin typeface="Cambria"/>
                <a:cs typeface="Cambria"/>
              </a:rPr>
              <a:t>processes </a:t>
            </a:r>
            <a:r>
              <a:rPr sz="2400" spc="90" dirty="0">
                <a:latin typeface="Cambria"/>
                <a:cs typeface="Cambria"/>
              </a:rPr>
              <a:t>items </a:t>
            </a:r>
            <a:r>
              <a:rPr sz="2400" spc="140" dirty="0">
                <a:latin typeface="Cambria"/>
                <a:cs typeface="Cambria"/>
              </a:rPr>
              <a:t>at </a:t>
            </a:r>
            <a:r>
              <a:rPr sz="2400" spc="90" dirty="0">
                <a:latin typeface="Cambria"/>
                <a:cs typeface="Cambria"/>
              </a:rPr>
              <a:t>the </a:t>
            </a:r>
            <a:r>
              <a:rPr sz="2400" spc="95" dirty="0">
                <a:latin typeface="Cambria"/>
                <a:cs typeface="Cambria"/>
              </a:rPr>
              <a:t> </a:t>
            </a:r>
            <a:r>
              <a:rPr sz="2400" spc="60" dirty="0">
                <a:latin typeface="Cambria"/>
                <a:cs typeface="Cambria"/>
              </a:rPr>
              <a:t>morphological,</a:t>
            </a:r>
            <a:r>
              <a:rPr sz="2400" spc="65" dirty="0">
                <a:latin typeface="Cambria"/>
                <a:cs typeface="Cambria"/>
              </a:rPr>
              <a:t> </a:t>
            </a:r>
            <a:r>
              <a:rPr sz="2400" spc="95" dirty="0">
                <a:latin typeface="Cambria"/>
                <a:cs typeface="Cambria"/>
              </a:rPr>
              <a:t>lexical,</a:t>
            </a:r>
            <a:r>
              <a:rPr sz="2400" spc="100" dirty="0">
                <a:latin typeface="Cambria"/>
                <a:cs typeface="Cambria"/>
              </a:rPr>
              <a:t> semantic,</a:t>
            </a:r>
            <a:r>
              <a:rPr sz="2400" spc="105" dirty="0">
                <a:latin typeface="Cambria"/>
                <a:cs typeface="Cambria"/>
              </a:rPr>
              <a:t> </a:t>
            </a:r>
            <a:r>
              <a:rPr sz="2400" spc="95" dirty="0">
                <a:latin typeface="Cambria"/>
                <a:cs typeface="Cambria"/>
              </a:rPr>
              <a:t>syntactic,</a:t>
            </a:r>
            <a:r>
              <a:rPr sz="2400" spc="100" dirty="0">
                <a:latin typeface="Cambria"/>
                <a:cs typeface="Cambria"/>
              </a:rPr>
              <a:t> </a:t>
            </a:r>
            <a:r>
              <a:rPr sz="2400" spc="105" dirty="0">
                <a:latin typeface="Cambria"/>
                <a:cs typeface="Cambria"/>
              </a:rPr>
              <a:t>and </a:t>
            </a:r>
            <a:r>
              <a:rPr sz="2400" spc="110" dirty="0">
                <a:latin typeface="Cambria"/>
                <a:cs typeface="Cambria"/>
              </a:rPr>
              <a:t> </a:t>
            </a:r>
            <a:r>
              <a:rPr sz="2400" spc="45" dirty="0">
                <a:latin typeface="Cambria"/>
                <a:cs typeface="Cambria"/>
              </a:rPr>
              <a:t>discourse</a:t>
            </a:r>
            <a:r>
              <a:rPr sz="2400" spc="110" dirty="0">
                <a:latin typeface="Cambria"/>
                <a:cs typeface="Cambria"/>
              </a:rPr>
              <a:t> </a:t>
            </a:r>
            <a:r>
              <a:rPr sz="2400" spc="85" dirty="0">
                <a:latin typeface="Cambria"/>
                <a:cs typeface="Cambria"/>
              </a:rPr>
              <a:t>levels.</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60" dirty="0">
                <a:latin typeface="Cambria"/>
                <a:cs typeface="Cambria"/>
              </a:rPr>
              <a:t>Each </a:t>
            </a:r>
            <a:r>
              <a:rPr sz="2400" spc="65" dirty="0">
                <a:latin typeface="Cambria"/>
                <a:cs typeface="Cambria"/>
              </a:rPr>
              <a:t>level </a:t>
            </a:r>
            <a:r>
              <a:rPr sz="2400" spc="80" dirty="0">
                <a:latin typeface="Cambria"/>
                <a:cs typeface="Cambria"/>
              </a:rPr>
              <a:t>uses </a:t>
            </a:r>
            <a:r>
              <a:rPr sz="2400" spc="75" dirty="0">
                <a:latin typeface="Cambria"/>
                <a:cs typeface="Cambria"/>
              </a:rPr>
              <a:t>information </a:t>
            </a:r>
            <a:r>
              <a:rPr sz="2400" spc="50" dirty="0">
                <a:latin typeface="Cambria"/>
                <a:cs typeface="Cambria"/>
              </a:rPr>
              <a:t>from </a:t>
            </a:r>
            <a:r>
              <a:rPr sz="2400" spc="90" dirty="0">
                <a:latin typeface="Cambria"/>
                <a:cs typeface="Cambria"/>
              </a:rPr>
              <a:t>the </a:t>
            </a:r>
            <a:r>
              <a:rPr sz="2400" spc="50" dirty="0">
                <a:latin typeface="Cambria"/>
                <a:cs typeface="Cambria"/>
              </a:rPr>
              <a:t>previous </a:t>
            </a:r>
            <a:r>
              <a:rPr sz="2400" spc="65" dirty="0">
                <a:latin typeface="Cambria"/>
                <a:cs typeface="Cambria"/>
              </a:rPr>
              <a:t>level </a:t>
            </a:r>
            <a:r>
              <a:rPr sz="2400" spc="15" dirty="0">
                <a:latin typeface="Cambria"/>
                <a:cs typeface="Cambria"/>
              </a:rPr>
              <a:t>to </a:t>
            </a:r>
            <a:r>
              <a:rPr sz="2400" spc="20" dirty="0">
                <a:latin typeface="Cambria"/>
                <a:cs typeface="Cambria"/>
              </a:rPr>
              <a:t> </a:t>
            </a:r>
            <a:r>
              <a:rPr sz="2400" spc="45" dirty="0">
                <a:latin typeface="Cambria"/>
                <a:cs typeface="Cambria"/>
              </a:rPr>
              <a:t>perform </a:t>
            </a:r>
            <a:r>
              <a:rPr sz="2400" spc="95" dirty="0">
                <a:latin typeface="Cambria"/>
                <a:cs typeface="Cambria"/>
              </a:rPr>
              <a:t>its </a:t>
            </a:r>
            <a:r>
              <a:rPr sz="2400" spc="80" dirty="0">
                <a:latin typeface="Cambria"/>
                <a:cs typeface="Cambria"/>
              </a:rPr>
              <a:t>additional </a:t>
            </a:r>
            <a:r>
              <a:rPr sz="2400" spc="110" dirty="0">
                <a:latin typeface="Cambria"/>
                <a:cs typeface="Cambria"/>
              </a:rPr>
              <a:t>analysis. The </a:t>
            </a:r>
            <a:r>
              <a:rPr sz="2400" spc="45" dirty="0">
                <a:latin typeface="Cambria"/>
                <a:cs typeface="Cambria"/>
              </a:rPr>
              <a:t>discourse </a:t>
            </a:r>
            <a:r>
              <a:rPr sz="2400" spc="65" dirty="0">
                <a:latin typeface="Cambria"/>
                <a:cs typeface="Cambria"/>
              </a:rPr>
              <a:t>level </a:t>
            </a:r>
            <a:r>
              <a:rPr sz="2400" spc="80" dirty="0">
                <a:latin typeface="Cambria"/>
                <a:cs typeface="Cambria"/>
              </a:rPr>
              <a:t>is </a:t>
            </a:r>
            <a:r>
              <a:rPr sz="2400" spc="85" dirty="0">
                <a:latin typeface="Cambria"/>
                <a:cs typeface="Cambria"/>
              </a:rPr>
              <a:t> </a:t>
            </a:r>
            <a:r>
              <a:rPr sz="2400" spc="95" dirty="0">
                <a:latin typeface="Cambria"/>
                <a:cs typeface="Cambria"/>
              </a:rPr>
              <a:t>abstracting</a:t>
            </a:r>
            <a:r>
              <a:rPr sz="2400" spc="100" dirty="0">
                <a:latin typeface="Cambria"/>
                <a:cs typeface="Cambria"/>
              </a:rPr>
              <a:t> </a:t>
            </a:r>
            <a:r>
              <a:rPr sz="2400" spc="75" dirty="0">
                <a:latin typeface="Cambria"/>
                <a:cs typeface="Cambria"/>
              </a:rPr>
              <a:t>information</a:t>
            </a:r>
            <a:r>
              <a:rPr sz="2400" spc="80" dirty="0">
                <a:latin typeface="Cambria"/>
                <a:cs typeface="Cambria"/>
              </a:rPr>
              <a:t> </a:t>
            </a:r>
            <a:r>
              <a:rPr sz="2400" spc="30" dirty="0">
                <a:latin typeface="Cambria"/>
                <a:cs typeface="Cambria"/>
              </a:rPr>
              <a:t>beyond</a:t>
            </a:r>
            <a:r>
              <a:rPr sz="2400" spc="35" dirty="0">
                <a:latin typeface="Cambria"/>
                <a:cs typeface="Cambria"/>
              </a:rPr>
              <a:t> </a:t>
            </a:r>
            <a:r>
              <a:rPr sz="2400" spc="90" dirty="0">
                <a:latin typeface="Cambria"/>
                <a:cs typeface="Cambria"/>
              </a:rPr>
              <a:t>the  </a:t>
            </a:r>
            <a:r>
              <a:rPr sz="2400" spc="65" dirty="0">
                <a:latin typeface="Cambria"/>
                <a:cs typeface="Cambria"/>
              </a:rPr>
              <a:t>sentence  level </a:t>
            </a:r>
            <a:r>
              <a:rPr sz="2400" spc="70" dirty="0">
                <a:latin typeface="Cambria"/>
                <a:cs typeface="Cambria"/>
              </a:rPr>
              <a:t> </a:t>
            </a:r>
            <a:r>
              <a:rPr sz="2400" spc="105" dirty="0">
                <a:latin typeface="Cambria"/>
                <a:cs typeface="Cambria"/>
              </a:rPr>
              <a:t>and</a:t>
            </a:r>
            <a:r>
              <a:rPr sz="2400" spc="110" dirty="0">
                <a:latin typeface="Cambria"/>
                <a:cs typeface="Cambria"/>
              </a:rPr>
              <a:t> </a:t>
            </a:r>
            <a:r>
              <a:rPr sz="2400" spc="95" dirty="0">
                <a:latin typeface="Cambria"/>
                <a:cs typeface="Cambria"/>
              </a:rPr>
              <a:t>can</a:t>
            </a:r>
            <a:r>
              <a:rPr sz="2400" spc="100" dirty="0">
                <a:latin typeface="Cambria"/>
                <a:cs typeface="Cambria"/>
              </a:rPr>
              <a:t> </a:t>
            </a:r>
            <a:r>
              <a:rPr sz="2400" spc="70" dirty="0">
                <a:latin typeface="Cambria"/>
                <a:cs typeface="Cambria"/>
              </a:rPr>
              <a:t>determine</a:t>
            </a:r>
            <a:r>
              <a:rPr sz="2400" spc="75" dirty="0">
                <a:latin typeface="Cambria"/>
                <a:cs typeface="Cambria"/>
              </a:rPr>
              <a:t> </a:t>
            </a:r>
            <a:r>
              <a:rPr sz="2400" spc="90" dirty="0">
                <a:latin typeface="Cambria"/>
                <a:cs typeface="Cambria"/>
              </a:rPr>
              <a:t>abstract</a:t>
            </a:r>
            <a:r>
              <a:rPr sz="2400" spc="95" dirty="0">
                <a:latin typeface="Cambria"/>
                <a:cs typeface="Cambria"/>
              </a:rPr>
              <a:t> </a:t>
            </a:r>
            <a:r>
              <a:rPr sz="2400" spc="40" dirty="0">
                <a:latin typeface="Cambria"/>
                <a:cs typeface="Cambria"/>
              </a:rPr>
              <a:t>concepts</a:t>
            </a:r>
            <a:r>
              <a:rPr sz="2400" spc="45" dirty="0">
                <a:latin typeface="Cambria"/>
                <a:cs typeface="Cambria"/>
              </a:rPr>
              <a:t> </a:t>
            </a:r>
            <a:r>
              <a:rPr sz="2400" spc="105" dirty="0">
                <a:latin typeface="Cambria"/>
                <a:cs typeface="Cambria"/>
              </a:rPr>
              <a:t>using</a:t>
            </a:r>
            <a:r>
              <a:rPr sz="2400" spc="110" dirty="0">
                <a:latin typeface="Cambria"/>
                <a:cs typeface="Cambria"/>
              </a:rPr>
              <a:t> </a:t>
            </a:r>
            <a:r>
              <a:rPr sz="2400" spc="30" dirty="0">
                <a:latin typeface="Cambria"/>
                <a:cs typeface="Cambria"/>
              </a:rPr>
              <a:t>pre- </a:t>
            </a:r>
            <a:r>
              <a:rPr sz="2400" spc="35" dirty="0">
                <a:latin typeface="Cambria"/>
                <a:cs typeface="Cambria"/>
              </a:rPr>
              <a:t> </a:t>
            </a:r>
            <a:r>
              <a:rPr sz="2400" spc="55" dirty="0">
                <a:latin typeface="Cambria"/>
                <a:cs typeface="Cambria"/>
              </a:rPr>
              <a:t>defined</a:t>
            </a:r>
            <a:r>
              <a:rPr sz="2400" spc="114" dirty="0">
                <a:latin typeface="Cambria"/>
                <a:cs typeface="Cambria"/>
              </a:rPr>
              <a:t> </a:t>
            </a:r>
            <a:r>
              <a:rPr sz="2400" spc="45" dirty="0">
                <a:latin typeface="Cambria"/>
                <a:cs typeface="Cambria"/>
              </a:rPr>
              <a:t>models</a:t>
            </a:r>
            <a:r>
              <a:rPr sz="2400" spc="130" dirty="0">
                <a:latin typeface="Cambria"/>
                <a:cs typeface="Cambria"/>
              </a:rPr>
              <a:t> </a:t>
            </a:r>
            <a:r>
              <a:rPr sz="2400" spc="-5" dirty="0">
                <a:latin typeface="Cambria"/>
                <a:cs typeface="Cambria"/>
              </a:rPr>
              <a:t>of</a:t>
            </a:r>
            <a:r>
              <a:rPr sz="2400" spc="135" dirty="0">
                <a:latin typeface="Cambria"/>
                <a:cs typeface="Cambria"/>
              </a:rPr>
              <a:t> </a:t>
            </a:r>
            <a:r>
              <a:rPr sz="2400" spc="75" dirty="0">
                <a:latin typeface="Cambria"/>
                <a:cs typeface="Cambria"/>
              </a:rPr>
              <a:t>event</a:t>
            </a:r>
            <a:r>
              <a:rPr sz="2400" spc="130" dirty="0">
                <a:latin typeface="Cambria"/>
                <a:cs typeface="Cambria"/>
              </a:rPr>
              <a:t> </a:t>
            </a:r>
            <a:r>
              <a:rPr sz="2400" spc="85" dirty="0">
                <a:latin typeface="Cambria"/>
                <a:cs typeface="Cambria"/>
              </a:rPr>
              <a:t>relationships.</a:t>
            </a:r>
            <a:endParaRPr sz="2400">
              <a:latin typeface="Cambria"/>
              <a:cs typeface="Cambri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rot="5400000">
            <a:off x="1143000" y="609600"/>
            <a:ext cx="6858000" cy="9144000"/>
            <a:chOff x="0" y="0"/>
            <a:chExt cx="6858000" cy="9144000"/>
          </a:xfrm>
        </p:grpSpPr>
        <p:pic>
          <p:nvPicPr>
            <p:cNvPr id="3" name="object 3"/>
            <p:cNvPicPr/>
            <p:nvPr/>
          </p:nvPicPr>
          <p:blipFill>
            <a:blip r:embed="rId2" cstate="print"/>
            <a:stretch>
              <a:fillRect/>
            </a:stretch>
          </p:blipFill>
          <p:spPr>
            <a:xfrm>
              <a:off x="0" y="0"/>
              <a:ext cx="6858000" cy="9144000"/>
            </a:xfrm>
            <a:prstGeom prst="rect">
              <a:avLst/>
            </a:prstGeom>
          </p:spPr>
        </p:pic>
        <p:sp>
          <p:nvSpPr>
            <p:cNvPr id="4" name="object 4"/>
            <p:cNvSpPr/>
            <p:nvPr/>
          </p:nvSpPr>
          <p:spPr>
            <a:xfrm>
              <a:off x="0" y="381000"/>
              <a:ext cx="6858000" cy="0"/>
            </a:xfrm>
            <a:custGeom>
              <a:avLst/>
              <a:gdLst/>
              <a:ahLst/>
              <a:cxnLst/>
              <a:rect l="l" t="t" r="r" b="b"/>
              <a:pathLst>
                <a:path w="6858000">
                  <a:moveTo>
                    <a:pt x="0" y="0"/>
                  </a:moveTo>
                  <a:lnTo>
                    <a:pt x="6857999" y="0"/>
                  </a:lnTo>
                </a:path>
              </a:pathLst>
            </a:custGeom>
            <a:ln w="38100">
              <a:solidFill>
                <a:srgbClr val="FDC3AD"/>
              </a:solidFill>
            </a:ln>
          </p:spPr>
          <p:txBody>
            <a:bodyPr wrap="square" lIns="0" tIns="0" rIns="0" bIns="0" rtlCol="0"/>
            <a:lstStyle/>
            <a:p>
              <a:endParaRPr/>
            </a:p>
          </p:txBody>
        </p:sp>
        <p:sp>
          <p:nvSpPr>
            <p:cNvPr id="5" name="object 5"/>
            <p:cNvSpPr/>
            <p:nvPr/>
          </p:nvSpPr>
          <p:spPr>
            <a:xfrm>
              <a:off x="0" y="9039225"/>
              <a:ext cx="6858000" cy="57150"/>
            </a:xfrm>
            <a:custGeom>
              <a:avLst/>
              <a:gdLst/>
              <a:ahLst/>
              <a:cxnLst/>
              <a:rect l="l" t="t" r="r" b="b"/>
              <a:pathLst>
                <a:path w="6858000" h="57150">
                  <a:moveTo>
                    <a:pt x="6857987" y="45720"/>
                  </a:moveTo>
                  <a:lnTo>
                    <a:pt x="0" y="45720"/>
                  </a:lnTo>
                  <a:lnTo>
                    <a:pt x="0" y="57150"/>
                  </a:lnTo>
                  <a:lnTo>
                    <a:pt x="6857987" y="57150"/>
                  </a:lnTo>
                  <a:lnTo>
                    <a:pt x="6857987" y="45720"/>
                  </a:lnTo>
                  <a:close/>
                </a:path>
                <a:path w="6858000" h="57150">
                  <a:moveTo>
                    <a:pt x="6857987" y="0"/>
                  </a:moveTo>
                  <a:lnTo>
                    <a:pt x="0" y="0"/>
                  </a:lnTo>
                  <a:lnTo>
                    <a:pt x="0" y="34290"/>
                  </a:lnTo>
                  <a:lnTo>
                    <a:pt x="6857987" y="34290"/>
                  </a:lnTo>
                  <a:lnTo>
                    <a:pt x="6857987" y="0"/>
                  </a:lnTo>
                  <a:close/>
                </a:path>
              </a:pathLst>
            </a:custGeom>
            <a:solidFill>
              <a:srgbClr val="FDC3AD"/>
            </a:solidFill>
          </p:spPr>
          <p:txBody>
            <a:bodyPr wrap="square" lIns="0" tIns="0" rIns="0" bIns="0" rtlCol="0"/>
            <a:lstStyle/>
            <a:p>
              <a:endParaRPr/>
            </a:p>
          </p:txBody>
        </p:sp>
        <p:sp>
          <p:nvSpPr>
            <p:cNvPr id="6" name="object 6"/>
            <p:cNvSpPr/>
            <p:nvPr/>
          </p:nvSpPr>
          <p:spPr>
            <a:xfrm>
              <a:off x="0" y="0"/>
              <a:ext cx="6858000" cy="304800"/>
            </a:xfrm>
            <a:custGeom>
              <a:avLst/>
              <a:gdLst/>
              <a:ahLst/>
              <a:cxnLst/>
              <a:rect l="l" t="t" r="r" b="b"/>
              <a:pathLst>
                <a:path w="6858000" h="304800">
                  <a:moveTo>
                    <a:pt x="0" y="0"/>
                  </a:moveTo>
                  <a:lnTo>
                    <a:pt x="0" y="304800"/>
                  </a:lnTo>
                  <a:lnTo>
                    <a:pt x="6858000" y="304800"/>
                  </a:lnTo>
                  <a:lnTo>
                    <a:pt x="6858000" y="0"/>
                  </a:lnTo>
                  <a:lnTo>
                    <a:pt x="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0" y="222250"/>
              <a:ext cx="6858000" cy="12700"/>
            </a:xfrm>
            <a:custGeom>
              <a:avLst/>
              <a:gdLst/>
              <a:ahLst/>
              <a:cxnLst/>
              <a:rect l="l" t="t" r="r" b="b"/>
              <a:pathLst>
                <a:path w="6858000" h="12700">
                  <a:moveTo>
                    <a:pt x="6857999" y="12700"/>
                  </a:moveTo>
                  <a:lnTo>
                    <a:pt x="6857999" y="0"/>
                  </a:lnTo>
                  <a:lnTo>
                    <a:pt x="0" y="0"/>
                  </a:lnTo>
                  <a:lnTo>
                    <a:pt x="0" y="12700"/>
                  </a:lnTo>
                  <a:lnTo>
                    <a:pt x="6857999" y="12700"/>
                  </a:lnTo>
                  <a:close/>
                </a:path>
              </a:pathLst>
            </a:custGeom>
            <a:solidFill>
              <a:srgbClr val="FD8537"/>
            </a:solidFill>
          </p:spPr>
          <p:txBody>
            <a:bodyPr wrap="square" lIns="0" tIns="0" rIns="0" bIns="0" rtlCol="0"/>
            <a:lstStyle/>
            <a:p>
              <a:endParaRPr/>
            </a:p>
          </p:txBody>
        </p:sp>
        <p:sp>
          <p:nvSpPr>
            <p:cNvPr id="8" name="object 8"/>
            <p:cNvSpPr/>
            <p:nvPr/>
          </p:nvSpPr>
          <p:spPr>
            <a:xfrm>
              <a:off x="5714999" y="438912"/>
              <a:ext cx="548640" cy="548640"/>
            </a:xfrm>
            <a:custGeom>
              <a:avLst/>
              <a:gdLst/>
              <a:ahLst/>
              <a:cxnLst/>
              <a:rect l="l" t="t" r="r" b="b"/>
              <a:pathLst>
                <a:path w="548639" h="548640">
                  <a:moveTo>
                    <a:pt x="0" y="274320"/>
                  </a:moveTo>
                  <a:lnTo>
                    <a:pt x="4419" y="323631"/>
                  </a:lnTo>
                  <a:lnTo>
                    <a:pt x="17162" y="370042"/>
                  </a:lnTo>
                  <a:lnTo>
                    <a:pt x="37453" y="412778"/>
                  </a:lnTo>
                  <a:lnTo>
                    <a:pt x="64518" y="451064"/>
                  </a:lnTo>
                  <a:lnTo>
                    <a:pt x="97580" y="484126"/>
                  </a:lnTo>
                  <a:lnTo>
                    <a:pt x="135867" y="511189"/>
                  </a:lnTo>
                  <a:lnTo>
                    <a:pt x="178602" y="531478"/>
                  </a:lnTo>
                  <a:lnTo>
                    <a:pt x="225011" y="544220"/>
                  </a:lnTo>
                  <a:lnTo>
                    <a:pt x="274319" y="548640"/>
                  </a:lnTo>
                  <a:lnTo>
                    <a:pt x="323628" y="544220"/>
                  </a:lnTo>
                  <a:lnTo>
                    <a:pt x="370037" y="531478"/>
                  </a:lnTo>
                  <a:lnTo>
                    <a:pt x="412772" y="511189"/>
                  </a:lnTo>
                  <a:lnTo>
                    <a:pt x="451059" y="484126"/>
                  </a:lnTo>
                  <a:lnTo>
                    <a:pt x="484121" y="451064"/>
                  </a:lnTo>
                  <a:lnTo>
                    <a:pt x="511186" y="412778"/>
                  </a:lnTo>
                  <a:lnTo>
                    <a:pt x="531477" y="370042"/>
                  </a:lnTo>
                  <a:lnTo>
                    <a:pt x="544220" y="323631"/>
                  </a:lnTo>
                  <a:lnTo>
                    <a:pt x="548640" y="274320"/>
                  </a:lnTo>
                  <a:lnTo>
                    <a:pt x="544220" y="225008"/>
                  </a:lnTo>
                  <a:lnTo>
                    <a:pt x="531477" y="178597"/>
                  </a:lnTo>
                  <a:lnTo>
                    <a:pt x="511186" y="135861"/>
                  </a:lnTo>
                  <a:lnTo>
                    <a:pt x="484121" y="97575"/>
                  </a:lnTo>
                  <a:lnTo>
                    <a:pt x="451059" y="64513"/>
                  </a:lnTo>
                  <a:lnTo>
                    <a:pt x="412772" y="37450"/>
                  </a:lnTo>
                  <a:lnTo>
                    <a:pt x="370037" y="17161"/>
                  </a:lnTo>
                  <a:lnTo>
                    <a:pt x="323628" y="4419"/>
                  </a:lnTo>
                  <a:lnTo>
                    <a:pt x="274319" y="0"/>
                  </a:lnTo>
                  <a:lnTo>
                    <a:pt x="225011" y="4419"/>
                  </a:lnTo>
                  <a:lnTo>
                    <a:pt x="178602" y="17161"/>
                  </a:lnTo>
                  <a:lnTo>
                    <a:pt x="135867" y="37450"/>
                  </a:lnTo>
                  <a:lnTo>
                    <a:pt x="97580" y="64513"/>
                  </a:lnTo>
                  <a:lnTo>
                    <a:pt x="64518" y="97575"/>
                  </a:lnTo>
                  <a:lnTo>
                    <a:pt x="37453" y="135861"/>
                  </a:lnTo>
                  <a:lnTo>
                    <a:pt x="17162" y="178597"/>
                  </a:lnTo>
                  <a:lnTo>
                    <a:pt x="4419" y="225008"/>
                  </a:lnTo>
                  <a:lnTo>
                    <a:pt x="0" y="274320"/>
                  </a:lnTo>
                  <a:close/>
                </a:path>
              </a:pathLst>
            </a:custGeom>
            <a:solidFill>
              <a:srgbClr val="FD8537"/>
            </a:solidFill>
          </p:spPr>
          <p:txBody>
            <a:bodyPr wrap="square" lIns="0" tIns="0" rIns="0" bIns="0" rtlCol="0"/>
            <a:lstStyle/>
            <a:p>
              <a:endParaRPr/>
            </a:p>
          </p:txBody>
        </p:sp>
      </p:grpSp>
      <p:sp>
        <p:nvSpPr>
          <p:cNvPr id="9" name="object 9"/>
          <p:cNvSpPr txBox="1"/>
          <p:nvPr/>
        </p:nvSpPr>
        <p:spPr>
          <a:xfrm rot="5400000">
            <a:off x="4008636" y="345440"/>
            <a:ext cx="615553" cy="5584825"/>
          </a:xfrm>
          <a:prstGeom prst="rect">
            <a:avLst/>
          </a:prstGeom>
        </p:spPr>
        <p:txBody>
          <a:bodyPr vert="vert270" wrap="square" lIns="0" tIns="5715" rIns="0" bIns="0" rtlCol="0">
            <a:spAutoFit/>
          </a:bodyPr>
          <a:lstStyle/>
          <a:p>
            <a:pPr marL="12700">
              <a:lnSpc>
                <a:spcPct val="100000"/>
              </a:lnSpc>
              <a:spcBef>
                <a:spcPts val="45"/>
              </a:spcBef>
              <a:tabLst>
                <a:tab pos="2519045" algn="l"/>
                <a:tab pos="3274060" algn="l"/>
              </a:tabLst>
            </a:pPr>
            <a:r>
              <a:rPr sz="4000" b="1" spc="445" dirty="0">
                <a:solidFill>
                  <a:srgbClr val="002060"/>
                </a:solidFill>
                <a:latin typeface="Cambria"/>
                <a:cs typeface="Cambria"/>
              </a:rPr>
              <a:t>I</a:t>
            </a:r>
            <a:r>
              <a:rPr sz="3200" b="1" spc="445" dirty="0">
                <a:solidFill>
                  <a:srgbClr val="002060"/>
                </a:solidFill>
                <a:latin typeface="Cambria"/>
                <a:cs typeface="Cambria"/>
              </a:rPr>
              <a:t>NDEXING	</a:t>
            </a:r>
            <a:r>
              <a:rPr sz="3200" b="1" spc="385" dirty="0">
                <a:solidFill>
                  <a:srgbClr val="002060"/>
                </a:solidFill>
                <a:latin typeface="Cambria"/>
                <a:cs typeface="Cambria"/>
              </a:rPr>
              <a:t>BY	</a:t>
            </a:r>
            <a:r>
              <a:rPr sz="4000" b="1" spc="525" dirty="0">
                <a:solidFill>
                  <a:srgbClr val="002060"/>
                </a:solidFill>
                <a:latin typeface="Cambria"/>
                <a:cs typeface="Cambria"/>
              </a:rPr>
              <a:t>C</a:t>
            </a:r>
            <a:r>
              <a:rPr sz="3200" b="1" spc="525" dirty="0">
                <a:solidFill>
                  <a:srgbClr val="002060"/>
                </a:solidFill>
                <a:latin typeface="Cambria"/>
                <a:cs typeface="Cambria"/>
              </a:rPr>
              <a:t>ONCEPT</a:t>
            </a:r>
            <a:endParaRPr sz="3200">
              <a:solidFill>
                <a:srgbClr val="002060"/>
              </a:solidFill>
              <a:latin typeface="Cambria"/>
              <a:cs typeface="Cambri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382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64869"/>
            <a:ext cx="4479925" cy="513080"/>
          </a:xfrm>
          <a:prstGeom prst="rect">
            <a:avLst/>
          </a:prstGeom>
        </p:spPr>
        <p:txBody>
          <a:bodyPr vert="horz" wrap="square" lIns="0" tIns="12065" rIns="0" bIns="0" rtlCol="0">
            <a:spAutoFit/>
          </a:bodyPr>
          <a:lstStyle/>
          <a:p>
            <a:pPr marL="12700">
              <a:lnSpc>
                <a:spcPct val="100000"/>
              </a:lnSpc>
              <a:spcBef>
                <a:spcPts val="95"/>
              </a:spcBef>
            </a:pPr>
            <a:r>
              <a:rPr sz="3200" b="1" spc="360" dirty="0">
                <a:solidFill>
                  <a:srgbClr val="002060"/>
                </a:solidFill>
                <a:latin typeface="Cambria"/>
                <a:cs typeface="Cambria"/>
              </a:rPr>
              <a:t>I</a:t>
            </a:r>
            <a:r>
              <a:rPr sz="2550" b="1" spc="360" dirty="0">
                <a:solidFill>
                  <a:srgbClr val="002060"/>
                </a:solidFill>
                <a:latin typeface="Cambria"/>
                <a:cs typeface="Cambria"/>
              </a:rPr>
              <a:t>NDEXING</a:t>
            </a:r>
            <a:r>
              <a:rPr sz="2550" b="1" spc="345" dirty="0">
                <a:solidFill>
                  <a:srgbClr val="002060"/>
                </a:solidFill>
                <a:latin typeface="Cambria"/>
                <a:cs typeface="Cambria"/>
              </a:rPr>
              <a:t> </a:t>
            </a:r>
            <a:r>
              <a:rPr sz="2550" b="1" spc="315" dirty="0">
                <a:solidFill>
                  <a:srgbClr val="002060"/>
                </a:solidFill>
                <a:latin typeface="Cambria"/>
                <a:cs typeface="Cambria"/>
              </a:rPr>
              <a:t>BY</a:t>
            </a:r>
            <a:r>
              <a:rPr sz="2550" b="1" spc="330" dirty="0">
                <a:solidFill>
                  <a:srgbClr val="002060"/>
                </a:solidFill>
                <a:latin typeface="Cambria"/>
                <a:cs typeface="Cambria"/>
              </a:rPr>
              <a:t> </a:t>
            </a:r>
            <a:r>
              <a:rPr sz="3200" b="1" spc="430" dirty="0">
                <a:solidFill>
                  <a:srgbClr val="002060"/>
                </a:solidFill>
                <a:latin typeface="Cambria"/>
                <a:cs typeface="Cambria"/>
              </a:rPr>
              <a:t>C</a:t>
            </a:r>
            <a:r>
              <a:rPr sz="2550" b="1" spc="430" dirty="0">
                <a:solidFill>
                  <a:srgbClr val="002060"/>
                </a:solidFill>
                <a:latin typeface="Cambria"/>
                <a:cs typeface="Cambria"/>
              </a:rPr>
              <a:t>ONCEPT</a:t>
            </a:r>
            <a:endParaRPr sz="2550">
              <a:solidFill>
                <a:srgbClr val="002060"/>
              </a:solidFill>
              <a:latin typeface="Cambria"/>
              <a:cs typeface="Cambria"/>
            </a:endParaRPr>
          </a:p>
        </p:txBody>
      </p:sp>
      <p:sp>
        <p:nvSpPr>
          <p:cNvPr id="10" name="object 10"/>
          <p:cNvSpPr txBox="1"/>
          <p:nvPr/>
        </p:nvSpPr>
        <p:spPr>
          <a:xfrm>
            <a:off x="535940" y="1628902"/>
            <a:ext cx="8073390" cy="2585720"/>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68750"/>
              <a:buFont typeface="Wingdings"/>
              <a:buChar char=""/>
              <a:tabLst>
                <a:tab pos="287020" algn="l"/>
              </a:tabLst>
            </a:pPr>
            <a:r>
              <a:rPr sz="2400" spc="85" dirty="0">
                <a:latin typeface="Cambria"/>
                <a:cs typeface="Cambria"/>
              </a:rPr>
              <a:t>Concept</a:t>
            </a:r>
            <a:r>
              <a:rPr sz="2400" spc="700" dirty="0">
                <a:latin typeface="Cambria"/>
                <a:cs typeface="Cambria"/>
              </a:rPr>
              <a:t> </a:t>
            </a:r>
            <a:r>
              <a:rPr sz="2400" spc="85" dirty="0">
                <a:latin typeface="Cambria"/>
                <a:cs typeface="Cambria"/>
              </a:rPr>
              <a:t>indexing</a:t>
            </a:r>
            <a:r>
              <a:rPr sz="2400" spc="700" dirty="0">
                <a:latin typeface="Cambria"/>
                <a:cs typeface="Cambria"/>
              </a:rPr>
              <a:t> </a:t>
            </a:r>
            <a:r>
              <a:rPr sz="2400" spc="70" dirty="0">
                <a:latin typeface="Cambria"/>
                <a:cs typeface="Cambria"/>
              </a:rPr>
              <a:t>determines</a:t>
            </a:r>
            <a:r>
              <a:rPr sz="2400" spc="75" dirty="0">
                <a:latin typeface="Cambria"/>
                <a:cs typeface="Cambria"/>
              </a:rPr>
              <a:t> </a:t>
            </a:r>
            <a:r>
              <a:rPr sz="2400" spc="160" dirty="0">
                <a:latin typeface="Cambria"/>
                <a:cs typeface="Cambria"/>
              </a:rPr>
              <a:t>a</a:t>
            </a:r>
            <a:r>
              <a:rPr sz="2400" spc="850" dirty="0">
                <a:latin typeface="Cambria"/>
                <a:cs typeface="Cambria"/>
              </a:rPr>
              <a:t> </a:t>
            </a:r>
            <a:r>
              <a:rPr sz="2400" spc="75" dirty="0">
                <a:latin typeface="Cambria"/>
                <a:cs typeface="Cambria"/>
              </a:rPr>
              <a:t>canonical</a:t>
            </a:r>
            <a:r>
              <a:rPr sz="2400" spc="80" dirty="0">
                <a:latin typeface="Cambria"/>
                <a:cs typeface="Cambria"/>
              </a:rPr>
              <a:t> </a:t>
            </a:r>
            <a:r>
              <a:rPr sz="2400" spc="75" dirty="0">
                <a:latin typeface="Cambria"/>
                <a:cs typeface="Cambria"/>
              </a:rPr>
              <a:t>set</a:t>
            </a:r>
            <a:r>
              <a:rPr sz="2400" spc="80" dirty="0">
                <a:latin typeface="Cambria"/>
                <a:cs typeface="Cambria"/>
              </a:rPr>
              <a:t> </a:t>
            </a:r>
            <a:r>
              <a:rPr sz="2400" spc="-15" dirty="0">
                <a:latin typeface="Cambria"/>
                <a:cs typeface="Cambria"/>
              </a:rPr>
              <a:t>of </a:t>
            </a:r>
            <a:r>
              <a:rPr sz="2400" spc="-10" dirty="0">
                <a:latin typeface="Cambria"/>
                <a:cs typeface="Cambria"/>
              </a:rPr>
              <a:t> </a:t>
            </a:r>
            <a:r>
              <a:rPr sz="2400" spc="40" dirty="0">
                <a:latin typeface="Cambria"/>
                <a:cs typeface="Cambria"/>
              </a:rPr>
              <a:t>concepts </a:t>
            </a:r>
            <a:r>
              <a:rPr sz="2400" spc="60" dirty="0">
                <a:latin typeface="Cambria"/>
                <a:cs typeface="Cambria"/>
              </a:rPr>
              <a:t>based </a:t>
            </a:r>
            <a:r>
              <a:rPr sz="2400" spc="55" dirty="0">
                <a:latin typeface="Cambria"/>
                <a:cs typeface="Cambria"/>
              </a:rPr>
              <a:t>upon </a:t>
            </a:r>
            <a:r>
              <a:rPr sz="2400" spc="160" dirty="0">
                <a:latin typeface="Cambria"/>
                <a:cs typeface="Cambria"/>
              </a:rPr>
              <a:t>a </a:t>
            </a:r>
            <a:r>
              <a:rPr sz="2400" spc="80" dirty="0">
                <a:latin typeface="Cambria"/>
                <a:cs typeface="Cambria"/>
              </a:rPr>
              <a:t>test </a:t>
            </a:r>
            <a:r>
              <a:rPr sz="2400" spc="75" dirty="0">
                <a:latin typeface="Cambria"/>
                <a:cs typeface="Cambria"/>
              </a:rPr>
              <a:t>set </a:t>
            </a:r>
            <a:r>
              <a:rPr sz="2400" spc="-5" dirty="0">
                <a:latin typeface="Cambria"/>
                <a:cs typeface="Cambria"/>
              </a:rPr>
              <a:t>of </a:t>
            </a:r>
            <a:r>
              <a:rPr sz="2400" spc="85" dirty="0">
                <a:latin typeface="Cambria"/>
                <a:cs typeface="Cambria"/>
              </a:rPr>
              <a:t>terms </a:t>
            </a:r>
            <a:r>
              <a:rPr sz="2400" spc="105" dirty="0">
                <a:latin typeface="Cambria"/>
                <a:cs typeface="Cambria"/>
              </a:rPr>
              <a:t>and </a:t>
            </a:r>
            <a:r>
              <a:rPr sz="2400" spc="80" dirty="0">
                <a:latin typeface="Cambria"/>
                <a:cs typeface="Cambria"/>
              </a:rPr>
              <a:t>uses </a:t>
            </a:r>
            <a:r>
              <a:rPr sz="2400" spc="100" dirty="0">
                <a:latin typeface="Cambria"/>
                <a:cs typeface="Cambria"/>
              </a:rPr>
              <a:t>them </a:t>
            </a:r>
            <a:r>
              <a:rPr sz="2400" spc="105" dirty="0">
                <a:latin typeface="Cambria"/>
                <a:cs typeface="Cambria"/>
              </a:rPr>
              <a:t> </a:t>
            </a:r>
            <a:r>
              <a:rPr sz="2400" spc="114" dirty="0">
                <a:latin typeface="Cambria"/>
                <a:cs typeface="Cambria"/>
              </a:rPr>
              <a:t>as</a:t>
            </a:r>
            <a:r>
              <a:rPr sz="2400" spc="120" dirty="0">
                <a:latin typeface="Cambria"/>
                <a:cs typeface="Cambria"/>
              </a:rPr>
              <a:t> </a:t>
            </a:r>
            <a:r>
              <a:rPr sz="2400" spc="160" dirty="0">
                <a:latin typeface="Cambria"/>
                <a:cs typeface="Cambria"/>
              </a:rPr>
              <a:t>a </a:t>
            </a:r>
            <a:r>
              <a:rPr sz="2400" spc="80" dirty="0">
                <a:latin typeface="Cambria"/>
                <a:cs typeface="Cambria"/>
              </a:rPr>
              <a:t>basis</a:t>
            </a:r>
            <a:r>
              <a:rPr sz="2400" spc="85" dirty="0">
                <a:latin typeface="Cambria"/>
                <a:cs typeface="Cambria"/>
              </a:rPr>
              <a:t> </a:t>
            </a:r>
            <a:r>
              <a:rPr sz="2400" spc="20" dirty="0">
                <a:latin typeface="Cambria"/>
                <a:cs typeface="Cambria"/>
              </a:rPr>
              <a:t>for</a:t>
            </a:r>
            <a:r>
              <a:rPr sz="2400" spc="25" dirty="0">
                <a:latin typeface="Cambria"/>
                <a:cs typeface="Cambria"/>
              </a:rPr>
              <a:t> </a:t>
            </a:r>
            <a:r>
              <a:rPr sz="2400" spc="85" dirty="0">
                <a:latin typeface="Cambria"/>
                <a:cs typeface="Cambria"/>
              </a:rPr>
              <a:t>indexing</a:t>
            </a:r>
            <a:r>
              <a:rPr sz="2400" spc="90" dirty="0">
                <a:latin typeface="Cambria"/>
                <a:cs typeface="Cambria"/>
              </a:rPr>
              <a:t> </a:t>
            </a:r>
            <a:r>
              <a:rPr sz="2400" spc="120" dirty="0">
                <a:latin typeface="Cambria"/>
                <a:cs typeface="Cambria"/>
              </a:rPr>
              <a:t>all </a:t>
            </a:r>
            <a:r>
              <a:rPr sz="2400" spc="90" dirty="0">
                <a:latin typeface="Cambria"/>
                <a:cs typeface="Cambria"/>
              </a:rPr>
              <a:t>items</a:t>
            </a:r>
            <a:r>
              <a:rPr sz="2400" spc="95" dirty="0">
                <a:latin typeface="Cambria"/>
                <a:cs typeface="Cambria"/>
              </a:rPr>
              <a:t> </a:t>
            </a:r>
            <a:r>
              <a:rPr sz="2400" spc="114" dirty="0">
                <a:latin typeface="Cambria"/>
                <a:cs typeface="Cambria"/>
              </a:rPr>
              <a:t>This</a:t>
            </a:r>
            <a:r>
              <a:rPr sz="2400" spc="120" dirty="0">
                <a:latin typeface="Cambria"/>
                <a:cs typeface="Cambria"/>
              </a:rPr>
              <a:t> </a:t>
            </a:r>
            <a:r>
              <a:rPr sz="2400" spc="80" dirty="0">
                <a:latin typeface="Cambria"/>
                <a:cs typeface="Cambria"/>
              </a:rPr>
              <a:t>is</a:t>
            </a:r>
            <a:r>
              <a:rPr sz="2400" spc="85" dirty="0">
                <a:latin typeface="Cambria"/>
                <a:cs typeface="Cambria"/>
              </a:rPr>
              <a:t> </a:t>
            </a:r>
            <a:r>
              <a:rPr sz="2400" spc="60" dirty="0">
                <a:latin typeface="Cambria"/>
                <a:cs typeface="Cambria"/>
              </a:rPr>
              <a:t>also</a:t>
            </a:r>
            <a:r>
              <a:rPr sz="2400" spc="65" dirty="0">
                <a:latin typeface="Cambria"/>
                <a:cs typeface="Cambria"/>
              </a:rPr>
              <a:t> </a:t>
            </a:r>
            <a:r>
              <a:rPr sz="2400" spc="70" dirty="0">
                <a:latin typeface="Cambria"/>
                <a:cs typeface="Cambria"/>
              </a:rPr>
              <a:t>called </a:t>
            </a:r>
            <a:r>
              <a:rPr sz="2400" spc="75" dirty="0">
                <a:latin typeface="Cambria"/>
                <a:cs typeface="Cambria"/>
              </a:rPr>
              <a:t> </a:t>
            </a:r>
            <a:r>
              <a:rPr sz="2400" spc="145" dirty="0">
                <a:latin typeface="Cambria"/>
                <a:cs typeface="Cambria"/>
              </a:rPr>
              <a:t>Latent </a:t>
            </a:r>
            <a:r>
              <a:rPr sz="2400" spc="120" dirty="0">
                <a:latin typeface="Cambria"/>
                <a:cs typeface="Cambria"/>
              </a:rPr>
              <a:t>Semantic </a:t>
            </a:r>
            <a:r>
              <a:rPr sz="2400" spc="100" dirty="0">
                <a:latin typeface="Cambria"/>
                <a:cs typeface="Cambria"/>
              </a:rPr>
              <a:t>Indexing </a:t>
            </a:r>
            <a:r>
              <a:rPr sz="2400" spc="60" dirty="0">
                <a:latin typeface="Cambria"/>
                <a:cs typeface="Cambria"/>
              </a:rPr>
              <a:t>because</a:t>
            </a:r>
            <a:r>
              <a:rPr sz="2400" spc="65" dirty="0">
                <a:latin typeface="Cambria"/>
                <a:cs typeface="Cambria"/>
              </a:rPr>
              <a:t> </a:t>
            </a:r>
            <a:r>
              <a:rPr sz="2400" spc="105" dirty="0">
                <a:latin typeface="Cambria"/>
                <a:cs typeface="Cambria"/>
              </a:rPr>
              <a:t>it </a:t>
            </a:r>
            <a:r>
              <a:rPr sz="2400" spc="80" dirty="0">
                <a:latin typeface="Cambria"/>
                <a:cs typeface="Cambria"/>
              </a:rPr>
              <a:t>is </a:t>
            </a:r>
            <a:r>
              <a:rPr sz="2400" spc="85" dirty="0">
                <a:latin typeface="Cambria"/>
                <a:cs typeface="Cambria"/>
              </a:rPr>
              <a:t>indexing </a:t>
            </a:r>
            <a:r>
              <a:rPr sz="2400" spc="90" dirty="0">
                <a:latin typeface="Cambria"/>
                <a:cs typeface="Cambria"/>
              </a:rPr>
              <a:t>the </a:t>
            </a:r>
            <a:r>
              <a:rPr sz="2400" spc="95" dirty="0">
                <a:latin typeface="Cambria"/>
                <a:cs typeface="Cambria"/>
              </a:rPr>
              <a:t> </a:t>
            </a:r>
            <a:r>
              <a:rPr sz="2400" spc="110" dirty="0">
                <a:latin typeface="Cambria"/>
                <a:cs typeface="Cambria"/>
              </a:rPr>
              <a:t>latent </a:t>
            </a:r>
            <a:r>
              <a:rPr sz="2400" spc="90" dirty="0">
                <a:latin typeface="Cambria"/>
                <a:cs typeface="Cambria"/>
              </a:rPr>
              <a:t>semantic </a:t>
            </a:r>
            <a:r>
              <a:rPr sz="2400" spc="75" dirty="0">
                <a:latin typeface="Cambria"/>
                <a:cs typeface="Cambria"/>
              </a:rPr>
              <a:t>information </a:t>
            </a:r>
            <a:r>
              <a:rPr sz="2400" spc="100" dirty="0">
                <a:latin typeface="Cambria"/>
                <a:cs typeface="Cambria"/>
              </a:rPr>
              <a:t>in </a:t>
            </a:r>
            <a:r>
              <a:rPr sz="2400" spc="105" dirty="0">
                <a:latin typeface="Cambria"/>
                <a:cs typeface="Cambria"/>
              </a:rPr>
              <a:t>items. </a:t>
            </a:r>
            <a:r>
              <a:rPr sz="2400" spc="114" dirty="0">
                <a:latin typeface="Cambria"/>
                <a:cs typeface="Cambria"/>
              </a:rPr>
              <a:t>The </a:t>
            </a:r>
            <a:r>
              <a:rPr sz="2400" spc="65" dirty="0">
                <a:latin typeface="Cambria"/>
                <a:cs typeface="Cambria"/>
              </a:rPr>
              <a:t>determined </a:t>
            </a:r>
            <a:r>
              <a:rPr sz="2400" spc="70" dirty="0">
                <a:latin typeface="Cambria"/>
                <a:cs typeface="Cambria"/>
              </a:rPr>
              <a:t> </a:t>
            </a:r>
            <a:r>
              <a:rPr sz="2400" spc="75" dirty="0">
                <a:latin typeface="Cambria"/>
                <a:cs typeface="Cambria"/>
              </a:rPr>
              <a:t>set </a:t>
            </a:r>
            <a:r>
              <a:rPr sz="2400" spc="-5" dirty="0">
                <a:latin typeface="Cambria"/>
                <a:cs typeface="Cambria"/>
              </a:rPr>
              <a:t>of</a:t>
            </a:r>
            <a:r>
              <a:rPr sz="2400" dirty="0">
                <a:latin typeface="Cambria"/>
                <a:cs typeface="Cambria"/>
              </a:rPr>
              <a:t> </a:t>
            </a:r>
            <a:r>
              <a:rPr sz="2400" spc="40" dirty="0">
                <a:latin typeface="Cambria"/>
                <a:cs typeface="Cambria"/>
              </a:rPr>
              <a:t>concepts </a:t>
            </a:r>
            <a:r>
              <a:rPr sz="2400" spc="15" dirty="0">
                <a:latin typeface="Cambria"/>
                <a:cs typeface="Cambria"/>
              </a:rPr>
              <a:t>does</a:t>
            </a:r>
            <a:r>
              <a:rPr sz="2400" spc="20" dirty="0">
                <a:latin typeface="Cambria"/>
                <a:cs typeface="Cambria"/>
              </a:rPr>
              <a:t> </a:t>
            </a:r>
            <a:r>
              <a:rPr sz="2400" spc="55" dirty="0">
                <a:latin typeface="Cambria"/>
                <a:cs typeface="Cambria"/>
              </a:rPr>
              <a:t>not </a:t>
            </a:r>
            <a:r>
              <a:rPr sz="2400" spc="100" dirty="0">
                <a:latin typeface="Cambria"/>
                <a:cs typeface="Cambria"/>
              </a:rPr>
              <a:t>have </a:t>
            </a:r>
            <a:r>
              <a:rPr sz="2400" spc="160" dirty="0">
                <a:latin typeface="Cambria"/>
                <a:cs typeface="Cambria"/>
              </a:rPr>
              <a:t>a </a:t>
            </a:r>
            <a:r>
              <a:rPr sz="2400" spc="80" dirty="0">
                <a:latin typeface="Cambria"/>
                <a:cs typeface="Cambria"/>
              </a:rPr>
              <a:t>label </a:t>
            </a:r>
            <a:r>
              <a:rPr sz="2400" spc="65" dirty="0">
                <a:latin typeface="Cambria"/>
                <a:cs typeface="Cambria"/>
              </a:rPr>
              <a:t>associated </a:t>
            </a:r>
            <a:r>
              <a:rPr sz="2400" spc="90" dirty="0">
                <a:latin typeface="Cambria"/>
                <a:cs typeface="Cambria"/>
              </a:rPr>
              <a:t>with </a:t>
            </a:r>
            <a:r>
              <a:rPr sz="2400" spc="95" dirty="0">
                <a:latin typeface="Cambria"/>
                <a:cs typeface="Cambria"/>
              </a:rPr>
              <a:t> </a:t>
            </a:r>
            <a:r>
              <a:rPr sz="2400" spc="85" dirty="0">
                <a:latin typeface="Cambria"/>
                <a:cs typeface="Cambria"/>
              </a:rPr>
              <a:t>each</a:t>
            </a:r>
            <a:r>
              <a:rPr sz="2400" spc="465" dirty="0">
                <a:latin typeface="Cambria"/>
                <a:cs typeface="Cambria"/>
              </a:rPr>
              <a:t> </a:t>
            </a:r>
            <a:r>
              <a:rPr sz="2400" spc="35" dirty="0">
                <a:latin typeface="Cambria"/>
                <a:cs typeface="Cambria"/>
              </a:rPr>
              <a:t>concept</a:t>
            </a:r>
            <a:r>
              <a:rPr sz="2400" spc="484" dirty="0">
                <a:latin typeface="Cambria"/>
                <a:cs typeface="Cambria"/>
              </a:rPr>
              <a:t> </a:t>
            </a:r>
            <a:r>
              <a:rPr sz="2400" spc="80" dirty="0">
                <a:latin typeface="Cambria"/>
                <a:cs typeface="Cambria"/>
              </a:rPr>
              <a:t>(i.e.,</a:t>
            </a:r>
            <a:r>
              <a:rPr sz="2400" spc="470" dirty="0">
                <a:latin typeface="Cambria"/>
                <a:cs typeface="Cambria"/>
              </a:rPr>
              <a:t> </a:t>
            </a:r>
            <a:r>
              <a:rPr sz="2400" spc="160" dirty="0">
                <a:latin typeface="Cambria"/>
                <a:cs typeface="Cambria"/>
              </a:rPr>
              <a:t>a</a:t>
            </a:r>
            <a:r>
              <a:rPr sz="2400" spc="475" dirty="0">
                <a:latin typeface="Cambria"/>
                <a:cs typeface="Cambria"/>
              </a:rPr>
              <a:t> </a:t>
            </a:r>
            <a:r>
              <a:rPr sz="2400" spc="10" dirty="0">
                <a:latin typeface="Cambria"/>
                <a:cs typeface="Cambria"/>
              </a:rPr>
              <a:t>word</a:t>
            </a:r>
            <a:r>
              <a:rPr sz="2400" spc="470" dirty="0">
                <a:latin typeface="Cambria"/>
                <a:cs typeface="Cambria"/>
              </a:rPr>
              <a:t> </a:t>
            </a:r>
            <a:r>
              <a:rPr sz="2400" spc="-5" dirty="0">
                <a:latin typeface="Cambria"/>
                <a:cs typeface="Cambria"/>
              </a:rPr>
              <a:t>or</a:t>
            </a:r>
            <a:r>
              <a:rPr sz="2400" spc="470" dirty="0">
                <a:latin typeface="Cambria"/>
                <a:cs typeface="Cambria"/>
              </a:rPr>
              <a:t> </a:t>
            </a:r>
            <a:r>
              <a:rPr sz="2400" spc="75" dirty="0">
                <a:latin typeface="Cambria"/>
                <a:cs typeface="Cambria"/>
              </a:rPr>
              <a:t>set</a:t>
            </a:r>
            <a:r>
              <a:rPr sz="2400" spc="475" dirty="0">
                <a:latin typeface="Cambria"/>
                <a:cs typeface="Cambria"/>
              </a:rPr>
              <a:t> </a:t>
            </a:r>
            <a:r>
              <a:rPr sz="2400" spc="-5" dirty="0">
                <a:latin typeface="Cambria"/>
                <a:cs typeface="Cambria"/>
              </a:rPr>
              <a:t>of</a:t>
            </a:r>
            <a:r>
              <a:rPr sz="2400" spc="475" dirty="0">
                <a:latin typeface="Cambria"/>
                <a:cs typeface="Cambria"/>
              </a:rPr>
              <a:t> </a:t>
            </a:r>
            <a:r>
              <a:rPr sz="2400" spc="20" dirty="0">
                <a:latin typeface="Cambria"/>
                <a:cs typeface="Cambria"/>
              </a:rPr>
              <a:t>words</a:t>
            </a:r>
            <a:r>
              <a:rPr sz="2400" spc="475" dirty="0">
                <a:latin typeface="Cambria"/>
                <a:cs typeface="Cambria"/>
              </a:rPr>
              <a:t> </a:t>
            </a:r>
            <a:r>
              <a:rPr sz="2400" spc="130" dirty="0">
                <a:latin typeface="Cambria"/>
                <a:cs typeface="Cambria"/>
              </a:rPr>
              <a:t>that</a:t>
            </a:r>
            <a:r>
              <a:rPr sz="2400" spc="480" dirty="0">
                <a:latin typeface="Cambria"/>
                <a:cs typeface="Cambria"/>
              </a:rPr>
              <a:t> </a:t>
            </a:r>
            <a:r>
              <a:rPr sz="2400" spc="95" dirty="0">
                <a:latin typeface="Cambria"/>
                <a:cs typeface="Cambria"/>
              </a:rPr>
              <a:t>can</a:t>
            </a:r>
            <a:r>
              <a:rPr sz="2400" spc="480" dirty="0">
                <a:latin typeface="Cambria"/>
                <a:cs typeface="Cambria"/>
              </a:rPr>
              <a:t> </a:t>
            </a:r>
            <a:r>
              <a:rPr sz="2400" spc="20" dirty="0">
                <a:latin typeface="Cambria"/>
                <a:cs typeface="Cambria"/>
              </a:rPr>
              <a:t>be</a:t>
            </a:r>
            <a:endParaRPr sz="2400">
              <a:latin typeface="Cambria"/>
              <a:cs typeface="Cambria"/>
            </a:endParaRPr>
          </a:p>
        </p:txBody>
      </p:sp>
      <p:sp>
        <p:nvSpPr>
          <p:cNvPr id="11" name="object 11"/>
          <p:cNvSpPr txBox="1"/>
          <p:nvPr/>
        </p:nvSpPr>
        <p:spPr>
          <a:xfrm>
            <a:off x="6107429" y="4189476"/>
            <a:ext cx="2499995" cy="391160"/>
          </a:xfrm>
          <a:prstGeom prst="rect">
            <a:avLst/>
          </a:prstGeom>
        </p:spPr>
        <p:txBody>
          <a:bodyPr vert="horz" wrap="square" lIns="0" tIns="12700" rIns="0" bIns="0" rtlCol="0">
            <a:spAutoFit/>
          </a:bodyPr>
          <a:lstStyle/>
          <a:p>
            <a:pPr marL="12700">
              <a:lnSpc>
                <a:spcPct val="100000"/>
              </a:lnSpc>
              <a:spcBef>
                <a:spcPts val="100"/>
              </a:spcBef>
              <a:tabLst>
                <a:tab pos="533400" algn="l"/>
              </a:tabLst>
            </a:pPr>
            <a:r>
              <a:rPr sz="2400" spc="160" dirty="0">
                <a:latin typeface="Cambria"/>
                <a:cs typeface="Cambria"/>
              </a:rPr>
              <a:t>a	</a:t>
            </a:r>
            <a:r>
              <a:rPr sz="2400" spc="105" dirty="0">
                <a:latin typeface="Cambria"/>
                <a:cs typeface="Cambria"/>
              </a:rPr>
              <a:t>mathematical</a:t>
            </a:r>
            <a:endParaRPr sz="2400">
              <a:latin typeface="Cambria"/>
              <a:cs typeface="Cambria"/>
            </a:endParaRPr>
          </a:p>
        </p:txBody>
      </p:sp>
      <p:sp>
        <p:nvSpPr>
          <p:cNvPr id="12" name="object 12"/>
          <p:cNvSpPr txBox="1"/>
          <p:nvPr/>
        </p:nvSpPr>
        <p:spPr>
          <a:xfrm>
            <a:off x="535940" y="4189476"/>
            <a:ext cx="5245100" cy="1198880"/>
          </a:xfrm>
          <a:prstGeom prst="rect">
            <a:avLst/>
          </a:prstGeom>
        </p:spPr>
        <p:txBody>
          <a:bodyPr vert="horz" wrap="square" lIns="0" tIns="12700" rIns="0" bIns="0" rtlCol="0">
            <a:spAutoFit/>
          </a:bodyPr>
          <a:lstStyle/>
          <a:p>
            <a:pPr marL="286385" marR="5080">
              <a:lnSpc>
                <a:spcPct val="100000"/>
              </a:lnSpc>
              <a:spcBef>
                <a:spcPts val="100"/>
              </a:spcBef>
              <a:tabLst>
                <a:tab pos="1291590" algn="l"/>
                <a:tab pos="1913889" algn="l"/>
                <a:tab pos="3420110" algn="l"/>
                <a:tab pos="4171315" algn="l"/>
                <a:tab pos="4996180" algn="l"/>
              </a:tabLst>
            </a:pPr>
            <a:r>
              <a:rPr sz="2400" spc="70" dirty="0">
                <a:latin typeface="Cambria"/>
                <a:cs typeface="Cambria"/>
              </a:rPr>
              <a:t>used	</a:t>
            </a:r>
            <a:r>
              <a:rPr sz="2400" spc="20" dirty="0">
                <a:latin typeface="Cambria"/>
                <a:cs typeface="Cambria"/>
              </a:rPr>
              <a:t>to	</a:t>
            </a:r>
            <a:r>
              <a:rPr sz="2400" spc="40" dirty="0">
                <a:latin typeface="Cambria"/>
                <a:cs typeface="Cambria"/>
              </a:rPr>
              <a:t>descri</a:t>
            </a:r>
            <a:r>
              <a:rPr sz="2400" spc="50" dirty="0">
                <a:latin typeface="Cambria"/>
                <a:cs typeface="Cambria"/>
              </a:rPr>
              <a:t>b</a:t>
            </a:r>
            <a:r>
              <a:rPr sz="2400" spc="25" dirty="0">
                <a:latin typeface="Cambria"/>
                <a:cs typeface="Cambria"/>
              </a:rPr>
              <a:t>e</a:t>
            </a:r>
            <a:r>
              <a:rPr sz="2400" dirty="0">
                <a:latin typeface="Cambria"/>
                <a:cs typeface="Cambria"/>
              </a:rPr>
              <a:t>	</a:t>
            </a:r>
            <a:r>
              <a:rPr sz="2400" spc="65" dirty="0">
                <a:latin typeface="Cambria"/>
                <a:cs typeface="Cambria"/>
              </a:rPr>
              <a:t>it),</a:t>
            </a:r>
            <a:r>
              <a:rPr sz="2400" dirty="0">
                <a:latin typeface="Cambria"/>
                <a:cs typeface="Cambria"/>
              </a:rPr>
              <a:t>	</a:t>
            </a:r>
            <a:r>
              <a:rPr sz="2400" spc="100" dirty="0">
                <a:latin typeface="Cambria"/>
                <a:cs typeface="Cambria"/>
              </a:rPr>
              <a:t>bu</a:t>
            </a:r>
            <a:r>
              <a:rPr sz="2400" spc="65" dirty="0">
                <a:latin typeface="Cambria"/>
                <a:cs typeface="Cambria"/>
              </a:rPr>
              <a:t>t</a:t>
            </a:r>
            <a:r>
              <a:rPr sz="2400" dirty="0">
                <a:latin typeface="Cambria"/>
                <a:cs typeface="Cambria"/>
              </a:rPr>
              <a:t>	</a:t>
            </a:r>
            <a:r>
              <a:rPr sz="2400" spc="55" dirty="0">
                <a:latin typeface="Cambria"/>
                <a:cs typeface="Cambria"/>
              </a:rPr>
              <a:t>is  </a:t>
            </a:r>
            <a:r>
              <a:rPr sz="2400" spc="70" dirty="0">
                <a:latin typeface="Cambria"/>
                <a:cs typeface="Cambria"/>
              </a:rPr>
              <a:t>representation</a:t>
            </a:r>
            <a:r>
              <a:rPr sz="2400" spc="110" dirty="0">
                <a:latin typeface="Cambria"/>
                <a:cs typeface="Cambria"/>
              </a:rPr>
              <a:t> </a:t>
            </a:r>
            <a:r>
              <a:rPr sz="2400" spc="85" dirty="0">
                <a:latin typeface="Cambria"/>
                <a:cs typeface="Cambria"/>
              </a:rPr>
              <a:t>(e.g.,</a:t>
            </a:r>
            <a:r>
              <a:rPr sz="2400" spc="120" dirty="0">
                <a:latin typeface="Cambria"/>
                <a:cs typeface="Cambria"/>
              </a:rPr>
              <a:t> </a:t>
            </a:r>
            <a:r>
              <a:rPr sz="2400" spc="160" dirty="0">
                <a:latin typeface="Cambria"/>
                <a:cs typeface="Cambria"/>
              </a:rPr>
              <a:t>a</a:t>
            </a:r>
            <a:r>
              <a:rPr sz="2400" spc="130" dirty="0">
                <a:latin typeface="Cambria"/>
                <a:cs typeface="Cambria"/>
              </a:rPr>
              <a:t> </a:t>
            </a:r>
            <a:r>
              <a:rPr sz="2400" spc="30" dirty="0">
                <a:latin typeface="Cambria"/>
                <a:cs typeface="Cambria"/>
              </a:rPr>
              <a:t>vector).</a:t>
            </a:r>
            <a:endParaRPr sz="2400">
              <a:latin typeface="Cambria"/>
              <a:cs typeface="Cambria"/>
            </a:endParaRPr>
          </a:p>
          <a:p>
            <a:pPr marL="12700">
              <a:lnSpc>
                <a:spcPct val="100000"/>
              </a:lnSpc>
              <a:spcBef>
                <a:spcPts val="600"/>
              </a:spcBef>
            </a:pPr>
            <a:r>
              <a:rPr sz="2400" spc="170" dirty="0">
                <a:latin typeface="Cambria"/>
                <a:cs typeface="Cambria"/>
              </a:rPr>
              <a:t>Ex:</a:t>
            </a:r>
            <a:r>
              <a:rPr sz="2400" spc="114" dirty="0">
                <a:latin typeface="Cambria"/>
                <a:cs typeface="Cambria"/>
              </a:rPr>
              <a:t> </a:t>
            </a:r>
            <a:r>
              <a:rPr sz="2400" spc="180" dirty="0">
                <a:latin typeface="Cambria"/>
                <a:cs typeface="Cambria"/>
              </a:rPr>
              <a:t>Math</a:t>
            </a:r>
            <a:r>
              <a:rPr sz="2400" spc="125" dirty="0">
                <a:latin typeface="Cambria"/>
                <a:cs typeface="Cambria"/>
              </a:rPr>
              <a:t> </a:t>
            </a:r>
            <a:r>
              <a:rPr sz="2400" spc="140" dirty="0">
                <a:latin typeface="Cambria"/>
                <a:cs typeface="Cambria"/>
              </a:rPr>
              <a:t>Plus</a:t>
            </a:r>
            <a:r>
              <a:rPr sz="2400" spc="120" dirty="0">
                <a:latin typeface="Cambria"/>
                <a:cs typeface="Cambria"/>
              </a:rPr>
              <a:t> </a:t>
            </a:r>
            <a:r>
              <a:rPr sz="2400" spc="125" dirty="0">
                <a:latin typeface="Cambria"/>
                <a:cs typeface="Cambria"/>
              </a:rPr>
              <a:t>System</a:t>
            </a:r>
            <a:r>
              <a:rPr sz="2400" spc="135" dirty="0">
                <a:latin typeface="Cambria"/>
                <a:cs typeface="Cambria"/>
              </a:rPr>
              <a:t> </a:t>
            </a:r>
            <a:r>
              <a:rPr sz="2400" spc="45" dirty="0">
                <a:latin typeface="Cambria"/>
                <a:cs typeface="Cambria"/>
              </a:rPr>
              <a:t>by</a:t>
            </a:r>
            <a:r>
              <a:rPr sz="2400" spc="135" dirty="0">
                <a:latin typeface="Cambria"/>
                <a:cs typeface="Cambria"/>
              </a:rPr>
              <a:t> </a:t>
            </a:r>
            <a:r>
              <a:rPr sz="2400" spc="350" dirty="0">
                <a:latin typeface="Cambria"/>
                <a:cs typeface="Cambria"/>
              </a:rPr>
              <a:t>HNC</a:t>
            </a:r>
            <a:r>
              <a:rPr sz="2400" spc="125" dirty="0">
                <a:latin typeface="Cambria"/>
                <a:cs typeface="Cambria"/>
              </a:rPr>
              <a:t> </a:t>
            </a:r>
            <a:r>
              <a:rPr sz="2400" spc="120" dirty="0">
                <a:latin typeface="Cambria"/>
                <a:cs typeface="Cambria"/>
              </a:rPr>
              <a:t>Inc.</a:t>
            </a:r>
            <a:endParaRPr sz="2400">
              <a:latin typeface="Cambria"/>
              <a:cs typeface="Cambri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620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3959860" cy="474489"/>
          </a:xfrm>
          <a:prstGeom prst="rect">
            <a:avLst/>
          </a:prstGeom>
        </p:spPr>
        <p:txBody>
          <a:bodyPr vert="horz" wrap="square" lIns="0" tIns="12700" rIns="0" bIns="0" rtlCol="0">
            <a:spAutoFit/>
          </a:bodyPr>
          <a:lstStyle/>
          <a:p>
            <a:pPr marL="12700">
              <a:lnSpc>
                <a:spcPct val="100000"/>
              </a:lnSpc>
              <a:spcBef>
                <a:spcPts val="100"/>
              </a:spcBef>
            </a:pPr>
            <a:r>
              <a:rPr sz="3000" b="1" spc="285" dirty="0">
                <a:solidFill>
                  <a:srgbClr val="002060"/>
                </a:solidFill>
              </a:rPr>
              <a:t>M</a:t>
            </a:r>
            <a:r>
              <a:rPr b="1" spc="285" dirty="0">
                <a:solidFill>
                  <a:srgbClr val="002060"/>
                </a:solidFill>
              </a:rPr>
              <a:t>ATH</a:t>
            </a:r>
            <a:r>
              <a:rPr b="1" spc="280" dirty="0">
                <a:solidFill>
                  <a:srgbClr val="002060"/>
                </a:solidFill>
              </a:rPr>
              <a:t> </a:t>
            </a:r>
            <a:r>
              <a:rPr sz="3000" b="1" spc="330" dirty="0">
                <a:solidFill>
                  <a:srgbClr val="002060"/>
                </a:solidFill>
              </a:rPr>
              <a:t>P</a:t>
            </a:r>
            <a:r>
              <a:rPr b="1" spc="330" dirty="0">
                <a:solidFill>
                  <a:srgbClr val="002060"/>
                </a:solidFill>
              </a:rPr>
              <a:t>LUS</a:t>
            </a:r>
            <a:r>
              <a:rPr b="1" spc="280" dirty="0">
                <a:solidFill>
                  <a:srgbClr val="002060"/>
                </a:solidFill>
              </a:rPr>
              <a:t> </a:t>
            </a:r>
            <a:r>
              <a:rPr sz="3000" b="1" spc="305" dirty="0">
                <a:solidFill>
                  <a:srgbClr val="002060"/>
                </a:solidFill>
              </a:rPr>
              <a:t>S</a:t>
            </a:r>
            <a:r>
              <a:rPr b="1" spc="305" dirty="0">
                <a:solidFill>
                  <a:srgbClr val="002060"/>
                </a:solidFill>
              </a:rPr>
              <a:t>YSTEM</a:t>
            </a:r>
            <a:endParaRPr sz="3000" b="1">
              <a:solidFill>
                <a:srgbClr val="002060"/>
              </a:solidFill>
            </a:endParaRPr>
          </a:p>
        </p:txBody>
      </p:sp>
      <p:sp>
        <p:nvSpPr>
          <p:cNvPr id="10" name="object 10"/>
          <p:cNvSpPr txBox="1"/>
          <p:nvPr/>
        </p:nvSpPr>
        <p:spPr>
          <a:xfrm>
            <a:off x="535940" y="1628902"/>
            <a:ext cx="3910329" cy="391160"/>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8750"/>
              <a:buFont typeface="Wingdings"/>
              <a:buChar char=""/>
              <a:tabLst>
                <a:tab pos="287020" algn="l"/>
                <a:tab pos="1107440" algn="l"/>
                <a:tab pos="2908935" algn="l"/>
              </a:tabLst>
            </a:pPr>
            <a:r>
              <a:rPr sz="2400" spc="114" dirty="0">
                <a:latin typeface="Cambria"/>
                <a:cs typeface="Cambria"/>
              </a:rPr>
              <a:t>The</a:t>
            </a:r>
            <a:r>
              <a:rPr sz="2400" dirty="0">
                <a:latin typeface="Cambria"/>
                <a:cs typeface="Cambria"/>
              </a:rPr>
              <a:t>	</a:t>
            </a:r>
            <a:r>
              <a:rPr sz="2400" spc="160" dirty="0">
                <a:latin typeface="Cambria"/>
                <a:cs typeface="Cambria"/>
              </a:rPr>
              <a:t>MatchP</a:t>
            </a:r>
            <a:r>
              <a:rPr sz="2400" spc="80" dirty="0">
                <a:latin typeface="Cambria"/>
                <a:cs typeface="Cambria"/>
              </a:rPr>
              <a:t>l</a:t>
            </a:r>
            <a:r>
              <a:rPr sz="2400" spc="150" dirty="0">
                <a:latin typeface="Cambria"/>
                <a:cs typeface="Cambria"/>
              </a:rPr>
              <a:t>u</a:t>
            </a:r>
            <a:r>
              <a:rPr sz="2400" spc="75" dirty="0">
                <a:latin typeface="Cambria"/>
                <a:cs typeface="Cambria"/>
              </a:rPr>
              <a:t>s</a:t>
            </a:r>
            <a:r>
              <a:rPr sz="2400" dirty="0">
                <a:latin typeface="Cambria"/>
                <a:cs typeface="Cambria"/>
              </a:rPr>
              <a:t>	</a:t>
            </a:r>
            <a:r>
              <a:rPr sz="2400" spc="85" dirty="0">
                <a:latin typeface="Cambria"/>
                <a:cs typeface="Cambria"/>
              </a:rPr>
              <a:t>system</a:t>
            </a:r>
            <a:endParaRPr sz="2400">
              <a:latin typeface="Cambria"/>
              <a:cs typeface="Cambria"/>
            </a:endParaRPr>
          </a:p>
        </p:txBody>
      </p:sp>
      <p:sp>
        <p:nvSpPr>
          <p:cNvPr id="11" name="object 11"/>
          <p:cNvSpPr txBox="1"/>
          <p:nvPr/>
        </p:nvSpPr>
        <p:spPr>
          <a:xfrm>
            <a:off x="4700523" y="1628902"/>
            <a:ext cx="3982720" cy="391160"/>
          </a:xfrm>
          <a:prstGeom prst="rect">
            <a:avLst/>
          </a:prstGeom>
        </p:spPr>
        <p:txBody>
          <a:bodyPr vert="horz" wrap="square" lIns="0" tIns="12700" rIns="0" bIns="0" rtlCol="0">
            <a:spAutoFit/>
          </a:bodyPr>
          <a:lstStyle/>
          <a:p>
            <a:pPr marL="12700">
              <a:lnSpc>
                <a:spcPct val="100000"/>
              </a:lnSpc>
              <a:spcBef>
                <a:spcPts val="100"/>
              </a:spcBef>
              <a:tabLst>
                <a:tab pos="911860" algn="l"/>
                <a:tab pos="2115820" algn="l"/>
                <a:tab pos="3697604" algn="l"/>
              </a:tabLst>
            </a:pPr>
            <a:r>
              <a:rPr sz="2400" spc="130" dirty="0">
                <a:latin typeface="Cambria"/>
                <a:cs typeface="Cambria"/>
              </a:rPr>
              <a:t>u</a:t>
            </a:r>
            <a:r>
              <a:rPr sz="2400" spc="60" dirty="0">
                <a:latin typeface="Cambria"/>
                <a:cs typeface="Cambria"/>
              </a:rPr>
              <a:t>ses</a:t>
            </a:r>
            <a:r>
              <a:rPr sz="2400" dirty="0">
                <a:latin typeface="Cambria"/>
                <a:cs typeface="Cambria"/>
              </a:rPr>
              <a:t>	</a:t>
            </a:r>
            <a:r>
              <a:rPr sz="2400" spc="95" dirty="0">
                <a:solidFill>
                  <a:srgbClr val="C00000"/>
                </a:solidFill>
                <a:latin typeface="Cambria"/>
                <a:cs typeface="Cambria"/>
              </a:rPr>
              <a:t>neu</a:t>
            </a:r>
            <a:r>
              <a:rPr sz="2400" spc="65" dirty="0">
                <a:solidFill>
                  <a:srgbClr val="C00000"/>
                </a:solidFill>
                <a:latin typeface="Cambria"/>
                <a:cs typeface="Cambria"/>
              </a:rPr>
              <a:t>r</a:t>
            </a:r>
            <a:r>
              <a:rPr sz="2400" spc="165" dirty="0">
                <a:solidFill>
                  <a:srgbClr val="C00000"/>
                </a:solidFill>
                <a:latin typeface="Cambria"/>
                <a:cs typeface="Cambria"/>
              </a:rPr>
              <a:t>a</a:t>
            </a:r>
            <a:r>
              <a:rPr sz="2400" spc="95" dirty="0">
                <a:solidFill>
                  <a:srgbClr val="C00000"/>
                </a:solidFill>
                <a:latin typeface="Cambria"/>
                <a:cs typeface="Cambria"/>
              </a:rPr>
              <a:t>l</a:t>
            </a:r>
            <a:r>
              <a:rPr sz="2400" dirty="0">
                <a:solidFill>
                  <a:srgbClr val="C00000"/>
                </a:solidFill>
                <a:latin typeface="Cambria"/>
                <a:cs typeface="Cambria"/>
              </a:rPr>
              <a:t>	</a:t>
            </a:r>
            <a:r>
              <a:rPr sz="2400" spc="114" dirty="0">
                <a:solidFill>
                  <a:srgbClr val="C00000"/>
                </a:solidFill>
                <a:latin typeface="Cambria"/>
                <a:cs typeface="Cambria"/>
              </a:rPr>
              <a:t>n</a:t>
            </a:r>
            <a:r>
              <a:rPr sz="2400" spc="55" dirty="0">
                <a:solidFill>
                  <a:srgbClr val="C00000"/>
                </a:solidFill>
                <a:latin typeface="Cambria"/>
                <a:cs typeface="Cambria"/>
              </a:rPr>
              <a:t>etworks</a:t>
            </a:r>
            <a:r>
              <a:rPr sz="2400" dirty="0">
                <a:solidFill>
                  <a:srgbClr val="C00000"/>
                </a:solidFill>
                <a:latin typeface="Cambria"/>
                <a:cs typeface="Cambria"/>
              </a:rPr>
              <a:t>	</a:t>
            </a:r>
            <a:r>
              <a:rPr sz="2400" spc="20" dirty="0">
                <a:latin typeface="Cambria"/>
                <a:cs typeface="Cambria"/>
              </a:rPr>
              <a:t>to</a:t>
            </a:r>
            <a:endParaRPr sz="2400">
              <a:latin typeface="Cambria"/>
              <a:cs typeface="Cambria"/>
            </a:endParaRPr>
          </a:p>
        </p:txBody>
      </p:sp>
      <p:sp>
        <p:nvSpPr>
          <p:cNvPr id="12" name="object 12"/>
          <p:cNvSpPr txBox="1"/>
          <p:nvPr/>
        </p:nvSpPr>
        <p:spPr>
          <a:xfrm>
            <a:off x="535940" y="1994661"/>
            <a:ext cx="8148320" cy="3836035"/>
          </a:xfrm>
          <a:prstGeom prst="rect">
            <a:avLst/>
          </a:prstGeom>
        </p:spPr>
        <p:txBody>
          <a:bodyPr vert="horz" wrap="square" lIns="0" tIns="12700" rIns="0" bIns="0" rtlCol="0">
            <a:spAutoFit/>
          </a:bodyPr>
          <a:lstStyle/>
          <a:p>
            <a:pPr marL="286385" marR="5080" algn="just">
              <a:lnSpc>
                <a:spcPct val="100000"/>
              </a:lnSpc>
              <a:spcBef>
                <a:spcPts val="100"/>
              </a:spcBef>
            </a:pPr>
            <a:r>
              <a:rPr sz="2400" spc="90" dirty="0">
                <a:latin typeface="Cambria"/>
                <a:cs typeface="Cambria"/>
              </a:rPr>
              <a:t>facilitate</a:t>
            </a:r>
            <a:r>
              <a:rPr sz="2400" spc="95" dirty="0">
                <a:latin typeface="Cambria"/>
                <a:cs typeface="Cambria"/>
              </a:rPr>
              <a:t> </a:t>
            </a:r>
            <a:r>
              <a:rPr sz="2400" spc="90" dirty="0">
                <a:latin typeface="Cambria"/>
                <a:cs typeface="Cambria"/>
              </a:rPr>
              <a:t>machine</a:t>
            </a:r>
            <a:r>
              <a:rPr sz="2400" spc="95" dirty="0">
                <a:latin typeface="Cambria"/>
                <a:cs typeface="Cambria"/>
              </a:rPr>
              <a:t> learning</a:t>
            </a:r>
            <a:r>
              <a:rPr sz="2400" spc="100" dirty="0">
                <a:latin typeface="Cambria"/>
                <a:cs typeface="Cambria"/>
              </a:rPr>
              <a:t> </a:t>
            </a:r>
            <a:r>
              <a:rPr sz="2400" spc="-5" dirty="0">
                <a:latin typeface="Cambria"/>
                <a:cs typeface="Cambria"/>
              </a:rPr>
              <a:t>of</a:t>
            </a:r>
            <a:r>
              <a:rPr sz="2400" spc="520" dirty="0">
                <a:latin typeface="Cambria"/>
                <a:cs typeface="Cambria"/>
              </a:rPr>
              <a:t> </a:t>
            </a:r>
            <a:r>
              <a:rPr sz="2400" spc="-25" dirty="0">
                <a:latin typeface="Cambria"/>
                <a:cs typeface="Cambria"/>
              </a:rPr>
              <a:t>concept/word </a:t>
            </a:r>
            <a:r>
              <a:rPr sz="2400" spc="-20" dirty="0">
                <a:latin typeface="Cambria"/>
                <a:cs typeface="Cambria"/>
              </a:rPr>
              <a:t> </a:t>
            </a:r>
            <a:r>
              <a:rPr sz="2400" spc="80" dirty="0">
                <a:latin typeface="Cambria"/>
                <a:cs typeface="Cambria"/>
              </a:rPr>
              <a:t>relationships</a:t>
            </a:r>
            <a:r>
              <a:rPr sz="2400" spc="100" dirty="0">
                <a:latin typeface="Cambria"/>
                <a:cs typeface="Cambria"/>
              </a:rPr>
              <a:t> </a:t>
            </a:r>
            <a:r>
              <a:rPr sz="2400" spc="105" dirty="0">
                <a:latin typeface="Cambria"/>
                <a:cs typeface="Cambria"/>
              </a:rPr>
              <a:t>and</a:t>
            </a:r>
            <a:r>
              <a:rPr sz="2400" spc="175" dirty="0">
                <a:latin typeface="Cambria"/>
                <a:cs typeface="Cambria"/>
              </a:rPr>
              <a:t> </a:t>
            </a:r>
            <a:r>
              <a:rPr sz="2400" spc="85" dirty="0">
                <a:latin typeface="Cambria"/>
                <a:cs typeface="Cambria"/>
              </a:rPr>
              <a:t>sensitivity</a:t>
            </a:r>
            <a:r>
              <a:rPr sz="2400" spc="120" dirty="0">
                <a:latin typeface="Cambria"/>
                <a:cs typeface="Cambria"/>
              </a:rPr>
              <a:t> </a:t>
            </a:r>
            <a:r>
              <a:rPr sz="2400" spc="20" dirty="0">
                <a:latin typeface="Cambria"/>
                <a:cs typeface="Cambria"/>
              </a:rPr>
              <a:t>to</a:t>
            </a:r>
            <a:r>
              <a:rPr sz="2400" spc="130" dirty="0">
                <a:latin typeface="Cambria"/>
                <a:cs typeface="Cambria"/>
              </a:rPr>
              <a:t> </a:t>
            </a:r>
            <a:r>
              <a:rPr sz="2400" spc="100" dirty="0">
                <a:latin typeface="Cambria"/>
                <a:cs typeface="Cambria"/>
              </a:rPr>
              <a:t>similarity</a:t>
            </a:r>
            <a:r>
              <a:rPr sz="2400" spc="120" dirty="0">
                <a:latin typeface="Cambria"/>
                <a:cs typeface="Cambria"/>
              </a:rPr>
              <a:t> </a:t>
            </a:r>
            <a:r>
              <a:rPr sz="2400" spc="-5" dirty="0">
                <a:latin typeface="Cambria"/>
                <a:cs typeface="Cambria"/>
              </a:rPr>
              <a:t>of</a:t>
            </a:r>
            <a:r>
              <a:rPr sz="2400" spc="135" dirty="0">
                <a:latin typeface="Cambria"/>
                <a:cs typeface="Cambria"/>
              </a:rPr>
              <a:t> </a:t>
            </a:r>
            <a:r>
              <a:rPr sz="2400" spc="100" dirty="0">
                <a:latin typeface="Cambria"/>
                <a:cs typeface="Cambria"/>
              </a:rPr>
              <a:t>use.</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14" dirty="0">
                <a:latin typeface="Cambria"/>
                <a:cs typeface="Cambria"/>
              </a:rPr>
              <a:t>The </a:t>
            </a:r>
            <a:r>
              <a:rPr sz="2400" spc="85" dirty="0">
                <a:latin typeface="Cambria"/>
                <a:cs typeface="Cambria"/>
              </a:rPr>
              <a:t>systems </a:t>
            </a:r>
            <a:r>
              <a:rPr sz="2400" spc="70" dirty="0">
                <a:latin typeface="Cambria"/>
                <a:cs typeface="Cambria"/>
              </a:rPr>
              <a:t>goal </a:t>
            </a:r>
            <a:r>
              <a:rPr sz="2400" spc="75" dirty="0">
                <a:latin typeface="Cambria"/>
                <a:cs typeface="Cambria"/>
              </a:rPr>
              <a:t>is </a:t>
            </a:r>
            <a:r>
              <a:rPr sz="2400" spc="20" dirty="0">
                <a:latin typeface="Cambria"/>
                <a:cs typeface="Cambria"/>
              </a:rPr>
              <a:t>to</a:t>
            </a:r>
            <a:r>
              <a:rPr sz="2400" spc="25" dirty="0">
                <a:latin typeface="Cambria"/>
                <a:cs typeface="Cambria"/>
              </a:rPr>
              <a:t> </a:t>
            </a:r>
            <a:r>
              <a:rPr sz="2400" spc="20" dirty="0">
                <a:latin typeface="Cambria"/>
                <a:cs typeface="Cambria"/>
              </a:rPr>
              <a:t>be</a:t>
            </a:r>
            <a:r>
              <a:rPr sz="2400" spc="25" dirty="0">
                <a:latin typeface="Cambria"/>
                <a:cs typeface="Cambria"/>
              </a:rPr>
              <a:t> </a:t>
            </a:r>
            <a:r>
              <a:rPr sz="2400" spc="75" dirty="0">
                <a:latin typeface="Cambria"/>
                <a:cs typeface="Cambria"/>
              </a:rPr>
              <a:t>able </a:t>
            </a:r>
            <a:r>
              <a:rPr sz="2400" spc="20" dirty="0">
                <a:latin typeface="Cambria"/>
                <a:cs typeface="Cambria"/>
              </a:rPr>
              <a:t>to</a:t>
            </a:r>
            <a:r>
              <a:rPr sz="2400" spc="25" dirty="0">
                <a:latin typeface="Cambria"/>
                <a:cs typeface="Cambria"/>
              </a:rPr>
              <a:t> </a:t>
            </a:r>
            <a:r>
              <a:rPr sz="2400" spc="70" dirty="0">
                <a:latin typeface="Cambria"/>
                <a:cs typeface="Cambria"/>
              </a:rPr>
              <a:t>determine </a:t>
            </a:r>
            <a:r>
              <a:rPr sz="2400" spc="45" dirty="0">
                <a:latin typeface="Cambria"/>
                <a:cs typeface="Cambria"/>
              </a:rPr>
              <a:t>from </a:t>
            </a:r>
            <a:r>
              <a:rPr sz="2400" spc="90" dirty="0">
                <a:latin typeface="Cambria"/>
                <a:cs typeface="Cambria"/>
              </a:rPr>
              <a:t>the </a:t>
            </a:r>
            <a:r>
              <a:rPr sz="2400" spc="95" dirty="0">
                <a:latin typeface="Cambria"/>
                <a:cs typeface="Cambria"/>
              </a:rPr>
              <a:t> </a:t>
            </a:r>
            <a:r>
              <a:rPr sz="2400" spc="40" dirty="0">
                <a:latin typeface="Cambria"/>
                <a:cs typeface="Cambria"/>
              </a:rPr>
              <a:t>corpus</a:t>
            </a:r>
            <a:r>
              <a:rPr sz="2400" spc="45" dirty="0">
                <a:latin typeface="Cambria"/>
                <a:cs typeface="Cambria"/>
              </a:rPr>
              <a:t> </a:t>
            </a:r>
            <a:r>
              <a:rPr sz="2400" spc="-5" dirty="0">
                <a:latin typeface="Cambria"/>
                <a:cs typeface="Cambria"/>
              </a:rPr>
              <a:t>of</a:t>
            </a:r>
            <a:r>
              <a:rPr sz="2400" dirty="0">
                <a:latin typeface="Cambria"/>
                <a:cs typeface="Cambria"/>
              </a:rPr>
              <a:t> </a:t>
            </a:r>
            <a:r>
              <a:rPr sz="2400" spc="105" dirty="0">
                <a:latin typeface="Cambria"/>
                <a:cs typeface="Cambria"/>
              </a:rPr>
              <a:t>items,</a:t>
            </a:r>
            <a:r>
              <a:rPr sz="2400" spc="110" dirty="0">
                <a:latin typeface="Cambria"/>
                <a:cs typeface="Cambria"/>
              </a:rPr>
              <a:t> </a:t>
            </a:r>
            <a:r>
              <a:rPr sz="2400" spc="10" dirty="0">
                <a:latin typeface="Cambria"/>
                <a:cs typeface="Cambria"/>
              </a:rPr>
              <a:t>word</a:t>
            </a:r>
            <a:r>
              <a:rPr sz="2400" spc="15" dirty="0">
                <a:latin typeface="Cambria"/>
                <a:cs typeface="Cambria"/>
              </a:rPr>
              <a:t> </a:t>
            </a:r>
            <a:r>
              <a:rPr sz="2400" spc="75" dirty="0">
                <a:latin typeface="Cambria"/>
                <a:cs typeface="Cambria"/>
              </a:rPr>
              <a:t>relationships  </a:t>
            </a:r>
            <a:r>
              <a:rPr sz="2400" spc="85" dirty="0">
                <a:latin typeface="Cambria"/>
                <a:cs typeface="Cambria"/>
              </a:rPr>
              <a:t>(e.g.,  </a:t>
            </a:r>
            <a:r>
              <a:rPr sz="2400" spc="55" dirty="0">
                <a:latin typeface="Cambria"/>
                <a:cs typeface="Cambria"/>
              </a:rPr>
              <a:t>synonyms) </a:t>
            </a:r>
            <a:r>
              <a:rPr sz="2400" spc="60" dirty="0">
                <a:latin typeface="Cambria"/>
                <a:cs typeface="Cambria"/>
              </a:rPr>
              <a:t> </a:t>
            </a:r>
            <a:r>
              <a:rPr sz="2400" spc="105" dirty="0">
                <a:latin typeface="Cambria"/>
                <a:cs typeface="Cambria"/>
              </a:rPr>
              <a:t>and </a:t>
            </a:r>
            <a:r>
              <a:rPr sz="2400" spc="90" dirty="0">
                <a:latin typeface="Cambria"/>
                <a:cs typeface="Cambria"/>
              </a:rPr>
              <a:t>the </a:t>
            </a:r>
            <a:r>
              <a:rPr sz="2400" spc="95" dirty="0">
                <a:latin typeface="Cambria"/>
                <a:cs typeface="Cambria"/>
              </a:rPr>
              <a:t>strength </a:t>
            </a:r>
            <a:r>
              <a:rPr sz="2400" spc="-5" dirty="0">
                <a:latin typeface="Cambria"/>
                <a:cs typeface="Cambria"/>
              </a:rPr>
              <a:t>of</a:t>
            </a:r>
            <a:r>
              <a:rPr sz="2400" dirty="0">
                <a:latin typeface="Cambria"/>
                <a:cs typeface="Cambria"/>
              </a:rPr>
              <a:t> </a:t>
            </a:r>
            <a:r>
              <a:rPr sz="2400" spc="75" dirty="0">
                <a:latin typeface="Cambria"/>
                <a:cs typeface="Cambria"/>
              </a:rPr>
              <a:t>these</a:t>
            </a:r>
            <a:r>
              <a:rPr sz="2400" spc="80" dirty="0">
                <a:latin typeface="Cambria"/>
                <a:cs typeface="Cambria"/>
              </a:rPr>
              <a:t> </a:t>
            </a:r>
            <a:r>
              <a:rPr sz="2400" spc="75" dirty="0">
                <a:latin typeface="Cambria"/>
                <a:cs typeface="Cambria"/>
              </a:rPr>
              <a:t>relationships</a:t>
            </a:r>
            <a:r>
              <a:rPr sz="2400" spc="80" dirty="0">
                <a:latin typeface="Cambria"/>
                <a:cs typeface="Cambria"/>
              </a:rPr>
              <a:t> </a:t>
            </a:r>
            <a:r>
              <a:rPr sz="2400" spc="105" dirty="0">
                <a:latin typeface="Cambria"/>
                <a:cs typeface="Cambria"/>
              </a:rPr>
              <a:t>and </a:t>
            </a:r>
            <a:r>
              <a:rPr sz="2400" spc="80" dirty="0">
                <a:latin typeface="Cambria"/>
                <a:cs typeface="Cambria"/>
              </a:rPr>
              <a:t>use</a:t>
            </a:r>
            <a:r>
              <a:rPr sz="2400" spc="85" dirty="0">
                <a:latin typeface="Cambria"/>
                <a:cs typeface="Cambria"/>
              </a:rPr>
              <a:t> </a:t>
            </a:r>
            <a:r>
              <a:rPr sz="2400" spc="130" dirty="0">
                <a:latin typeface="Cambria"/>
                <a:cs typeface="Cambria"/>
              </a:rPr>
              <a:t>that </a:t>
            </a:r>
            <a:r>
              <a:rPr sz="2400" spc="135" dirty="0">
                <a:latin typeface="Cambria"/>
                <a:cs typeface="Cambria"/>
              </a:rPr>
              <a:t> </a:t>
            </a:r>
            <a:r>
              <a:rPr sz="2400" spc="75" dirty="0">
                <a:latin typeface="Cambria"/>
                <a:cs typeface="Cambria"/>
              </a:rPr>
              <a:t>information</a:t>
            </a:r>
            <a:r>
              <a:rPr sz="2400" spc="110" dirty="0">
                <a:latin typeface="Cambria"/>
                <a:cs typeface="Cambria"/>
              </a:rPr>
              <a:t> </a:t>
            </a:r>
            <a:r>
              <a:rPr sz="2400" spc="105" dirty="0">
                <a:latin typeface="Cambria"/>
                <a:cs typeface="Cambria"/>
              </a:rPr>
              <a:t>in</a:t>
            </a:r>
            <a:r>
              <a:rPr sz="2400" spc="120" dirty="0">
                <a:latin typeface="Cambria"/>
                <a:cs typeface="Cambria"/>
              </a:rPr>
              <a:t> </a:t>
            </a:r>
            <a:r>
              <a:rPr sz="2400" spc="90" dirty="0">
                <a:latin typeface="Cambria"/>
                <a:cs typeface="Cambria"/>
              </a:rPr>
              <a:t>generating</a:t>
            </a:r>
            <a:r>
              <a:rPr sz="2400" spc="120" dirty="0">
                <a:latin typeface="Cambria"/>
                <a:cs typeface="Cambria"/>
              </a:rPr>
              <a:t> </a:t>
            </a:r>
            <a:r>
              <a:rPr sz="2400" spc="65" dirty="0">
                <a:latin typeface="Cambria"/>
                <a:cs typeface="Cambria"/>
              </a:rPr>
              <a:t>context</a:t>
            </a:r>
            <a:r>
              <a:rPr sz="2400" spc="135" dirty="0">
                <a:latin typeface="Cambria"/>
                <a:cs typeface="Cambria"/>
              </a:rPr>
              <a:t> </a:t>
            </a:r>
            <a:r>
              <a:rPr sz="2400" spc="55" dirty="0">
                <a:latin typeface="Cambria"/>
                <a:cs typeface="Cambria"/>
              </a:rPr>
              <a:t>vectors.</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35" dirty="0">
                <a:latin typeface="Cambria"/>
                <a:cs typeface="Cambria"/>
              </a:rPr>
              <a:t>Two</a:t>
            </a:r>
            <a:r>
              <a:rPr sz="2400" spc="40" dirty="0">
                <a:latin typeface="Cambria"/>
                <a:cs typeface="Cambria"/>
              </a:rPr>
              <a:t> </a:t>
            </a:r>
            <a:r>
              <a:rPr sz="2400" spc="100" dirty="0">
                <a:latin typeface="Cambria"/>
                <a:cs typeface="Cambria"/>
              </a:rPr>
              <a:t>neural</a:t>
            </a:r>
            <a:r>
              <a:rPr sz="2400" spc="105" dirty="0">
                <a:latin typeface="Cambria"/>
                <a:cs typeface="Cambria"/>
              </a:rPr>
              <a:t> </a:t>
            </a:r>
            <a:r>
              <a:rPr sz="2400" spc="60" dirty="0">
                <a:latin typeface="Cambria"/>
                <a:cs typeface="Cambria"/>
              </a:rPr>
              <a:t>networks</a:t>
            </a:r>
            <a:r>
              <a:rPr sz="2400" spc="65" dirty="0">
                <a:latin typeface="Cambria"/>
                <a:cs typeface="Cambria"/>
              </a:rPr>
              <a:t> </a:t>
            </a:r>
            <a:r>
              <a:rPr sz="2400" spc="80" dirty="0">
                <a:latin typeface="Cambria"/>
                <a:cs typeface="Cambria"/>
              </a:rPr>
              <a:t>are</a:t>
            </a:r>
            <a:r>
              <a:rPr sz="2400" spc="85" dirty="0">
                <a:latin typeface="Cambria"/>
                <a:cs typeface="Cambria"/>
              </a:rPr>
              <a:t> </a:t>
            </a:r>
            <a:r>
              <a:rPr sz="2400" spc="90" dirty="0">
                <a:latin typeface="Cambria"/>
                <a:cs typeface="Cambria"/>
              </a:rPr>
              <a:t>used.</a:t>
            </a:r>
            <a:r>
              <a:rPr sz="2400" spc="95" dirty="0">
                <a:latin typeface="Cambria"/>
                <a:cs typeface="Cambria"/>
              </a:rPr>
              <a:t> </a:t>
            </a:r>
            <a:r>
              <a:rPr sz="2400" spc="150" dirty="0">
                <a:latin typeface="Cambria"/>
                <a:cs typeface="Cambria"/>
              </a:rPr>
              <a:t>One</a:t>
            </a:r>
            <a:r>
              <a:rPr sz="2400" spc="155" dirty="0">
                <a:latin typeface="Cambria"/>
                <a:cs typeface="Cambria"/>
              </a:rPr>
              <a:t> </a:t>
            </a:r>
            <a:r>
              <a:rPr sz="2400" spc="100" dirty="0">
                <a:latin typeface="Cambria"/>
                <a:cs typeface="Cambria"/>
              </a:rPr>
              <a:t>neural</a:t>
            </a:r>
            <a:r>
              <a:rPr sz="2400" spc="105" dirty="0">
                <a:latin typeface="Cambria"/>
                <a:cs typeface="Cambria"/>
              </a:rPr>
              <a:t> </a:t>
            </a:r>
            <a:r>
              <a:rPr sz="2400" spc="55" dirty="0">
                <a:latin typeface="Cambria"/>
                <a:cs typeface="Cambria"/>
              </a:rPr>
              <a:t>network </a:t>
            </a:r>
            <a:r>
              <a:rPr sz="2400" spc="60" dirty="0">
                <a:latin typeface="Cambria"/>
                <a:cs typeface="Cambria"/>
              </a:rPr>
              <a:t> </a:t>
            </a:r>
            <a:r>
              <a:rPr sz="2400" spc="95" dirty="0">
                <a:solidFill>
                  <a:srgbClr val="C00000"/>
                </a:solidFill>
                <a:latin typeface="Cambria"/>
                <a:cs typeface="Cambria"/>
              </a:rPr>
              <a:t>learning </a:t>
            </a:r>
            <a:r>
              <a:rPr sz="2400" spc="90" dirty="0">
                <a:solidFill>
                  <a:srgbClr val="C00000"/>
                </a:solidFill>
                <a:latin typeface="Cambria"/>
                <a:cs typeface="Cambria"/>
              </a:rPr>
              <a:t>algorithm </a:t>
            </a:r>
            <a:r>
              <a:rPr sz="2400" spc="80" dirty="0">
                <a:latin typeface="Cambria"/>
                <a:cs typeface="Cambria"/>
              </a:rPr>
              <a:t>generates </a:t>
            </a:r>
            <a:r>
              <a:rPr sz="2400" spc="90" dirty="0">
                <a:latin typeface="Cambria"/>
                <a:cs typeface="Cambria"/>
              </a:rPr>
              <a:t>stem </a:t>
            </a:r>
            <a:r>
              <a:rPr sz="2400" spc="65" dirty="0">
                <a:latin typeface="Cambria"/>
                <a:cs typeface="Cambria"/>
              </a:rPr>
              <a:t>context </a:t>
            </a:r>
            <a:r>
              <a:rPr sz="2400" spc="40" dirty="0">
                <a:latin typeface="Cambria"/>
                <a:cs typeface="Cambria"/>
              </a:rPr>
              <a:t>vectors </a:t>
            </a:r>
            <a:r>
              <a:rPr sz="2400" spc="130" dirty="0">
                <a:latin typeface="Cambria"/>
                <a:cs typeface="Cambria"/>
              </a:rPr>
              <a:t>that </a:t>
            </a:r>
            <a:r>
              <a:rPr sz="2400" spc="135" dirty="0">
                <a:latin typeface="Cambria"/>
                <a:cs typeface="Cambria"/>
              </a:rPr>
              <a:t> </a:t>
            </a:r>
            <a:r>
              <a:rPr sz="2400" spc="80" dirty="0">
                <a:latin typeface="Cambria"/>
                <a:cs typeface="Cambria"/>
              </a:rPr>
              <a:t>are</a:t>
            </a:r>
            <a:r>
              <a:rPr sz="2400" spc="85" dirty="0">
                <a:latin typeface="Cambria"/>
                <a:cs typeface="Cambria"/>
              </a:rPr>
              <a:t> </a:t>
            </a:r>
            <a:r>
              <a:rPr sz="2400" spc="80" dirty="0">
                <a:latin typeface="Cambria"/>
                <a:cs typeface="Cambria"/>
              </a:rPr>
              <a:t>sensitive</a:t>
            </a:r>
            <a:r>
              <a:rPr sz="2400" spc="85" dirty="0">
                <a:latin typeface="Cambria"/>
                <a:cs typeface="Cambria"/>
              </a:rPr>
              <a:t> </a:t>
            </a:r>
            <a:r>
              <a:rPr sz="2400" spc="20" dirty="0">
                <a:latin typeface="Cambria"/>
                <a:cs typeface="Cambria"/>
              </a:rPr>
              <a:t>to</a:t>
            </a:r>
            <a:r>
              <a:rPr sz="2400" spc="25" dirty="0">
                <a:latin typeface="Cambria"/>
                <a:cs typeface="Cambria"/>
              </a:rPr>
              <a:t> </a:t>
            </a:r>
            <a:r>
              <a:rPr sz="2400" spc="95" dirty="0">
                <a:latin typeface="Cambria"/>
                <a:cs typeface="Cambria"/>
              </a:rPr>
              <a:t>similarity</a:t>
            </a:r>
            <a:r>
              <a:rPr sz="2400" spc="100" dirty="0">
                <a:latin typeface="Cambria"/>
                <a:cs typeface="Cambria"/>
              </a:rPr>
              <a:t> </a:t>
            </a:r>
            <a:r>
              <a:rPr sz="2400" spc="-10" dirty="0">
                <a:latin typeface="Cambria"/>
                <a:cs typeface="Cambria"/>
              </a:rPr>
              <a:t>of</a:t>
            </a:r>
            <a:r>
              <a:rPr sz="2400" spc="-5" dirty="0">
                <a:latin typeface="Cambria"/>
                <a:cs typeface="Cambria"/>
              </a:rPr>
              <a:t> </a:t>
            </a:r>
            <a:r>
              <a:rPr sz="2400" spc="80" dirty="0">
                <a:latin typeface="Cambria"/>
                <a:cs typeface="Cambria"/>
              </a:rPr>
              <a:t>use</a:t>
            </a:r>
            <a:r>
              <a:rPr sz="2400" spc="85" dirty="0">
                <a:latin typeface="Cambria"/>
                <a:cs typeface="Cambria"/>
              </a:rPr>
              <a:t> </a:t>
            </a:r>
            <a:r>
              <a:rPr sz="2400" spc="105" dirty="0">
                <a:latin typeface="Cambria"/>
                <a:cs typeface="Cambria"/>
              </a:rPr>
              <a:t>and</a:t>
            </a:r>
            <a:r>
              <a:rPr sz="2400" spc="110" dirty="0">
                <a:latin typeface="Cambria"/>
                <a:cs typeface="Cambria"/>
              </a:rPr>
              <a:t> </a:t>
            </a:r>
            <a:r>
              <a:rPr sz="2400" spc="80" dirty="0">
                <a:latin typeface="Cambria"/>
                <a:cs typeface="Cambria"/>
              </a:rPr>
              <a:t>another</a:t>
            </a:r>
            <a:r>
              <a:rPr sz="2400" spc="85" dirty="0">
                <a:latin typeface="Cambria"/>
                <a:cs typeface="Cambria"/>
              </a:rPr>
              <a:t> </a:t>
            </a:r>
            <a:r>
              <a:rPr sz="2400" spc="25" dirty="0">
                <a:latin typeface="Cambria"/>
                <a:cs typeface="Cambria"/>
              </a:rPr>
              <a:t>one </a:t>
            </a:r>
            <a:r>
              <a:rPr sz="2400" spc="30" dirty="0">
                <a:latin typeface="Cambria"/>
                <a:cs typeface="Cambria"/>
              </a:rPr>
              <a:t> </a:t>
            </a:r>
            <a:r>
              <a:rPr sz="2400" spc="50" dirty="0">
                <a:latin typeface="Cambria"/>
                <a:cs typeface="Cambria"/>
              </a:rPr>
              <a:t>performs</a:t>
            </a:r>
            <a:r>
              <a:rPr sz="2400" spc="125" dirty="0">
                <a:latin typeface="Cambria"/>
                <a:cs typeface="Cambria"/>
              </a:rPr>
              <a:t> </a:t>
            </a:r>
            <a:r>
              <a:rPr sz="2400" spc="60" dirty="0">
                <a:solidFill>
                  <a:srgbClr val="C00000"/>
                </a:solidFill>
                <a:latin typeface="Cambria"/>
                <a:cs typeface="Cambria"/>
              </a:rPr>
              <a:t>query</a:t>
            </a:r>
            <a:r>
              <a:rPr sz="2400" spc="130" dirty="0">
                <a:solidFill>
                  <a:srgbClr val="C00000"/>
                </a:solidFill>
                <a:latin typeface="Cambria"/>
                <a:cs typeface="Cambria"/>
              </a:rPr>
              <a:t> </a:t>
            </a:r>
            <a:r>
              <a:rPr sz="2400" spc="60" dirty="0">
                <a:solidFill>
                  <a:srgbClr val="C00000"/>
                </a:solidFill>
                <a:latin typeface="Cambria"/>
                <a:cs typeface="Cambria"/>
              </a:rPr>
              <a:t>modification</a:t>
            </a:r>
            <a:r>
              <a:rPr sz="2400" spc="125" dirty="0">
                <a:solidFill>
                  <a:srgbClr val="C00000"/>
                </a:solidFill>
                <a:latin typeface="Cambria"/>
                <a:cs typeface="Cambria"/>
              </a:rPr>
              <a:t> </a:t>
            </a:r>
            <a:r>
              <a:rPr sz="2400" spc="60" dirty="0">
                <a:latin typeface="Cambria"/>
                <a:cs typeface="Cambria"/>
              </a:rPr>
              <a:t>based</a:t>
            </a:r>
            <a:r>
              <a:rPr sz="2400" spc="140" dirty="0">
                <a:latin typeface="Cambria"/>
                <a:cs typeface="Cambria"/>
              </a:rPr>
              <a:t> </a:t>
            </a:r>
            <a:r>
              <a:rPr sz="2400" spc="55" dirty="0">
                <a:latin typeface="Cambria"/>
                <a:cs typeface="Cambria"/>
              </a:rPr>
              <a:t>upon</a:t>
            </a:r>
            <a:r>
              <a:rPr sz="2400" spc="120" dirty="0">
                <a:latin typeface="Cambria"/>
                <a:cs typeface="Cambria"/>
              </a:rPr>
              <a:t> </a:t>
            </a:r>
            <a:r>
              <a:rPr sz="2400" spc="80" dirty="0">
                <a:latin typeface="Cambria"/>
                <a:cs typeface="Cambria"/>
              </a:rPr>
              <a:t>user</a:t>
            </a:r>
            <a:r>
              <a:rPr sz="2400" spc="125" dirty="0">
                <a:latin typeface="Cambria"/>
                <a:cs typeface="Cambria"/>
              </a:rPr>
              <a:t> </a:t>
            </a:r>
            <a:r>
              <a:rPr sz="2400" spc="75" dirty="0">
                <a:latin typeface="Cambria"/>
                <a:cs typeface="Cambria"/>
              </a:rPr>
              <a:t>feedback.</a:t>
            </a:r>
            <a:endParaRPr sz="2400">
              <a:latin typeface="Cambria"/>
              <a:cs typeface="Cambri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609600" y="685800"/>
            <a:ext cx="4984115" cy="482600"/>
          </a:xfrm>
          <a:prstGeom prst="rect">
            <a:avLst/>
          </a:prstGeom>
        </p:spPr>
        <p:txBody>
          <a:bodyPr vert="horz" wrap="square" lIns="0" tIns="12700" rIns="0" bIns="0" rtlCol="0">
            <a:spAutoFit/>
          </a:bodyPr>
          <a:lstStyle/>
          <a:p>
            <a:pPr marL="12700">
              <a:lnSpc>
                <a:spcPct val="100000"/>
              </a:lnSpc>
              <a:spcBef>
                <a:spcPts val="100"/>
              </a:spcBef>
            </a:pPr>
            <a:r>
              <a:rPr sz="3000" b="1" spc="315" dirty="0">
                <a:solidFill>
                  <a:srgbClr val="002060"/>
                </a:solidFill>
                <a:latin typeface="Cambria"/>
                <a:cs typeface="Cambria"/>
              </a:rPr>
              <a:t>I</a:t>
            </a:r>
            <a:r>
              <a:rPr b="1" spc="315" dirty="0">
                <a:solidFill>
                  <a:srgbClr val="002060"/>
                </a:solidFill>
                <a:latin typeface="Cambria"/>
                <a:cs typeface="Cambria"/>
              </a:rPr>
              <a:t>NFORMATION</a:t>
            </a:r>
            <a:r>
              <a:rPr b="1" spc="285" dirty="0">
                <a:solidFill>
                  <a:srgbClr val="002060"/>
                </a:solidFill>
                <a:latin typeface="Cambria"/>
                <a:cs typeface="Cambria"/>
              </a:rPr>
              <a:t> </a:t>
            </a:r>
            <a:r>
              <a:rPr sz="3000" b="1" spc="315" dirty="0">
                <a:solidFill>
                  <a:srgbClr val="002060"/>
                </a:solidFill>
                <a:latin typeface="Cambria"/>
                <a:cs typeface="Cambria"/>
              </a:rPr>
              <a:t>E</a:t>
            </a:r>
            <a:r>
              <a:rPr b="1" spc="315" dirty="0">
                <a:solidFill>
                  <a:srgbClr val="002060"/>
                </a:solidFill>
                <a:latin typeface="Cambria"/>
                <a:cs typeface="Cambria"/>
              </a:rPr>
              <a:t>XTRACTION</a:t>
            </a:r>
            <a:endParaRPr sz="3000">
              <a:solidFill>
                <a:srgbClr val="002060"/>
              </a:solidFill>
              <a:latin typeface="Cambria"/>
              <a:cs typeface="Cambria"/>
            </a:endParaRPr>
          </a:p>
        </p:txBody>
      </p:sp>
      <p:sp>
        <p:nvSpPr>
          <p:cNvPr id="10" name="object 10"/>
          <p:cNvSpPr txBox="1"/>
          <p:nvPr/>
        </p:nvSpPr>
        <p:spPr>
          <a:xfrm>
            <a:off x="535940" y="1628902"/>
            <a:ext cx="7920990" cy="3988435"/>
          </a:xfrm>
          <a:prstGeom prst="rect">
            <a:avLst/>
          </a:prstGeom>
        </p:spPr>
        <p:txBody>
          <a:bodyPr vert="horz" wrap="square" lIns="0" tIns="12700" rIns="0" bIns="0" rtlCol="0">
            <a:spAutoFit/>
          </a:bodyPr>
          <a:lstStyle/>
          <a:p>
            <a:pPr marL="286385" marR="5080" indent="-274320">
              <a:lnSpc>
                <a:spcPct val="100000"/>
              </a:lnSpc>
              <a:spcBef>
                <a:spcPts val="100"/>
              </a:spcBef>
              <a:tabLst>
                <a:tab pos="1012190" algn="l"/>
                <a:tab pos="1640205" algn="l"/>
                <a:tab pos="2318385" algn="l"/>
                <a:tab pos="3814445" algn="l"/>
                <a:tab pos="5434965" algn="l"/>
                <a:tab pos="6242050" algn="l"/>
              </a:tabLst>
            </a:pPr>
            <a:r>
              <a:rPr sz="2400" spc="90" dirty="0">
                <a:latin typeface="Cambria"/>
                <a:cs typeface="Cambria"/>
              </a:rPr>
              <a:t>There	</a:t>
            </a:r>
            <a:r>
              <a:rPr sz="2400" spc="80" dirty="0">
                <a:latin typeface="Cambria"/>
                <a:cs typeface="Cambria"/>
              </a:rPr>
              <a:t>ar</a:t>
            </a:r>
            <a:r>
              <a:rPr sz="2400" spc="90" dirty="0">
                <a:latin typeface="Cambria"/>
                <a:cs typeface="Cambria"/>
              </a:rPr>
              <a:t>e</a:t>
            </a:r>
            <a:r>
              <a:rPr sz="2400" dirty="0">
                <a:latin typeface="Cambria"/>
                <a:cs typeface="Cambria"/>
              </a:rPr>
              <a:t>	</a:t>
            </a:r>
            <a:r>
              <a:rPr sz="2400" spc="10" dirty="0">
                <a:latin typeface="Cambria"/>
                <a:cs typeface="Cambria"/>
              </a:rPr>
              <a:t>tw</a:t>
            </a:r>
            <a:r>
              <a:rPr sz="2400" spc="15" dirty="0">
                <a:latin typeface="Cambria"/>
                <a:cs typeface="Cambria"/>
              </a:rPr>
              <a:t>o</a:t>
            </a:r>
            <a:r>
              <a:rPr sz="2400" dirty="0">
                <a:latin typeface="Cambria"/>
                <a:cs typeface="Cambria"/>
              </a:rPr>
              <a:t>	</a:t>
            </a:r>
            <a:r>
              <a:rPr sz="2400" spc="60" dirty="0">
                <a:latin typeface="Cambria"/>
                <a:cs typeface="Cambria"/>
              </a:rPr>
              <a:t>p</a:t>
            </a:r>
            <a:r>
              <a:rPr sz="2400" spc="35" dirty="0">
                <a:latin typeface="Cambria"/>
                <a:cs typeface="Cambria"/>
              </a:rPr>
              <a:t>r</a:t>
            </a:r>
            <a:r>
              <a:rPr sz="2400" spc="30" dirty="0">
                <a:latin typeface="Cambria"/>
                <a:cs typeface="Cambria"/>
              </a:rPr>
              <a:t>ocesses</a:t>
            </a:r>
            <a:r>
              <a:rPr sz="2400" dirty="0">
                <a:latin typeface="Cambria"/>
                <a:cs typeface="Cambria"/>
              </a:rPr>
              <a:t>	</a:t>
            </a:r>
            <a:r>
              <a:rPr sz="2400" spc="60" dirty="0">
                <a:latin typeface="Cambria"/>
                <a:cs typeface="Cambria"/>
              </a:rPr>
              <a:t>associate</a:t>
            </a:r>
            <a:r>
              <a:rPr sz="2400" spc="85" dirty="0">
                <a:latin typeface="Cambria"/>
                <a:cs typeface="Cambria"/>
              </a:rPr>
              <a:t>d</a:t>
            </a:r>
            <a:r>
              <a:rPr sz="2400" dirty="0">
                <a:latin typeface="Cambria"/>
                <a:cs typeface="Cambria"/>
              </a:rPr>
              <a:t>	</a:t>
            </a:r>
            <a:r>
              <a:rPr sz="2400" spc="90" dirty="0">
                <a:latin typeface="Cambria"/>
                <a:cs typeface="Cambria"/>
              </a:rPr>
              <a:t>with</a:t>
            </a:r>
            <a:r>
              <a:rPr sz="2400" dirty="0">
                <a:latin typeface="Cambria"/>
                <a:cs typeface="Cambria"/>
              </a:rPr>
              <a:t>	</a:t>
            </a:r>
            <a:r>
              <a:rPr sz="2400" spc="70" dirty="0">
                <a:latin typeface="Cambria"/>
                <a:cs typeface="Cambria"/>
              </a:rPr>
              <a:t>i</a:t>
            </a:r>
            <a:r>
              <a:rPr sz="2400" spc="130" dirty="0">
                <a:latin typeface="Cambria"/>
                <a:cs typeface="Cambria"/>
              </a:rPr>
              <a:t>n</a:t>
            </a:r>
            <a:r>
              <a:rPr sz="2400" spc="85" dirty="0">
                <a:latin typeface="Cambria"/>
                <a:cs typeface="Cambria"/>
              </a:rPr>
              <a:t>forma</a:t>
            </a:r>
            <a:r>
              <a:rPr sz="2400" spc="60" dirty="0">
                <a:latin typeface="Cambria"/>
                <a:cs typeface="Cambria"/>
              </a:rPr>
              <a:t>t</a:t>
            </a:r>
            <a:r>
              <a:rPr sz="2400" spc="35" dirty="0">
                <a:latin typeface="Cambria"/>
                <a:cs typeface="Cambria"/>
              </a:rPr>
              <a:t>ion  </a:t>
            </a:r>
            <a:r>
              <a:rPr sz="2400" spc="70" dirty="0">
                <a:latin typeface="Cambria"/>
                <a:cs typeface="Cambria"/>
              </a:rPr>
              <a:t>extraction:</a:t>
            </a:r>
            <a:endParaRPr sz="2400">
              <a:latin typeface="Cambria"/>
              <a:cs typeface="Cambria"/>
            </a:endParaRPr>
          </a:p>
          <a:p>
            <a:pPr marL="376555" marR="5715" indent="-376555">
              <a:lnSpc>
                <a:spcPct val="100000"/>
              </a:lnSpc>
              <a:spcBef>
                <a:spcPts val="600"/>
              </a:spcBef>
              <a:buAutoNum type="arabicPeriod"/>
              <a:tabLst>
                <a:tab pos="376555" algn="l"/>
              </a:tabLst>
            </a:pPr>
            <a:r>
              <a:rPr sz="2400" spc="95" dirty="0">
                <a:latin typeface="Cambria"/>
                <a:cs typeface="Cambria"/>
              </a:rPr>
              <a:t>Determination</a:t>
            </a:r>
            <a:r>
              <a:rPr sz="2400" spc="340" dirty="0">
                <a:latin typeface="Cambria"/>
                <a:cs typeface="Cambria"/>
              </a:rPr>
              <a:t> </a:t>
            </a:r>
            <a:r>
              <a:rPr sz="2400" spc="-5" dirty="0">
                <a:latin typeface="Cambria"/>
                <a:cs typeface="Cambria"/>
              </a:rPr>
              <a:t>of</a:t>
            </a:r>
            <a:r>
              <a:rPr sz="2400" spc="335" dirty="0">
                <a:latin typeface="Cambria"/>
                <a:cs typeface="Cambria"/>
              </a:rPr>
              <a:t> </a:t>
            </a:r>
            <a:r>
              <a:rPr sz="2400" spc="85" dirty="0">
                <a:latin typeface="Cambria"/>
                <a:cs typeface="Cambria"/>
              </a:rPr>
              <a:t>facts</a:t>
            </a:r>
            <a:r>
              <a:rPr sz="2400" spc="335" dirty="0">
                <a:latin typeface="Cambria"/>
                <a:cs typeface="Cambria"/>
              </a:rPr>
              <a:t> </a:t>
            </a:r>
            <a:r>
              <a:rPr sz="2400" spc="20" dirty="0">
                <a:latin typeface="Cambria"/>
                <a:cs typeface="Cambria"/>
              </a:rPr>
              <a:t>to</a:t>
            </a:r>
            <a:r>
              <a:rPr sz="2400" spc="335" dirty="0">
                <a:latin typeface="Cambria"/>
                <a:cs typeface="Cambria"/>
              </a:rPr>
              <a:t> </a:t>
            </a:r>
            <a:r>
              <a:rPr sz="2400" spc="10" dirty="0">
                <a:latin typeface="Cambria"/>
                <a:cs typeface="Cambria"/>
              </a:rPr>
              <a:t>go</a:t>
            </a:r>
            <a:r>
              <a:rPr sz="2400" spc="330" dirty="0">
                <a:latin typeface="Cambria"/>
                <a:cs typeface="Cambria"/>
              </a:rPr>
              <a:t> </a:t>
            </a:r>
            <a:r>
              <a:rPr sz="2400" spc="60" dirty="0">
                <a:latin typeface="Cambria"/>
                <a:cs typeface="Cambria"/>
              </a:rPr>
              <a:t>into</a:t>
            </a:r>
            <a:r>
              <a:rPr sz="2400" spc="330" dirty="0">
                <a:latin typeface="Cambria"/>
                <a:cs typeface="Cambria"/>
              </a:rPr>
              <a:t> </a:t>
            </a:r>
            <a:r>
              <a:rPr sz="2400" spc="80" dirty="0">
                <a:latin typeface="Cambria"/>
                <a:cs typeface="Cambria"/>
              </a:rPr>
              <a:t>structured</a:t>
            </a:r>
            <a:r>
              <a:rPr sz="2400" spc="325" dirty="0">
                <a:latin typeface="Cambria"/>
                <a:cs typeface="Cambria"/>
              </a:rPr>
              <a:t> </a:t>
            </a:r>
            <a:r>
              <a:rPr sz="2400" spc="65" dirty="0">
                <a:latin typeface="Cambria"/>
                <a:cs typeface="Cambria"/>
              </a:rPr>
              <a:t>fields</a:t>
            </a:r>
            <a:r>
              <a:rPr sz="2400" spc="335" dirty="0">
                <a:latin typeface="Cambria"/>
                <a:cs typeface="Cambria"/>
              </a:rPr>
              <a:t> </a:t>
            </a:r>
            <a:r>
              <a:rPr sz="2400" spc="105" dirty="0">
                <a:latin typeface="Cambria"/>
                <a:cs typeface="Cambria"/>
              </a:rPr>
              <a:t>in </a:t>
            </a:r>
            <a:r>
              <a:rPr sz="2400" spc="-509" dirty="0">
                <a:latin typeface="Cambria"/>
                <a:cs typeface="Cambria"/>
              </a:rPr>
              <a:t> </a:t>
            </a:r>
            <a:r>
              <a:rPr sz="2400" spc="160" dirty="0">
                <a:latin typeface="Cambria"/>
                <a:cs typeface="Cambria"/>
              </a:rPr>
              <a:t>a</a:t>
            </a:r>
            <a:r>
              <a:rPr sz="2400" spc="120" dirty="0">
                <a:latin typeface="Cambria"/>
                <a:cs typeface="Cambria"/>
              </a:rPr>
              <a:t> </a:t>
            </a:r>
            <a:r>
              <a:rPr sz="2400" spc="100" dirty="0">
                <a:latin typeface="Cambria"/>
                <a:cs typeface="Cambria"/>
              </a:rPr>
              <a:t>database.</a:t>
            </a:r>
            <a:endParaRPr sz="2400">
              <a:latin typeface="Cambria"/>
              <a:cs typeface="Cambria"/>
            </a:endParaRPr>
          </a:p>
          <a:p>
            <a:pPr marL="286385" marR="231775" indent="419734">
              <a:lnSpc>
                <a:spcPct val="100000"/>
              </a:lnSpc>
              <a:spcBef>
                <a:spcPts val="600"/>
              </a:spcBef>
            </a:pPr>
            <a:r>
              <a:rPr sz="2400" spc="-155" dirty="0">
                <a:solidFill>
                  <a:srgbClr val="006FC0"/>
                </a:solidFill>
                <a:latin typeface="Cambria"/>
                <a:cs typeface="Cambria"/>
              </a:rPr>
              <a:t>#</a:t>
            </a:r>
            <a:r>
              <a:rPr sz="2400" spc="135" dirty="0">
                <a:solidFill>
                  <a:srgbClr val="006FC0"/>
                </a:solidFill>
                <a:latin typeface="Cambria"/>
                <a:cs typeface="Cambria"/>
              </a:rPr>
              <a:t> </a:t>
            </a:r>
            <a:r>
              <a:rPr sz="2400" spc="114" dirty="0">
                <a:solidFill>
                  <a:srgbClr val="006FC0"/>
                </a:solidFill>
                <a:latin typeface="Cambria"/>
                <a:cs typeface="Cambria"/>
              </a:rPr>
              <a:t>Subset</a:t>
            </a:r>
            <a:r>
              <a:rPr sz="2400" spc="140" dirty="0">
                <a:solidFill>
                  <a:srgbClr val="006FC0"/>
                </a:solidFill>
                <a:latin typeface="Cambria"/>
                <a:cs typeface="Cambria"/>
              </a:rPr>
              <a:t> </a:t>
            </a:r>
            <a:r>
              <a:rPr sz="2400" spc="-5" dirty="0">
                <a:solidFill>
                  <a:srgbClr val="006FC0"/>
                </a:solidFill>
                <a:latin typeface="Cambria"/>
                <a:cs typeface="Cambria"/>
              </a:rPr>
              <a:t>of</a:t>
            </a:r>
            <a:r>
              <a:rPr sz="2400" spc="135" dirty="0">
                <a:solidFill>
                  <a:srgbClr val="006FC0"/>
                </a:solidFill>
                <a:latin typeface="Cambria"/>
                <a:cs typeface="Cambria"/>
              </a:rPr>
              <a:t> </a:t>
            </a:r>
            <a:r>
              <a:rPr sz="2400" spc="90" dirty="0">
                <a:solidFill>
                  <a:srgbClr val="006FC0"/>
                </a:solidFill>
                <a:latin typeface="Cambria"/>
                <a:cs typeface="Cambria"/>
              </a:rPr>
              <a:t>the</a:t>
            </a:r>
            <a:r>
              <a:rPr sz="2400" spc="140" dirty="0">
                <a:solidFill>
                  <a:srgbClr val="006FC0"/>
                </a:solidFill>
                <a:latin typeface="Cambria"/>
                <a:cs typeface="Cambria"/>
              </a:rPr>
              <a:t> </a:t>
            </a:r>
            <a:r>
              <a:rPr sz="2400" spc="85" dirty="0">
                <a:solidFill>
                  <a:srgbClr val="006FC0"/>
                </a:solidFill>
                <a:latin typeface="Cambria"/>
                <a:cs typeface="Cambria"/>
              </a:rPr>
              <a:t>important</a:t>
            </a:r>
            <a:r>
              <a:rPr sz="2400" spc="140" dirty="0">
                <a:solidFill>
                  <a:srgbClr val="006FC0"/>
                </a:solidFill>
                <a:latin typeface="Cambria"/>
                <a:cs typeface="Cambria"/>
              </a:rPr>
              <a:t> </a:t>
            </a:r>
            <a:r>
              <a:rPr sz="2400" spc="85" dirty="0">
                <a:solidFill>
                  <a:srgbClr val="006FC0"/>
                </a:solidFill>
                <a:latin typeface="Cambria"/>
                <a:cs typeface="Cambria"/>
              </a:rPr>
              <a:t>facts</a:t>
            </a:r>
            <a:r>
              <a:rPr sz="2400" spc="135" dirty="0">
                <a:solidFill>
                  <a:srgbClr val="006FC0"/>
                </a:solidFill>
                <a:latin typeface="Cambria"/>
                <a:cs typeface="Cambria"/>
              </a:rPr>
              <a:t> </a:t>
            </a:r>
            <a:r>
              <a:rPr sz="2400" spc="105" dirty="0">
                <a:solidFill>
                  <a:srgbClr val="006FC0"/>
                </a:solidFill>
                <a:latin typeface="Cambria"/>
                <a:cs typeface="Cambria"/>
              </a:rPr>
              <a:t>in</a:t>
            </a:r>
            <a:r>
              <a:rPr sz="2400" spc="120" dirty="0">
                <a:solidFill>
                  <a:srgbClr val="006FC0"/>
                </a:solidFill>
                <a:latin typeface="Cambria"/>
                <a:cs typeface="Cambria"/>
              </a:rPr>
              <a:t> </a:t>
            </a:r>
            <a:r>
              <a:rPr sz="2400" spc="140" dirty="0">
                <a:solidFill>
                  <a:srgbClr val="006FC0"/>
                </a:solidFill>
                <a:latin typeface="Cambria"/>
                <a:cs typeface="Cambria"/>
              </a:rPr>
              <a:t>an </a:t>
            </a:r>
            <a:r>
              <a:rPr sz="2400" spc="90" dirty="0">
                <a:solidFill>
                  <a:srgbClr val="006FC0"/>
                </a:solidFill>
                <a:latin typeface="Cambria"/>
                <a:cs typeface="Cambria"/>
              </a:rPr>
              <a:t>item</a:t>
            </a:r>
            <a:r>
              <a:rPr sz="2400" spc="130" dirty="0">
                <a:solidFill>
                  <a:srgbClr val="006FC0"/>
                </a:solidFill>
                <a:latin typeface="Cambria"/>
                <a:cs typeface="Cambria"/>
              </a:rPr>
              <a:t> </a:t>
            </a:r>
            <a:r>
              <a:rPr sz="2400" spc="120" dirty="0">
                <a:solidFill>
                  <a:srgbClr val="006FC0"/>
                </a:solidFill>
                <a:latin typeface="Cambria"/>
                <a:cs typeface="Cambria"/>
              </a:rPr>
              <a:t>may</a:t>
            </a:r>
            <a:r>
              <a:rPr sz="2400" spc="140" dirty="0">
                <a:solidFill>
                  <a:srgbClr val="006FC0"/>
                </a:solidFill>
                <a:latin typeface="Cambria"/>
                <a:cs typeface="Cambria"/>
              </a:rPr>
              <a:t> </a:t>
            </a:r>
            <a:r>
              <a:rPr sz="2400" spc="20" dirty="0">
                <a:solidFill>
                  <a:srgbClr val="006FC0"/>
                </a:solidFill>
                <a:latin typeface="Cambria"/>
                <a:cs typeface="Cambria"/>
              </a:rPr>
              <a:t>be </a:t>
            </a:r>
            <a:r>
              <a:rPr sz="2400" spc="-515" dirty="0">
                <a:solidFill>
                  <a:srgbClr val="006FC0"/>
                </a:solidFill>
                <a:latin typeface="Cambria"/>
                <a:cs typeface="Cambria"/>
              </a:rPr>
              <a:t> </a:t>
            </a:r>
            <a:r>
              <a:rPr sz="2400" spc="70" dirty="0">
                <a:solidFill>
                  <a:srgbClr val="006FC0"/>
                </a:solidFill>
                <a:latin typeface="Cambria"/>
                <a:cs typeface="Cambria"/>
              </a:rPr>
              <a:t>identified</a:t>
            </a:r>
            <a:r>
              <a:rPr sz="2400" spc="100" dirty="0">
                <a:solidFill>
                  <a:srgbClr val="006FC0"/>
                </a:solidFill>
                <a:latin typeface="Cambria"/>
                <a:cs typeface="Cambria"/>
              </a:rPr>
              <a:t> </a:t>
            </a:r>
            <a:r>
              <a:rPr sz="2400" spc="105" dirty="0">
                <a:solidFill>
                  <a:srgbClr val="006FC0"/>
                </a:solidFill>
                <a:latin typeface="Cambria"/>
                <a:cs typeface="Cambria"/>
              </a:rPr>
              <a:t>and</a:t>
            </a:r>
            <a:r>
              <a:rPr sz="2400" spc="125" dirty="0">
                <a:solidFill>
                  <a:srgbClr val="006FC0"/>
                </a:solidFill>
                <a:latin typeface="Cambria"/>
                <a:cs typeface="Cambria"/>
              </a:rPr>
              <a:t> </a:t>
            </a:r>
            <a:r>
              <a:rPr sz="2400" spc="80" dirty="0">
                <a:solidFill>
                  <a:srgbClr val="006FC0"/>
                </a:solidFill>
                <a:latin typeface="Cambria"/>
                <a:cs typeface="Cambria"/>
              </a:rPr>
              <a:t>extracted</a:t>
            </a:r>
            <a:endParaRPr sz="2400">
              <a:latin typeface="Cambria"/>
              <a:cs typeface="Cambria"/>
            </a:endParaRPr>
          </a:p>
          <a:p>
            <a:pPr marL="286385" marR="7620" indent="-189865">
              <a:lnSpc>
                <a:spcPct val="100000"/>
              </a:lnSpc>
              <a:spcBef>
                <a:spcPts val="600"/>
              </a:spcBef>
              <a:buAutoNum type="arabicPeriod" startAt="2"/>
              <a:tabLst>
                <a:tab pos="450850" algn="l"/>
              </a:tabLst>
            </a:pPr>
            <a:r>
              <a:rPr sz="2400" spc="105" dirty="0">
                <a:latin typeface="Cambria"/>
                <a:cs typeface="Cambria"/>
              </a:rPr>
              <a:t>Extraction</a:t>
            </a:r>
            <a:r>
              <a:rPr sz="2400" spc="245" dirty="0">
                <a:latin typeface="Cambria"/>
                <a:cs typeface="Cambria"/>
              </a:rPr>
              <a:t> </a:t>
            </a:r>
            <a:r>
              <a:rPr sz="2400" spc="-5" dirty="0">
                <a:latin typeface="Cambria"/>
                <a:cs typeface="Cambria"/>
              </a:rPr>
              <a:t>of</a:t>
            </a:r>
            <a:r>
              <a:rPr sz="2400" spc="250" dirty="0">
                <a:latin typeface="Cambria"/>
                <a:cs typeface="Cambria"/>
              </a:rPr>
              <a:t> </a:t>
            </a:r>
            <a:r>
              <a:rPr sz="2400" spc="95" dirty="0">
                <a:latin typeface="Cambria"/>
                <a:cs typeface="Cambria"/>
              </a:rPr>
              <a:t>text</a:t>
            </a:r>
            <a:r>
              <a:rPr sz="2400" spc="260" dirty="0">
                <a:latin typeface="Cambria"/>
                <a:cs typeface="Cambria"/>
              </a:rPr>
              <a:t> </a:t>
            </a:r>
            <a:r>
              <a:rPr sz="2400" spc="130" dirty="0">
                <a:latin typeface="Cambria"/>
                <a:cs typeface="Cambria"/>
              </a:rPr>
              <a:t>that</a:t>
            </a:r>
            <a:r>
              <a:rPr sz="2400" spc="254" dirty="0">
                <a:latin typeface="Cambria"/>
                <a:cs typeface="Cambria"/>
              </a:rPr>
              <a:t> </a:t>
            </a:r>
            <a:r>
              <a:rPr sz="2400" spc="95" dirty="0">
                <a:latin typeface="Cambria"/>
                <a:cs typeface="Cambria"/>
              </a:rPr>
              <a:t>can</a:t>
            </a:r>
            <a:r>
              <a:rPr sz="2400" spc="250" dirty="0">
                <a:latin typeface="Cambria"/>
                <a:cs typeface="Cambria"/>
              </a:rPr>
              <a:t> </a:t>
            </a:r>
            <a:r>
              <a:rPr sz="2400" spc="20" dirty="0">
                <a:latin typeface="Cambria"/>
                <a:cs typeface="Cambria"/>
              </a:rPr>
              <a:t>be</a:t>
            </a:r>
            <a:r>
              <a:rPr sz="2400" spc="254" dirty="0">
                <a:latin typeface="Cambria"/>
                <a:cs typeface="Cambria"/>
              </a:rPr>
              <a:t> </a:t>
            </a:r>
            <a:r>
              <a:rPr sz="2400" spc="75" dirty="0">
                <a:latin typeface="Cambria"/>
                <a:cs typeface="Cambria"/>
              </a:rPr>
              <a:t>used</a:t>
            </a:r>
            <a:r>
              <a:rPr sz="2400" spc="245" dirty="0">
                <a:latin typeface="Cambria"/>
                <a:cs typeface="Cambria"/>
              </a:rPr>
              <a:t> </a:t>
            </a:r>
            <a:r>
              <a:rPr sz="2400" spc="20" dirty="0">
                <a:latin typeface="Cambria"/>
                <a:cs typeface="Cambria"/>
              </a:rPr>
              <a:t>to</a:t>
            </a:r>
            <a:r>
              <a:rPr sz="2400" spc="254" dirty="0">
                <a:latin typeface="Cambria"/>
                <a:cs typeface="Cambria"/>
              </a:rPr>
              <a:t> </a:t>
            </a:r>
            <a:r>
              <a:rPr sz="2400" spc="100" dirty="0">
                <a:latin typeface="Cambria"/>
                <a:cs typeface="Cambria"/>
              </a:rPr>
              <a:t>summarize</a:t>
            </a:r>
            <a:r>
              <a:rPr sz="2400" spc="240" dirty="0">
                <a:latin typeface="Cambria"/>
                <a:cs typeface="Cambria"/>
              </a:rPr>
              <a:t> </a:t>
            </a:r>
            <a:r>
              <a:rPr sz="2400" spc="140" dirty="0">
                <a:latin typeface="Cambria"/>
                <a:cs typeface="Cambria"/>
              </a:rPr>
              <a:t>an </a:t>
            </a:r>
            <a:r>
              <a:rPr sz="2400" spc="-509" dirty="0">
                <a:latin typeface="Cambria"/>
                <a:cs typeface="Cambria"/>
              </a:rPr>
              <a:t> </a:t>
            </a:r>
            <a:r>
              <a:rPr sz="2400" spc="110" dirty="0">
                <a:latin typeface="Cambria"/>
                <a:cs typeface="Cambria"/>
              </a:rPr>
              <a:t>item.</a:t>
            </a:r>
            <a:endParaRPr sz="2400">
              <a:latin typeface="Cambria"/>
              <a:cs typeface="Cambria"/>
            </a:endParaRPr>
          </a:p>
          <a:p>
            <a:pPr marL="286385" marR="784225" indent="61594">
              <a:lnSpc>
                <a:spcPct val="100000"/>
              </a:lnSpc>
              <a:spcBef>
                <a:spcPts val="600"/>
              </a:spcBef>
              <a:tabLst>
                <a:tab pos="1435735" algn="l"/>
              </a:tabLst>
            </a:pPr>
            <a:r>
              <a:rPr sz="2400" spc="70" dirty="0">
                <a:solidFill>
                  <a:srgbClr val="006FC0"/>
                </a:solidFill>
                <a:latin typeface="Cambria"/>
                <a:cs typeface="Cambria"/>
              </a:rPr>
              <a:t>#All</a:t>
            </a:r>
            <a:r>
              <a:rPr sz="2400" spc="130" dirty="0">
                <a:solidFill>
                  <a:srgbClr val="006FC0"/>
                </a:solidFill>
                <a:latin typeface="Cambria"/>
                <a:cs typeface="Cambria"/>
              </a:rPr>
              <a:t> </a:t>
            </a:r>
            <a:r>
              <a:rPr sz="2400" spc="-5" dirty="0">
                <a:solidFill>
                  <a:srgbClr val="006FC0"/>
                </a:solidFill>
                <a:latin typeface="Cambria"/>
                <a:cs typeface="Cambria"/>
              </a:rPr>
              <a:t>of	</a:t>
            </a:r>
            <a:r>
              <a:rPr sz="2400" spc="90" dirty="0">
                <a:solidFill>
                  <a:srgbClr val="006FC0"/>
                </a:solidFill>
                <a:latin typeface="Cambria"/>
                <a:cs typeface="Cambria"/>
              </a:rPr>
              <a:t>the</a:t>
            </a:r>
            <a:r>
              <a:rPr sz="2400" spc="130" dirty="0">
                <a:solidFill>
                  <a:srgbClr val="006FC0"/>
                </a:solidFill>
                <a:latin typeface="Cambria"/>
                <a:cs typeface="Cambria"/>
              </a:rPr>
              <a:t> </a:t>
            </a:r>
            <a:r>
              <a:rPr sz="2400" spc="70" dirty="0">
                <a:solidFill>
                  <a:srgbClr val="006FC0"/>
                </a:solidFill>
                <a:latin typeface="Cambria"/>
                <a:cs typeface="Cambria"/>
              </a:rPr>
              <a:t>major</a:t>
            </a:r>
            <a:r>
              <a:rPr sz="2400" spc="130" dirty="0">
                <a:solidFill>
                  <a:srgbClr val="006FC0"/>
                </a:solidFill>
                <a:latin typeface="Cambria"/>
                <a:cs typeface="Cambria"/>
              </a:rPr>
              <a:t> </a:t>
            </a:r>
            <a:r>
              <a:rPr sz="2400" spc="40" dirty="0">
                <a:solidFill>
                  <a:srgbClr val="006FC0"/>
                </a:solidFill>
                <a:latin typeface="Cambria"/>
                <a:cs typeface="Cambria"/>
              </a:rPr>
              <a:t>concepts</a:t>
            </a:r>
            <a:r>
              <a:rPr sz="2400" spc="120" dirty="0">
                <a:solidFill>
                  <a:srgbClr val="006FC0"/>
                </a:solidFill>
                <a:latin typeface="Cambria"/>
                <a:cs typeface="Cambria"/>
              </a:rPr>
              <a:t> </a:t>
            </a:r>
            <a:r>
              <a:rPr sz="2400" spc="105" dirty="0">
                <a:solidFill>
                  <a:srgbClr val="006FC0"/>
                </a:solidFill>
                <a:latin typeface="Cambria"/>
                <a:cs typeface="Cambria"/>
              </a:rPr>
              <a:t>in</a:t>
            </a:r>
            <a:r>
              <a:rPr sz="2400" spc="114" dirty="0">
                <a:solidFill>
                  <a:srgbClr val="006FC0"/>
                </a:solidFill>
                <a:latin typeface="Cambria"/>
                <a:cs typeface="Cambria"/>
              </a:rPr>
              <a:t> </a:t>
            </a:r>
            <a:r>
              <a:rPr sz="2400" spc="90" dirty="0">
                <a:solidFill>
                  <a:srgbClr val="006FC0"/>
                </a:solidFill>
                <a:latin typeface="Cambria"/>
                <a:cs typeface="Cambria"/>
              </a:rPr>
              <a:t>the</a:t>
            </a:r>
            <a:r>
              <a:rPr sz="2400" spc="130" dirty="0">
                <a:solidFill>
                  <a:srgbClr val="006FC0"/>
                </a:solidFill>
                <a:latin typeface="Cambria"/>
                <a:cs typeface="Cambria"/>
              </a:rPr>
              <a:t> </a:t>
            </a:r>
            <a:r>
              <a:rPr sz="2400" spc="90" dirty="0">
                <a:solidFill>
                  <a:srgbClr val="006FC0"/>
                </a:solidFill>
                <a:latin typeface="Cambria"/>
                <a:cs typeface="Cambria"/>
              </a:rPr>
              <a:t>item</a:t>
            </a:r>
            <a:r>
              <a:rPr sz="2400" spc="135" dirty="0">
                <a:solidFill>
                  <a:srgbClr val="006FC0"/>
                </a:solidFill>
                <a:latin typeface="Cambria"/>
                <a:cs typeface="Cambria"/>
              </a:rPr>
              <a:t> </a:t>
            </a:r>
            <a:r>
              <a:rPr sz="2400" spc="70" dirty="0">
                <a:solidFill>
                  <a:srgbClr val="006FC0"/>
                </a:solidFill>
                <a:latin typeface="Cambria"/>
                <a:cs typeface="Cambria"/>
              </a:rPr>
              <a:t>should</a:t>
            </a:r>
            <a:r>
              <a:rPr sz="2400" spc="120" dirty="0">
                <a:solidFill>
                  <a:srgbClr val="006FC0"/>
                </a:solidFill>
                <a:latin typeface="Cambria"/>
                <a:cs typeface="Cambria"/>
              </a:rPr>
              <a:t> </a:t>
            </a:r>
            <a:r>
              <a:rPr sz="2400" spc="20" dirty="0">
                <a:solidFill>
                  <a:srgbClr val="006FC0"/>
                </a:solidFill>
                <a:latin typeface="Cambria"/>
                <a:cs typeface="Cambria"/>
              </a:rPr>
              <a:t>be </a:t>
            </a:r>
            <a:r>
              <a:rPr sz="2400" spc="-515" dirty="0">
                <a:solidFill>
                  <a:srgbClr val="006FC0"/>
                </a:solidFill>
                <a:latin typeface="Cambria"/>
                <a:cs typeface="Cambria"/>
              </a:rPr>
              <a:t> </a:t>
            </a:r>
            <a:r>
              <a:rPr sz="2400" spc="60" dirty="0">
                <a:solidFill>
                  <a:srgbClr val="006FC0"/>
                </a:solidFill>
                <a:latin typeface="Cambria"/>
                <a:cs typeface="Cambria"/>
              </a:rPr>
              <a:t>represented</a:t>
            </a:r>
            <a:r>
              <a:rPr sz="2400" spc="100" dirty="0">
                <a:solidFill>
                  <a:srgbClr val="006FC0"/>
                </a:solidFill>
                <a:latin typeface="Cambria"/>
                <a:cs typeface="Cambria"/>
              </a:rPr>
              <a:t> </a:t>
            </a:r>
            <a:r>
              <a:rPr sz="2400" spc="105" dirty="0">
                <a:solidFill>
                  <a:srgbClr val="006FC0"/>
                </a:solidFill>
                <a:latin typeface="Cambria"/>
                <a:cs typeface="Cambria"/>
              </a:rPr>
              <a:t>in</a:t>
            </a:r>
            <a:r>
              <a:rPr sz="2400" spc="125" dirty="0">
                <a:solidFill>
                  <a:srgbClr val="006FC0"/>
                </a:solidFill>
                <a:latin typeface="Cambria"/>
                <a:cs typeface="Cambria"/>
              </a:rPr>
              <a:t> </a:t>
            </a:r>
            <a:r>
              <a:rPr sz="2400" spc="90" dirty="0">
                <a:solidFill>
                  <a:srgbClr val="006FC0"/>
                </a:solidFill>
                <a:latin typeface="Cambria"/>
                <a:cs typeface="Cambria"/>
              </a:rPr>
              <a:t>the</a:t>
            </a:r>
            <a:r>
              <a:rPr sz="2400" spc="130" dirty="0">
                <a:solidFill>
                  <a:srgbClr val="006FC0"/>
                </a:solidFill>
                <a:latin typeface="Cambria"/>
                <a:cs typeface="Cambria"/>
              </a:rPr>
              <a:t> </a:t>
            </a:r>
            <a:r>
              <a:rPr sz="2400" spc="120" dirty="0">
                <a:solidFill>
                  <a:srgbClr val="006FC0"/>
                </a:solidFill>
                <a:latin typeface="Cambria"/>
                <a:cs typeface="Cambria"/>
              </a:rPr>
              <a:t>summary.</a:t>
            </a:r>
            <a:endParaRPr sz="2400">
              <a:latin typeface="Cambria"/>
              <a:cs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896111"/>
            <a:ext cx="4264660" cy="505267"/>
          </a:xfrm>
          <a:prstGeom prst="rect">
            <a:avLst/>
          </a:prstGeom>
        </p:spPr>
        <p:txBody>
          <a:bodyPr vert="horz" wrap="square" lIns="0" tIns="12700" rIns="0" bIns="0" rtlCol="0">
            <a:spAutoFit/>
          </a:bodyPr>
          <a:lstStyle/>
          <a:p>
            <a:pPr marL="12700">
              <a:lnSpc>
                <a:spcPct val="100000"/>
              </a:lnSpc>
              <a:spcBef>
                <a:spcPts val="100"/>
              </a:spcBef>
            </a:pPr>
            <a:r>
              <a:rPr sz="3200" b="1" spc="250" dirty="0">
                <a:solidFill>
                  <a:srgbClr val="002060"/>
                </a:solidFill>
              </a:rPr>
              <a:t>DATA</a:t>
            </a:r>
            <a:r>
              <a:rPr sz="3200" b="1" spc="220" dirty="0">
                <a:solidFill>
                  <a:srgbClr val="002060"/>
                </a:solidFill>
              </a:rPr>
              <a:t> </a:t>
            </a:r>
            <a:r>
              <a:rPr sz="3200" b="1" spc="310" dirty="0">
                <a:solidFill>
                  <a:srgbClr val="002060"/>
                </a:solidFill>
              </a:rPr>
              <a:t>STRUCTURES</a:t>
            </a:r>
            <a:endParaRPr sz="3200" b="1">
              <a:solidFill>
                <a:srgbClr val="002060"/>
              </a:solidFill>
            </a:endParaRPr>
          </a:p>
        </p:txBody>
      </p:sp>
      <p:sp>
        <p:nvSpPr>
          <p:cNvPr id="10" name="object 10"/>
          <p:cNvSpPr txBox="1"/>
          <p:nvPr/>
        </p:nvSpPr>
        <p:spPr>
          <a:xfrm>
            <a:off x="307340" y="1568703"/>
            <a:ext cx="8149590" cy="5740418"/>
          </a:xfrm>
          <a:prstGeom prst="rect">
            <a:avLst/>
          </a:prstGeom>
        </p:spPr>
        <p:txBody>
          <a:bodyPr vert="horz" wrap="square" lIns="0" tIns="12065" rIns="0" bIns="0" rtlCol="0">
            <a:spAutoFit/>
          </a:bodyPr>
          <a:lstStyle/>
          <a:p>
            <a:pPr marL="287020" indent="-274320" algn="just">
              <a:lnSpc>
                <a:spcPct val="100000"/>
              </a:lnSpc>
              <a:spcBef>
                <a:spcPts val="95"/>
              </a:spcBef>
              <a:buClr>
                <a:srgbClr val="FD8537"/>
              </a:buClr>
              <a:buSzPct val="70000"/>
              <a:buFont typeface="Wingdings"/>
              <a:buChar char=""/>
              <a:tabLst>
                <a:tab pos="287020" algn="l"/>
              </a:tabLst>
            </a:pPr>
            <a:endParaRPr lang="en-IN" sz="2000" spc="70" dirty="0">
              <a:latin typeface="Cambria"/>
              <a:cs typeface="Cambria"/>
            </a:endParaRPr>
          </a:p>
          <a:p>
            <a:pPr marL="287020" indent="-274320" algn="just">
              <a:lnSpc>
                <a:spcPct val="100000"/>
              </a:lnSpc>
              <a:spcBef>
                <a:spcPts val="95"/>
              </a:spcBef>
              <a:buClr>
                <a:srgbClr val="FD8537"/>
              </a:buClr>
              <a:buSzPct val="70000"/>
              <a:tabLst>
                <a:tab pos="287020" algn="l"/>
              </a:tabLst>
            </a:pPr>
            <a:r>
              <a:rPr lang="en-IN" sz="2000" spc="70" dirty="0">
                <a:latin typeface="Cambria" pitchFamily="18" charset="0"/>
                <a:ea typeface="Cambria" pitchFamily="18" charset="0"/>
                <a:cs typeface="Cambria"/>
              </a:rPr>
              <a:t>The most common data structures encountered in both database and information systems  are given below</a:t>
            </a:r>
          </a:p>
          <a:p>
            <a:pPr marL="287020" indent="-274320" algn="just">
              <a:lnSpc>
                <a:spcPct val="100000"/>
              </a:lnSpc>
              <a:spcBef>
                <a:spcPts val="95"/>
              </a:spcBef>
              <a:buClr>
                <a:srgbClr val="FD8537"/>
              </a:buClr>
              <a:buSzPct val="70000"/>
              <a:buFont typeface="Wingdings"/>
              <a:buChar char=""/>
              <a:tabLst>
                <a:tab pos="287020" algn="l"/>
              </a:tabLst>
            </a:pPr>
            <a:r>
              <a:rPr sz="2000" b="1" spc="70">
                <a:latin typeface="Cambria" pitchFamily="18" charset="0"/>
                <a:ea typeface="Cambria" pitchFamily="18" charset="0"/>
                <a:cs typeface="Cambria"/>
              </a:rPr>
              <a:t>Inverted</a:t>
            </a:r>
            <a:r>
              <a:rPr sz="2000" b="1" spc="90">
                <a:latin typeface="Cambria" pitchFamily="18" charset="0"/>
                <a:ea typeface="Cambria" pitchFamily="18" charset="0"/>
                <a:cs typeface="Cambria"/>
              </a:rPr>
              <a:t> </a:t>
            </a:r>
            <a:r>
              <a:rPr sz="2000" b="1" spc="110" dirty="0">
                <a:latin typeface="Cambria" pitchFamily="18" charset="0"/>
                <a:ea typeface="Cambria" pitchFamily="18" charset="0"/>
                <a:cs typeface="Cambria"/>
              </a:rPr>
              <a:t>File</a:t>
            </a:r>
            <a:r>
              <a:rPr sz="2000" b="1" spc="85" dirty="0">
                <a:latin typeface="Cambria" pitchFamily="18" charset="0"/>
                <a:ea typeface="Cambria" pitchFamily="18" charset="0"/>
                <a:cs typeface="Cambria"/>
              </a:rPr>
              <a:t> </a:t>
            </a:r>
            <a:r>
              <a:rPr sz="2000" b="1" spc="90" dirty="0">
                <a:latin typeface="Cambria" pitchFamily="18" charset="0"/>
                <a:ea typeface="Cambria" pitchFamily="18" charset="0"/>
                <a:cs typeface="Cambria"/>
              </a:rPr>
              <a:t>Structure</a:t>
            </a:r>
            <a:endParaRPr sz="2000" b="1">
              <a:latin typeface="Cambria" pitchFamily="18" charset="0"/>
              <a:ea typeface="Cambria" pitchFamily="18" charset="0"/>
              <a:cs typeface="Cambria"/>
            </a:endParaRPr>
          </a:p>
          <a:p>
            <a:pPr marL="652145" marR="5715" indent="-274320" algn="just">
              <a:lnSpc>
                <a:spcPct val="80000"/>
              </a:lnSpc>
              <a:spcBef>
                <a:spcPts val="434"/>
              </a:spcBef>
            </a:pPr>
            <a:r>
              <a:rPr sz="1800" spc="85" dirty="0">
                <a:latin typeface="Cambria" pitchFamily="18" charset="0"/>
                <a:ea typeface="Cambria" pitchFamily="18" charset="0"/>
                <a:cs typeface="Cambria"/>
              </a:rPr>
              <a:t>The </a:t>
            </a:r>
            <a:r>
              <a:rPr sz="1800" spc="45" dirty="0">
                <a:latin typeface="Cambria" pitchFamily="18" charset="0"/>
                <a:ea typeface="Cambria" pitchFamily="18" charset="0"/>
                <a:cs typeface="Cambria"/>
              </a:rPr>
              <a:t>most</a:t>
            </a:r>
            <a:r>
              <a:rPr sz="1800" spc="50" dirty="0">
                <a:latin typeface="Cambria" pitchFamily="18" charset="0"/>
                <a:ea typeface="Cambria" pitchFamily="18" charset="0"/>
                <a:cs typeface="Cambria"/>
              </a:rPr>
              <a:t> </a:t>
            </a:r>
            <a:r>
              <a:rPr sz="1800" spc="30" dirty="0">
                <a:latin typeface="Cambria" pitchFamily="18" charset="0"/>
                <a:ea typeface="Cambria" pitchFamily="18" charset="0"/>
                <a:cs typeface="Cambria"/>
              </a:rPr>
              <a:t>common</a:t>
            </a:r>
            <a:r>
              <a:rPr sz="1800" spc="35" dirty="0">
                <a:latin typeface="Cambria" pitchFamily="18" charset="0"/>
                <a:ea typeface="Cambria" pitchFamily="18" charset="0"/>
                <a:cs typeface="Cambria"/>
              </a:rPr>
              <a:t> </a:t>
            </a:r>
            <a:r>
              <a:rPr sz="1800" spc="85" dirty="0">
                <a:latin typeface="Cambria" pitchFamily="18" charset="0"/>
                <a:ea typeface="Cambria" pitchFamily="18" charset="0"/>
                <a:cs typeface="Cambria"/>
              </a:rPr>
              <a:t>data </a:t>
            </a:r>
            <a:r>
              <a:rPr sz="1800" spc="60" dirty="0">
                <a:latin typeface="Cambria" pitchFamily="18" charset="0"/>
                <a:ea typeface="Cambria" pitchFamily="18" charset="0"/>
                <a:cs typeface="Cambria"/>
              </a:rPr>
              <a:t>structure</a:t>
            </a:r>
            <a:r>
              <a:rPr sz="1800" spc="65" dirty="0">
                <a:latin typeface="Cambria" pitchFamily="18" charset="0"/>
                <a:ea typeface="Cambria" pitchFamily="18" charset="0"/>
                <a:cs typeface="Cambria"/>
              </a:rPr>
              <a:t> </a:t>
            </a:r>
            <a:r>
              <a:rPr sz="1800" spc="40" dirty="0">
                <a:latin typeface="Cambria" pitchFamily="18" charset="0"/>
                <a:ea typeface="Cambria" pitchFamily="18" charset="0"/>
                <a:cs typeface="Cambria"/>
              </a:rPr>
              <a:t>encountered</a:t>
            </a:r>
            <a:r>
              <a:rPr sz="1800" spc="45" dirty="0">
                <a:latin typeface="Cambria" pitchFamily="18" charset="0"/>
                <a:ea typeface="Cambria" pitchFamily="18" charset="0"/>
                <a:cs typeface="Cambria"/>
              </a:rPr>
              <a:t> </a:t>
            </a:r>
            <a:r>
              <a:rPr sz="1800" spc="75" dirty="0">
                <a:latin typeface="Cambria" pitchFamily="18" charset="0"/>
                <a:ea typeface="Cambria" pitchFamily="18" charset="0"/>
                <a:cs typeface="Cambria"/>
              </a:rPr>
              <a:t>in</a:t>
            </a:r>
            <a:r>
              <a:rPr sz="1800" spc="80" dirty="0">
                <a:latin typeface="Cambria" pitchFamily="18" charset="0"/>
                <a:ea typeface="Cambria" pitchFamily="18" charset="0"/>
                <a:cs typeface="Cambria"/>
              </a:rPr>
              <a:t> </a:t>
            </a:r>
            <a:r>
              <a:rPr sz="1800" spc="40" dirty="0">
                <a:latin typeface="Cambria" pitchFamily="18" charset="0"/>
                <a:ea typeface="Cambria" pitchFamily="18" charset="0"/>
                <a:cs typeface="Cambria"/>
              </a:rPr>
              <a:t>both</a:t>
            </a:r>
            <a:r>
              <a:rPr sz="1800" spc="45" dirty="0">
                <a:latin typeface="Cambria" pitchFamily="18" charset="0"/>
                <a:ea typeface="Cambria" pitchFamily="18" charset="0"/>
                <a:cs typeface="Cambria"/>
              </a:rPr>
              <a:t> </a:t>
            </a:r>
            <a:r>
              <a:rPr sz="1800" spc="90" dirty="0">
                <a:latin typeface="Cambria" pitchFamily="18" charset="0"/>
                <a:ea typeface="Cambria" pitchFamily="18" charset="0"/>
                <a:cs typeface="Cambria"/>
              </a:rPr>
              <a:t>data </a:t>
            </a:r>
            <a:r>
              <a:rPr sz="1800" spc="50" dirty="0">
                <a:latin typeface="Cambria" pitchFamily="18" charset="0"/>
                <a:ea typeface="Cambria" pitchFamily="18" charset="0"/>
                <a:cs typeface="Cambria"/>
              </a:rPr>
              <a:t>base</a:t>
            </a:r>
            <a:r>
              <a:rPr sz="1800" spc="55" dirty="0">
                <a:latin typeface="Cambria" pitchFamily="18" charset="0"/>
                <a:ea typeface="Cambria" pitchFamily="18" charset="0"/>
                <a:cs typeface="Cambria"/>
              </a:rPr>
              <a:t> </a:t>
            </a:r>
            <a:r>
              <a:rPr sz="1800" spc="75" dirty="0">
                <a:latin typeface="Cambria" pitchFamily="18" charset="0"/>
                <a:ea typeface="Cambria" pitchFamily="18" charset="0"/>
                <a:cs typeface="Cambria"/>
              </a:rPr>
              <a:t>and </a:t>
            </a:r>
            <a:r>
              <a:rPr sz="1800" spc="80" dirty="0">
                <a:latin typeface="Cambria" pitchFamily="18" charset="0"/>
                <a:ea typeface="Cambria" pitchFamily="18" charset="0"/>
                <a:cs typeface="Cambria"/>
              </a:rPr>
              <a:t> </a:t>
            </a:r>
            <a:r>
              <a:rPr sz="1800" spc="50" dirty="0">
                <a:latin typeface="Cambria" pitchFamily="18" charset="0"/>
                <a:ea typeface="Cambria" pitchFamily="18" charset="0"/>
                <a:cs typeface="Cambria"/>
              </a:rPr>
              <a:t>information</a:t>
            </a:r>
            <a:r>
              <a:rPr sz="1800" spc="90" dirty="0">
                <a:latin typeface="Cambria" pitchFamily="18" charset="0"/>
                <a:ea typeface="Cambria" pitchFamily="18" charset="0"/>
                <a:cs typeface="Cambria"/>
              </a:rPr>
              <a:t> </a:t>
            </a:r>
            <a:r>
              <a:rPr sz="1800" spc="65" dirty="0">
                <a:latin typeface="Cambria" pitchFamily="18" charset="0"/>
                <a:ea typeface="Cambria" pitchFamily="18" charset="0"/>
                <a:cs typeface="Cambria"/>
              </a:rPr>
              <a:t>systems</a:t>
            </a:r>
            <a:endParaRPr sz="1800">
              <a:latin typeface="Cambria" pitchFamily="18" charset="0"/>
              <a:ea typeface="Cambria" pitchFamily="18" charset="0"/>
              <a:cs typeface="Cambria"/>
            </a:endParaRPr>
          </a:p>
          <a:p>
            <a:pPr marL="287020" indent="-274320" algn="just">
              <a:lnSpc>
                <a:spcPct val="100000"/>
              </a:lnSpc>
              <a:spcBef>
                <a:spcPts val="120"/>
              </a:spcBef>
              <a:buClr>
                <a:srgbClr val="FD8537"/>
              </a:buClr>
              <a:buSzPct val="70000"/>
              <a:buFont typeface="Wingdings"/>
              <a:buChar char=""/>
              <a:tabLst>
                <a:tab pos="287020" algn="l"/>
              </a:tabLst>
            </a:pPr>
            <a:r>
              <a:rPr sz="2000" b="1" spc="150" dirty="0">
                <a:latin typeface="Cambria" pitchFamily="18" charset="0"/>
                <a:ea typeface="Cambria" pitchFamily="18" charset="0"/>
                <a:cs typeface="Cambria"/>
              </a:rPr>
              <a:t>N-Gram</a:t>
            </a:r>
            <a:r>
              <a:rPr sz="2000" b="1" spc="70" dirty="0">
                <a:latin typeface="Cambria" pitchFamily="18" charset="0"/>
                <a:ea typeface="Cambria" pitchFamily="18" charset="0"/>
                <a:cs typeface="Cambria"/>
              </a:rPr>
              <a:t> </a:t>
            </a:r>
            <a:r>
              <a:rPr sz="2000" b="1" spc="150" dirty="0">
                <a:latin typeface="Cambria" pitchFamily="18" charset="0"/>
                <a:ea typeface="Cambria" pitchFamily="18" charset="0"/>
                <a:cs typeface="Cambria"/>
              </a:rPr>
              <a:t>Data</a:t>
            </a:r>
            <a:r>
              <a:rPr sz="2000" b="1" spc="85" dirty="0">
                <a:latin typeface="Cambria" pitchFamily="18" charset="0"/>
                <a:ea typeface="Cambria" pitchFamily="18" charset="0"/>
                <a:cs typeface="Cambria"/>
              </a:rPr>
              <a:t> </a:t>
            </a:r>
            <a:r>
              <a:rPr sz="2000" b="1" spc="90" dirty="0">
                <a:latin typeface="Cambria" pitchFamily="18" charset="0"/>
                <a:ea typeface="Cambria" pitchFamily="18" charset="0"/>
                <a:cs typeface="Cambria"/>
              </a:rPr>
              <a:t>Structure</a:t>
            </a:r>
            <a:endParaRPr sz="2000" b="1">
              <a:latin typeface="Cambria" pitchFamily="18" charset="0"/>
              <a:ea typeface="Cambria" pitchFamily="18" charset="0"/>
              <a:cs typeface="Cambria"/>
            </a:endParaRPr>
          </a:p>
          <a:p>
            <a:pPr marL="286385" marR="5715" indent="-33655" algn="just">
              <a:lnSpc>
                <a:spcPct val="80000"/>
              </a:lnSpc>
              <a:spcBef>
                <a:spcPts val="605"/>
              </a:spcBef>
            </a:pPr>
            <a:r>
              <a:rPr sz="1700" spc="85" dirty="0">
                <a:latin typeface="Cambria" pitchFamily="18" charset="0"/>
                <a:ea typeface="Cambria" pitchFamily="18" charset="0"/>
                <a:cs typeface="Cambria"/>
              </a:rPr>
              <a:t>Breaks</a:t>
            </a:r>
            <a:r>
              <a:rPr sz="1700" spc="90" dirty="0">
                <a:latin typeface="Cambria" pitchFamily="18" charset="0"/>
                <a:ea typeface="Cambria" pitchFamily="18" charset="0"/>
                <a:cs typeface="Cambria"/>
              </a:rPr>
              <a:t> </a:t>
            </a:r>
            <a:r>
              <a:rPr sz="1700" spc="35" dirty="0">
                <a:latin typeface="Cambria" pitchFamily="18" charset="0"/>
                <a:ea typeface="Cambria" pitchFamily="18" charset="0"/>
                <a:cs typeface="Cambria"/>
              </a:rPr>
              <a:t>processing</a:t>
            </a:r>
            <a:r>
              <a:rPr sz="1700" spc="40" dirty="0">
                <a:latin typeface="Cambria" pitchFamily="18" charset="0"/>
                <a:ea typeface="Cambria" pitchFamily="18" charset="0"/>
                <a:cs typeface="Cambria"/>
              </a:rPr>
              <a:t> </a:t>
            </a:r>
            <a:r>
              <a:rPr sz="1700" spc="50" dirty="0">
                <a:latin typeface="Cambria" pitchFamily="18" charset="0"/>
                <a:ea typeface="Cambria" pitchFamily="18" charset="0"/>
                <a:cs typeface="Cambria"/>
              </a:rPr>
              <a:t>tokens</a:t>
            </a:r>
            <a:r>
              <a:rPr sz="1700" spc="55" dirty="0">
                <a:latin typeface="Cambria" pitchFamily="18" charset="0"/>
                <a:ea typeface="Cambria" pitchFamily="18" charset="0"/>
                <a:cs typeface="Cambria"/>
              </a:rPr>
              <a:t> </a:t>
            </a:r>
            <a:r>
              <a:rPr sz="1700" spc="40" dirty="0">
                <a:latin typeface="Cambria" pitchFamily="18" charset="0"/>
                <a:ea typeface="Cambria" pitchFamily="18" charset="0"/>
                <a:cs typeface="Cambria"/>
              </a:rPr>
              <a:t>into</a:t>
            </a:r>
            <a:r>
              <a:rPr sz="1700" spc="45" dirty="0">
                <a:latin typeface="Cambria" pitchFamily="18" charset="0"/>
                <a:ea typeface="Cambria" pitchFamily="18" charset="0"/>
                <a:cs typeface="Cambria"/>
              </a:rPr>
              <a:t> </a:t>
            </a:r>
            <a:r>
              <a:rPr sz="1700" spc="65" dirty="0">
                <a:latin typeface="Cambria" pitchFamily="18" charset="0"/>
                <a:ea typeface="Cambria" pitchFamily="18" charset="0"/>
                <a:cs typeface="Cambria"/>
              </a:rPr>
              <a:t>smaller</a:t>
            </a:r>
            <a:r>
              <a:rPr sz="1700" spc="70" dirty="0">
                <a:latin typeface="Cambria" pitchFamily="18" charset="0"/>
                <a:ea typeface="Cambria" pitchFamily="18" charset="0"/>
                <a:cs typeface="Cambria"/>
              </a:rPr>
              <a:t> </a:t>
            </a:r>
            <a:r>
              <a:rPr sz="1700" spc="65" dirty="0">
                <a:latin typeface="Cambria" pitchFamily="18" charset="0"/>
                <a:ea typeface="Cambria" pitchFamily="18" charset="0"/>
                <a:cs typeface="Cambria"/>
              </a:rPr>
              <a:t>string</a:t>
            </a:r>
            <a:r>
              <a:rPr sz="1700" spc="70" dirty="0">
                <a:latin typeface="Cambria" pitchFamily="18" charset="0"/>
                <a:ea typeface="Cambria" pitchFamily="18" charset="0"/>
                <a:cs typeface="Cambria"/>
              </a:rPr>
              <a:t> </a:t>
            </a:r>
            <a:r>
              <a:rPr sz="1700" spc="75" dirty="0">
                <a:latin typeface="Cambria" pitchFamily="18" charset="0"/>
                <a:ea typeface="Cambria" pitchFamily="18" charset="0"/>
                <a:cs typeface="Cambria"/>
              </a:rPr>
              <a:t>units</a:t>
            </a:r>
            <a:r>
              <a:rPr sz="1700" spc="80" dirty="0">
                <a:latin typeface="Cambria" pitchFamily="18" charset="0"/>
                <a:ea typeface="Cambria" pitchFamily="18" charset="0"/>
                <a:cs typeface="Cambria"/>
              </a:rPr>
              <a:t> </a:t>
            </a:r>
            <a:r>
              <a:rPr sz="1700" spc="30" dirty="0">
                <a:latin typeface="Cambria" pitchFamily="18" charset="0"/>
                <a:ea typeface="Cambria" pitchFamily="18" charset="0"/>
                <a:cs typeface="Cambria"/>
              </a:rPr>
              <a:t>(which</a:t>
            </a:r>
            <a:r>
              <a:rPr sz="1700" spc="35" dirty="0">
                <a:latin typeface="Cambria" pitchFamily="18" charset="0"/>
                <a:ea typeface="Cambria" pitchFamily="18" charset="0"/>
                <a:cs typeface="Cambria"/>
              </a:rPr>
              <a:t> </a:t>
            </a:r>
            <a:r>
              <a:rPr sz="1700" spc="55" dirty="0">
                <a:latin typeface="Cambria" pitchFamily="18" charset="0"/>
                <a:ea typeface="Cambria" pitchFamily="18" charset="0"/>
                <a:cs typeface="Cambria"/>
              </a:rPr>
              <a:t>is</a:t>
            </a:r>
            <a:r>
              <a:rPr sz="1700" spc="60" dirty="0">
                <a:latin typeface="Cambria" pitchFamily="18" charset="0"/>
                <a:ea typeface="Cambria" pitchFamily="18" charset="0"/>
                <a:cs typeface="Cambria"/>
              </a:rPr>
              <a:t> </a:t>
            </a:r>
            <a:r>
              <a:rPr sz="1700" spc="50" dirty="0">
                <a:latin typeface="Cambria" pitchFamily="18" charset="0"/>
                <a:ea typeface="Cambria" pitchFamily="18" charset="0"/>
                <a:cs typeface="Cambria"/>
              </a:rPr>
              <a:t>why</a:t>
            </a:r>
            <a:r>
              <a:rPr sz="1700" spc="55" dirty="0">
                <a:latin typeface="Cambria" pitchFamily="18" charset="0"/>
                <a:ea typeface="Cambria" pitchFamily="18" charset="0"/>
                <a:cs typeface="Cambria"/>
              </a:rPr>
              <a:t> </a:t>
            </a:r>
            <a:r>
              <a:rPr sz="1700" spc="70" dirty="0">
                <a:latin typeface="Cambria" pitchFamily="18" charset="0"/>
                <a:ea typeface="Cambria" pitchFamily="18" charset="0"/>
                <a:cs typeface="Cambria"/>
              </a:rPr>
              <a:t>it  </a:t>
            </a:r>
            <a:r>
              <a:rPr sz="1700" spc="50" dirty="0">
                <a:latin typeface="Cambria" pitchFamily="18" charset="0"/>
                <a:ea typeface="Cambria" pitchFamily="18" charset="0"/>
                <a:cs typeface="Cambria"/>
              </a:rPr>
              <a:t>is </a:t>
            </a:r>
            <a:r>
              <a:rPr sz="1700" spc="55" dirty="0">
                <a:latin typeface="Cambria" pitchFamily="18" charset="0"/>
                <a:ea typeface="Cambria" pitchFamily="18" charset="0"/>
                <a:cs typeface="Cambria"/>
              </a:rPr>
              <a:t> </a:t>
            </a:r>
            <a:r>
              <a:rPr sz="1700" spc="45" dirty="0">
                <a:latin typeface="Cambria" pitchFamily="18" charset="0"/>
                <a:ea typeface="Cambria" pitchFamily="18" charset="0"/>
                <a:cs typeface="Cambria"/>
              </a:rPr>
              <a:t>sometimes</a:t>
            </a:r>
            <a:r>
              <a:rPr sz="1700" spc="50" dirty="0">
                <a:latin typeface="Cambria" pitchFamily="18" charset="0"/>
                <a:ea typeface="Cambria" pitchFamily="18" charset="0"/>
                <a:cs typeface="Cambria"/>
              </a:rPr>
              <a:t> </a:t>
            </a:r>
            <a:r>
              <a:rPr sz="1700" spc="40" dirty="0">
                <a:latin typeface="Cambria" pitchFamily="18" charset="0"/>
                <a:ea typeface="Cambria" pitchFamily="18" charset="0"/>
                <a:cs typeface="Cambria"/>
              </a:rPr>
              <a:t>discussed</a:t>
            </a:r>
            <a:r>
              <a:rPr sz="1700" spc="45" dirty="0">
                <a:latin typeface="Cambria" pitchFamily="18" charset="0"/>
                <a:ea typeface="Cambria" pitchFamily="18" charset="0"/>
                <a:cs typeface="Cambria"/>
              </a:rPr>
              <a:t> </a:t>
            </a:r>
            <a:r>
              <a:rPr sz="1700" spc="55" dirty="0">
                <a:latin typeface="Cambria" pitchFamily="18" charset="0"/>
                <a:ea typeface="Cambria" pitchFamily="18" charset="0"/>
                <a:cs typeface="Cambria"/>
              </a:rPr>
              <a:t>under</a:t>
            </a:r>
            <a:r>
              <a:rPr sz="1700" spc="60" dirty="0">
                <a:latin typeface="Cambria" pitchFamily="18" charset="0"/>
                <a:ea typeface="Cambria" pitchFamily="18" charset="0"/>
                <a:cs typeface="Cambria"/>
              </a:rPr>
              <a:t> </a:t>
            </a:r>
            <a:r>
              <a:rPr sz="1700" spc="50" dirty="0">
                <a:latin typeface="Cambria" pitchFamily="18" charset="0"/>
                <a:ea typeface="Cambria" pitchFamily="18" charset="0"/>
                <a:cs typeface="Cambria"/>
              </a:rPr>
              <a:t>stemming)</a:t>
            </a:r>
            <a:r>
              <a:rPr sz="1700" spc="55" dirty="0">
                <a:latin typeface="Cambria" pitchFamily="18" charset="0"/>
                <a:ea typeface="Cambria" pitchFamily="18" charset="0"/>
                <a:cs typeface="Cambria"/>
              </a:rPr>
              <a:t> </a:t>
            </a:r>
            <a:r>
              <a:rPr sz="1700" spc="70" dirty="0">
                <a:latin typeface="Cambria" pitchFamily="18" charset="0"/>
                <a:ea typeface="Cambria" pitchFamily="18" charset="0"/>
                <a:cs typeface="Cambria"/>
              </a:rPr>
              <a:t>and</a:t>
            </a:r>
            <a:r>
              <a:rPr sz="1700" spc="75" dirty="0">
                <a:latin typeface="Cambria" pitchFamily="18" charset="0"/>
                <a:ea typeface="Cambria" pitchFamily="18" charset="0"/>
                <a:cs typeface="Cambria"/>
              </a:rPr>
              <a:t> </a:t>
            </a:r>
            <a:r>
              <a:rPr sz="1700" spc="55" dirty="0">
                <a:latin typeface="Cambria" pitchFamily="18" charset="0"/>
                <a:ea typeface="Cambria" pitchFamily="18" charset="0"/>
                <a:cs typeface="Cambria"/>
              </a:rPr>
              <a:t>uses</a:t>
            </a:r>
            <a:r>
              <a:rPr sz="1700" spc="60" dirty="0">
                <a:latin typeface="Cambria" pitchFamily="18" charset="0"/>
                <a:ea typeface="Cambria" pitchFamily="18" charset="0"/>
                <a:cs typeface="Cambria"/>
              </a:rPr>
              <a:t> the</a:t>
            </a:r>
            <a:r>
              <a:rPr sz="1700" spc="65" dirty="0">
                <a:latin typeface="Cambria" pitchFamily="18" charset="0"/>
                <a:ea typeface="Cambria" pitchFamily="18" charset="0"/>
                <a:cs typeface="Cambria"/>
              </a:rPr>
              <a:t> </a:t>
            </a:r>
            <a:r>
              <a:rPr sz="1700" spc="45" dirty="0">
                <a:latin typeface="Cambria" pitchFamily="18" charset="0"/>
                <a:ea typeface="Cambria" pitchFamily="18" charset="0"/>
                <a:cs typeface="Cambria"/>
              </a:rPr>
              <a:t>token</a:t>
            </a:r>
            <a:r>
              <a:rPr sz="1700" spc="50" dirty="0">
                <a:latin typeface="Cambria" pitchFamily="18" charset="0"/>
                <a:ea typeface="Cambria" pitchFamily="18" charset="0"/>
                <a:cs typeface="Cambria"/>
              </a:rPr>
              <a:t> </a:t>
            </a:r>
            <a:r>
              <a:rPr sz="1700" spc="70" dirty="0">
                <a:latin typeface="Cambria" pitchFamily="18" charset="0"/>
                <a:ea typeface="Cambria" pitchFamily="18" charset="0"/>
                <a:cs typeface="Cambria"/>
              </a:rPr>
              <a:t>fragments  </a:t>
            </a:r>
            <a:r>
              <a:rPr sz="1700" spc="15" dirty="0">
                <a:latin typeface="Cambria" pitchFamily="18" charset="0"/>
                <a:ea typeface="Cambria" pitchFamily="18" charset="0"/>
                <a:cs typeface="Cambria"/>
              </a:rPr>
              <a:t>for </a:t>
            </a:r>
            <a:r>
              <a:rPr sz="1700" spc="20" dirty="0">
                <a:latin typeface="Cambria" pitchFamily="18" charset="0"/>
                <a:ea typeface="Cambria" pitchFamily="18" charset="0"/>
                <a:cs typeface="Cambria"/>
              </a:rPr>
              <a:t> </a:t>
            </a:r>
            <a:r>
              <a:rPr sz="1700" spc="65" dirty="0">
                <a:latin typeface="Cambria" pitchFamily="18" charset="0"/>
                <a:ea typeface="Cambria" pitchFamily="18" charset="0"/>
                <a:cs typeface="Cambria"/>
              </a:rPr>
              <a:t>search.</a:t>
            </a:r>
            <a:r>
              <a:rPr sz="1700" spc="70" dirty="0">
                <a:latin typeface="Cambria" pitchFamily="18" charset="0"/>
                <a:ea typeface="Cambria" pitchFamily="18" charset="0"/>
                <a:cs typeface="Cambria"/>
              </a:rPr>
              <a:t> </a:t>
            </a:r>
            <a:r>
              <a:rPr sz="1700" spc="35" dirty="0">
                <a:latin typeface="Cambria" pitchFamily="18" charset="0"/>
                <a:ea typeface="Cambria" pitchFamily="18" charset="0"/>
                <a:cs typeface="Cambria"/>
              </a:rPr>
              <a:t>improved</a:t>
            </a:r>
            <a:r>
              <a:rPr sz="1700" spc="40" dirty="0">
                <a:latin typeface="Cambria" pitchFamily="18" charset="0"/>
                <a:ea typeface="Cambria" pitchFamily="18" charset="0"/>
                <a:cs typeface="Cambria"/>
              </a:rPr>
              <a:t> efficiencies</a:t>
            </a:r>
            <a:r>
              <a:rPr sz="1700" spc="45" dirty="0">
                <a:latin typeface="Cambria" pitchFamily="18" charset="0"/>
                <a:ea typeface="Cambria" pitchFamily="18" charset="0"/>
                <a:cs typeface="Cambria"/>
              </a:rPr>
              <a:t> </a:t>
            </a:r>
            <a:r>
              <a:rPr sz="1700" spc="70" dirty="0">
                <a:latin typeface="Cambria" pitchFamily="18" charset="0"/>
                <a:ea typeface="Cambria" pitchFamily="18" charset="0"/>
                <a:cs typeface="Cambria"/>
              </a:rPr>
              <a:t>and</a:t>
            </a:r>
            <a:r>
              <a:rPr sz="1700" spc="75" dirty="0">
                <a:latin typeface="Cambria" pitchFamily="18" charset="0"/>
                <a:ea typeface="Cambria" pitchFamily="18" charset="0"/>
                <a:cs typeface="Cambria"/>
              </a:rPr>
              <a:t> </a:t>
            </a:r>
            <a:r>
              <a:rPr sz="1700" spc="45" dirty="0">
                <a:latin typeface="Cambria" pitchFamily="18" charset="0"/>
                <a:ea typeface="Cambria" pitchFamily="18" charset="0"/>
                <a:cs typeface="Cambria"/>
              </a:rPr>
              <a:t>conceptual</a:t>
            </a:r>
            <a:r>
              <a:rPr sz="1700" spc="50" dirty="0">
                <a:latin typeface="Cambria" pitchFamily="18" charset="0"/>
                <a:ea typeface="Cambria" pitchFamily="18" charset="0"/>
                <a:cs typeface="Cambria"/>
              </a:rPr>
              <a:t> </a:t>
            </a:r>
            <a:r>
              <a:rPr sz="1700" spc="70" dirty="0">
                <a:latin typeface="Cambria" pitchFamily="18" charset="0"/>
                <a:ea typeface="Cambria" pitchFamily="18" charset="0"/>
                <a:cs typeface="Cambria"/>
              </a:rPr>
              <a:t>manipulations</a:t>
            </a:r>
            <a:r>
              <a:rPr sz="1700" spc="75" dirty="0">
                <a:latin typeface="Cambria" pitchFamily="18" charset="0"/>
                <a:ea typeface="Cambria" pitchFamily="18" charset="0"/>
                <a:cs typeface="Cambria"/>
              </a:rPr>
              <a:t> </a:t>
            </a:r>
            <a:r>
              <a:rPr sz="1700" spc="15" dirty="0">
                <a:latin typeface="Cambria" pitchFamily="18" charset="0"/>
                <a:ea typeface="Cambria" pitchFamily="18" charset="0"/>
                <a:cs typeface="Cambria"/>
              </a:rPr>
              <a:t>over</a:t>
            </a:r>
            <a:r>
              <a:rPr sz="1700" spc="20" dirty="0">
                <a:latin typeface="Cambria" pitchFamily="18" charset="0"/>
                <a:ea typeface="Cambria" pitchFamily="18" charset="0"/>
                <a:cs typeface="Cambria"/>
              </a:rPr>
              <a:t> </a:t>
            </a:r>
            <a:r>
              <a:rPr sz="1700" spc="70" dirty="0">
                <a:latin typeface="Cambria" pitchFamily="18" charset="0"/>
                <a:ea typeface="Cambria" pitchFamily="18" charset="0"/>
                <a:cs typeface="Cambria"/>
              </a:rPr>
              <a:t>full</a:t>
            </a:r>
            <a:r>
              <a:rPr sz="1700" spc="75" dirty="0">
                <a:latin typeface="Cambria" pitchFamily="18" charset="0"/>
                <a:ea typeface="Cambria" pitchFamily="18" charset="0"/>
                <a:cs typeface="Cambria"/>
              </a:rPr>
              <a:t> </a:t>
            </a:r>
            <a:r>
              <a:rPr sz="1700" spc="5" dirty="0">
                <a:latin typeface="Cambria" pitchFamily="18" charset="0"/>
                <a:ea typeface="Cambria" pitchFamily="18" charset="0"/>
                <a:cs typeface="Cambria"/>
              </a:rPr>
              <a:t>word </a:t>
            </a:r>
            <a:r>
              <a:rPr sz="1700" spc="10" dirty="0">
                <a:latin typeface="Cambria" pitchFamily="18" charset="0"/>
                <a:ea typeface="Cambria" pitchFamily="18" charset="0"/>
                <a:cs typeface="Cambria"/>
              </a:rPr>
              <a:t> </a:t>
            </a:r>
            <a:r>
              <a:rPr sz="1700" spc="45" dirty="0">
                <a:latin typeface="Cambria" pitchFamily="18" charset="0"/>
                <a:ea typeface="Cambria" pitchFamily="18" charset="0"/>
                <a:cs typeface="Cambria"/>
              </a:rPr>
              <a:t>inversion</a:t>
            </a:r>
            <a:endParaRPr sz="1700">
              <a:latin typeface="Cambria" pitchFamily="18" charset="0"/>
              <a:ea typeface="Cambria" pitchFamily="18" charset="0"/>
              <a:cs typeface="Cambria"/>
            </a:endParaRPr>
          </a:p>
          <a:p>
            <a:pPr marL="287020" indent="-274320" algn="just">
              <a:lnSpc>
                <a:spcPct val="100000"/>
              </a:lnSpc>
              <a:spcBef>
                <a:spcPts val="114"/>
              </a:spcBef>
              <a:buClr>
                <a:srgbClr val="FD8537"/>
              </a:buClr>
              <a:buSzPct val="70000"/>
              <a:buFont typeface="Wingdings"/>
              <a:buChar char=""/>
              <a:tabLst>
                <a:tab pos="287020" algn="l"/>
              </a:tabLst>
            </a:pPr>
            <a:r>
              <a:rPr sz="2000" b="1" spc="180" dirty="0">
                <a:latin typeface="Cambria" pitchFamily="18" charset="0"/>
                <a:ea typeface="Cambria" pitchFamily="18" charset="0"/>
                <a:cs typeface="Cambria"/>
              </a:rPr>
              <a:t>PAT</a:t>
            </a:r>
            <a:r>
              <a:rPr sz="2000" b="1" spc="95" dirty="0">
                <a:latin typeface="Cambria" pitchFamily="18" charset="0"/>
                <a:ea typeface="Cambria" pitchFamily="18" charset="0"/>
                <a:cs typeface="Cambria"/>
              </a:rPr>
              <a:t> </a:t>
            </a:r>
            <a:r>
              <a:rPr sz="2000" b="1" spc="150" dirty="0">
                <a:latin typeface="Cambria" pitchFamily="18" charset="0"/>
                <a:ea typeface="Cambria" pitchFamily="18" charset="0"/>
                <a:cs typeface="Cambria"/>
              </a:rPr>
              <a:t>Data</a:t>
            </a:r>
            <a:r>
              <a:rPr sz="2000" b="1" spc="80" dirty="0">
                <a:latin typeface="Cambria" pitchFamily="18" charset="0"/>
                <a:ea typeface="Cambria" pitchFamily="18" charset="0"/>
                <a:cs typeface="Cambria"/>
              </a:rPr>
              <a:t> </a:t>
            </a:r>
            <a:r>
              <a:rPr sz="2000" b="1" spc="90" dirty="0">
                <a:latin typeface="Cambria" pitchFamily="18" charset="0"/>
                <a:ea typeface="Cambria" pitchFamily="18" charset="0"/>
                <a:cs typeface="Cambria"/>
              </a:rPr>
              <a:t>Structure</a:t>
            </a:r>
            <a:endParaRPr sz="2000" b="1">
              <a:latin typeface="Cambria" pitchFamily="18" charset="0"/>
              <a:ea typeface="Cambria" pitchFamily="18" charset="0"/>
              <a:cs typeface="Cambria"/>
            </a:endParaRPr>
          </a:p>
          <a:p>
            <a:pPr marL="652145" marR="6985" indent="-21590" algn="just">
              <a:lnSpc>
                <a:spcPct val="80000"/>
              </a:lnSpc>
              <a:spcBef>
                <a:spcPts val="434"/>
              </a:spcBef>
            </a:pPr>
            <a:r>
              <a:rPr sz="1800" spc="160" dirty="0">
                <a:latin typeface="Cambria" pitchFamily="18" charset="0"/>
                <a:ea typeface="Cambria" pitchFamily="18" charset="0"/>
                <a:cs typeface="Cambria"/>
              </a:rPr>
              <a:t>PAT </a:t>
            </a:r>
            <a:r>
              <a:rPr sz="1800" spc="45" dirty="0">
                <a:latin typeface="Cambria" pitchFamily="18" charset="0"/>
                <a:ea typeface="Cambria" pitchFamily="18" charset="0"/>
                <a:cs typeface="Cambria"/>
              </a:rPr>
              <a:t>trees </a:t>
            </a:r>
            <a:r>
              <a:rPr sz="1800" spc="80" dirty="0">
                <a:latin typeface="Cambria" pitchFamily="18" charset="0"/>
                <a:ea typeface="Cambria" pitchFamily="18" charset="0"/>
                <a:cs typeface="Cambria"/>
              </a:rPr>
              <a:t>and </a:t>
            </a:r>
            <a:r>
              <a:rPr sz="1800" spc="75" dirty="0">
                <a:latin typeface="Cambria" pitchFamily="18" charset="0"/>
                <a:ea typeface="Cambria" pitchFamily="18" charset="0"/>
                <a:cs typeface="Cambria"/>
              </a:rPr>
              <a:t>arrays </a:t>
            </a:r>
            <a:r>
              <a:rPr sz="1800" spc="30" dirty="0">
                <a:latin typeface="Cambria" pitchFamily="18" charset="0"/>
                <a:ea typeface="Cambria" pitchFamily="18" charset="0"/>
                <a:cs typeface="Cambria"/>
              </a:rPr>
              <a:t>view </a:t>
            </a:r>
            <a:r>
              <a:rPr sz="1800" spc="65" dirty="0">
                <a:latin typeface="Cambria" pitchFamily="18" charset="0"/>
                <a:ea typeface="Cambria" pitchFamily="18" charset="0"/>
                <a:cs typeface="Cambria"/>
              </a:rPr>
              <a:t>the </a:t>
            </a:r>
            <a:r>
              <a:rPr sz="1800" spc="70" dirty="0">
                <a:latin typeface="Cambria" pitchFamily="18" charset="0"/>
                <a:ea typeface="Cambria" pitchFamily="18" charset="0"/>
                <a:cs typeface="Cambria"/>
              </a:rPr>
              <a:t>text </a:t>
            </a:r>
            <a:r>
              <a:rPr sz="1800" spc="-5" dirty="0">
                <a:latin typeface="Cambria" pitchFamily="18" charset="0"/>
                <a:ea typeface="Cambria" pitchFamily="18" charset="0"/>
                <a:cs typeface="Cambria"/>
              </a:rPr>
              <a:t>of </a:t>
            </a:r>
            <a:r>
              <a:rPr sz="1800" spc="105" dirty="0">
                <a:latin typeface="Cambria" pitchFamily="18" charset="0"/>
                <a:ea typeface="Cambria" pitchFamily="18" charset="0"/>
                <a:cs typeface="Cambria"/>
              </a:rPr>
              <a:t>an </a:t>
            </a:r>
            <a:r>
              <a:rPr sz="1800" spc="70" dirty="0">
                <a:latin typeface="Cambria" pitchFamily="18" charset="0"/>
                <a:ea typeface="Cambria" pitchFamily="18" charset="0"/>
                <a:cs typeface="Cambria"/>
              </a:rPr>
              <a:t>item </a:t>
            </a:r>
            <a:r>
              <a:rPr sz="1800" spc="90" dirty="0">
                <a:latin typeface="Cambria" pitchFamily="18" charset="0"/>
                <a:ea typeface="Cambria" pitchFamily="18" charset="0"/>
                <a:cs typeface="Cambria"/>
              </a:rPr>
              <a:t>as </a:t>
            </a:r>
            <a:r>
              <a:rPr sz="1800" spc="120" dirty="0">
                <a:latin typeface="Cambria" pitchFamily="18" charset="0"/>
                <a:ea typeface="Cambria" pitchFamily="18" charset="0"/>
                <a:cs typeface="Cambria"/>
              </a:rPr>
              <a:t>a </a:t>
            </a:r>
            <a:r>
              <a:rPr sz="1800" spc="60" dirty="0">
                <a:latin typeface="Cambria" pitchFamily="18" charset="0"/>
                <a:ea typeface="Cambria" pitchFamily="18" charset="0"/>
                <a:cs typeface="Cambria"/>
              </a:rPr>
              <a:t>single </a:t>
            </a:r>
            <a:r>
              <a:rPr sz="1800" spc="45" dirty="0">
                <a:latin typeface="Cambria" pitchFamily="18" charset="0"/>
                <a:ea typeface="Cambria" pitchFamily="18" charset="0"/>
                <a:cs typeface="Cambria"/>
              </a:rPr>
              <a:t>long </a:t>
            </a:r>
            <a:r>
              <a:rPr sz="1800" spc="75" dirty="0">
                <a:latin typeface="Cambria" pitchFamily="18" charset="0"/>
                <a:ea typeface="Cambria" pitchFamily="18" charset="0"/>
                <a:cs typeface="Cambria"/>
              </a:rPr>
              <a:t>stream </a:t>
            </a:r>
            <a:r>
              <a:rPr sz="1800" spc="80" dirty="0">
                <a:latin typeface="Cambria" pitchFamily="18" charset="0"/>
                <a:ea typeface="Cambria" pitchFamily="18" charset="0"/>
                <a:cs typeface="Cambria"/>
              </a:rPr>
              <a:t> </a:t>
            </a:r>
            <a:r>
              <a:rPr sz="1800" spc="55" dirty="0">
                <a:latin typeface="Cambria" pitchFamily="18" charset="0"/>
                <a:ea typeface="Cambria" pitchFamily="18" charset="0"/>
                <a:cs typeface="Cambria"/>
              </a:rPr>
              <a:t>versus</a:t>
            </a:r>
            <a:r>
              <a:rPr sz="1800" spc="60" dirty="0">
                <a:latin typeface="Cambria" pitchFamily="18" charset="0"/>
                <a:ea typeface="Cambria" pitchFamily="18" charset="0"/>
                <a:cs typeface="Cambria"/>
              </a:rPr>
              <a:t> </a:t>
            </a:r>
            <a:r>
              <a:rPr sz="1800" spc="120" dirty="0">
                <a:latin typeface="Cambria" pitchFamily="18" charset="0"/>
                <a:ea typeface="Cambria" pitchFamily="18" charset="0"/>
                <a:cs typeface="Cambria"/>
              </a:rPr>
              <a:t>a</a:t>
            </a:r>
            <a:r>
              <a:rPr sz="1800" spc="125" dirty="0">
                <a:latin typeface="Cambria" pitchFamily="18" charset="0"/>
                <a:ea typeface="Cambria" pitchFamily="18" charset="0"/>
                <a:cs typeface="Cambria"/>
              </a:rPr>
              <a:t> </a:t>
            </a:r>
            <a:r>
              <a:rPr sz="1800" spc="55" dirty="0">
                <a:latin typeface="Cambria" pitchFamily="18" charset="0"/>
                <a:ea typeface="Cambria" pitchFamily="18" charset="0"/>
                <a:cs typeface="Cambria"/>
              </a:rPr>
              <a:t>juxtaposition</a:t>
            </a:r>
            <a:r>
              <a:rPr sz="1800" spc="60" dirty="0">
                <a:latin typeface="Cambria" pitchFamily="18" charset="0"/>
                <a:ea typeface="Cambria" pitchFamily="18" charset="0"/>
                <a:cs typeface="Cambria"/>
              </a:rPr>
              <a:t> </a:t>
            </a:r>
            <a:r>
              <a:rPr sz="1800" spc="-5" dirty="0">
                <a:latin typeface="Cambria" pitchFamily="18" charset="0"/>
                <a:ea typeface="Cambria" pitchFamily="18" charset="0"/>
                <a:cs typeface="Cambria"/>
              </a:rPr>
              <a:t>of</a:t>
            </a:r>
            <a:r>
              <a:rPr sz="1800" dirty="0">
                <a:latin typeface="Cambria" pitchFamily="18" charset="0"/>
                <a:ea typeface="Cambria" pitchFamily="18" charset="0"/>
                <a:cs typeface="Cambria"/>
              </a:rPr>
              <a:t> </a:t>
            </a:r>
            <a:r>
              <a:rPr sz="1800" spc="35" dirty="0">
                <a:latin typeface="Cambria" pitchFamily="18" charset="0"/>
                <a:ea typeface="Cambria" pitchFamily="18" charset="0"/>
                <a:cs typeface="Cambria"/>
              </a:rPr>
              <a:t>words.</a:t>
            </a:r>
            <a:r>
              <a:rPr sz="1800" spc="40" dirty="0">
                <a:latin typeface="Cambria" pitchFamily="18" charset="0"/>
                <a:ea typeface="Cambria" pitchFamily="18" charset="0"/>
                <a:cs typeface="Cambria"/>
              </a:rPr>
              <a:t> </a:t>
            </a:r>
            <a:r>
              <a:rPr sz="1800" spc="65" dirty="0">
                <a:latin typeface="Cambria" pitchFamily="18" charset="0"/>
                <a:ea typeface="Cambria" pitchFamily="18" charset="0"/>
                <a:cs typeface="Cambria"/>
              </a:rPr>
              <a:t>Around</a:t>
            </a:r>
            <a:r>
              <a:rPr sz="1800" spc="70" dirty="0">
                <a:latin typeface="Cambria" pitchFamily="18" charset="0"/>
                <a:ea typeface="Cambria" pitchFamily="18" charset="0"/>
                <a:cs typeface="Cambria"/>
              </a:rPr>
              <a:t> </a:t>
            </a:r>
            <a:r>
              <a:rPr sz="1800" spc="75" dirty="0">
                <a:latin typeface="Cambria" pitchFamily="18" charset="0"/>
                <a:ea typeface="Cambria" pitchFamily="18" charset="0"/>
                <a:cs typeface="Cambria"/>
              </a:rPr>
              <a:t>this</a:t>
            </a:r>
            <a:r>
              <a:rPr sz="1800" spc="80" dirty="0">
                <a:latin typeface="Cambria" pitchFamily="18" charset="0"/>
                <a:ea typeface="Cambria" pitchFamily="18" charset="0"/>
                <a:cs typeface="Cambria"/>
              </a:rPr>
              <a:t> </a:t>
            </a:r>
            <a:r>
              <a:rPr sz="1800" spc="75" dirty="0">
                <a:latin typeface="Cambria" pitchFamily="18" charset="0"/>
                <a:ea typeface="Cambria" pitchFamily="18" charset="0"/>
                <a:cs typeface="Cambria"/>
              </a:rPr>
              <a:t>paradigm</a:t>
            </a:r>
            <a:r>
              <a:rPr sz="1800" spc="80" dirty="0">
                <a:latin typeface="Cambria" pitchFamily="18" charset="0"/>
                <a:ea typeface="Cambria" pitchFamily="18" charset="0"/>
                <a:cs typeface="Cambria"/>
              </a:rPr>
              <a:t> </a:t>
            </a:r>
            <a:r>
              <a:rPr sz="1800" spc="60" dirty="0">
                <a:latin typeface="Cambria" pitchFamily="18" charset="0"/>
                <a:ea typeface="Cambria" pitchFamily="18" charset="0"/>
                <a:cs typeface="Cambria"/>
              </a:rPr>
              <a:t>search </a:t>
            </a:r>
            <a:r>
              <a:rPr sz="1800" spc="65" dirty="0">
                <a:latin typeface="Cambria" pitchFamily="18" charset="0"/>
                <a:ea typeface="Cambria" pitchFamily="18" charset="0"/>
                <a:cs typeface="Cambria"/>
              </a:rPr>
              <a:t> algorithms</a:t>
            </a:r>
            <a:r>
              <a:rPr sz="1800" spc="95" dirty="0">
                <a:latin typeface="Cambria" pitchFamily="18" charset="0"/>
                <a:ea typeface="Cambria" pitchFamily="18" charset="0"/>
                <a:cs typeface="Cambria"/>
              </a:rPr>
              <a:t> </a:t>
            </a:r>
            <a:r>
              <a:rPr sz="1800" spc="60" dirty="0">
                <a:latin typeface="Cambria" pitchFamily="18" charset="0"/>
                <a:ea typeface="Cambria" pitchFamily="18" charset="0"/>
                <a:cs typeface="Cambria"/>
              </a:rPr>
              <a:t>are</a:t>
            </a:r>
            <a:r>
              <a:rPr sz="1800" spc="100" dirty="0">
                <a:latin typeface="Cambria" pitchFamily="18" charset="0"/>
                <a:ea typeface="Cambria" pitchFamily="18" charset="0"/>
                <a:cs typeface="Cambria"/>
              </a:rPr>
              <a:t> </a:t>
            </a:r>
            <a:r>
              <a:rPr sz="1800" spc="40" dirty="0">
                <a:latin typeface="Cambria" pitchFamily="18" charset="0"/>
                <a:ea typeface="Cambria" pitchFamily="18" charset="0"/>
                <a:cs typeface="Cambria"/>
              </a:rPr>
              <a:t>defined</a:t>
            </a:r>
            <a:r>
              <a:rPr sz="1800" spc="110" dirty="0">
                <a:latin typeface="Cambria" pitchFamily="18" charset="0"/>
                <a:ea typeface="Cambria" pitchFamily="18" charset="0"/>
                <a:cs typeface="Cambria"/>
              </a:rPr>
              <a:t> </a:t>
            </a:r>
            <a:r>
              <a:rPr sz="1800" spc="45" dirty="0">
                <a:latin typeface="Cambria" pitchFamily="18" charset="0"/>
                <a:ea typeface="Cambria" pitchFamily="18" charset="0"/>
                <a:cs typeface="Cambria"/>
              </a:rPr>
              <a:t>based</a:t>
            </a:r>
            <a:r>
              <a:rPr sz="1800" spc="105" dirty="0">
                <a:latin typeface="Cambria" pitchFamily="18" charset="0"/>
                <a:ea typeface="Cambria" pitchFamily="18" charset="0"/>
                <a:cs typeface="Cambria"/>
              </a:rPr>
              <a:t> </a:t>
            </a:r>
            <a:r>
              <a:rPr sz="1800" spc="40" dirty="0">
                <a:latin typeface="Cambria" pitchFamily="18" charset="0"/>
                <a:ea typeface="Cambria" pitchFamily="18" charset="0"/>
                <a:cs typeface="Cambria"/>
              </a:rPr>
              <a:t>upon</a:t>
            </a:r>
            <a:r>
              <a:rPr sz="1800" spc="105" dirty="0">
                <a:latin typeface="Cambria" pitchFamily="18" charset="0"/>
                <a:ea typeface="Cambria" pitchFamily="18" charset="0"/>
                <a:cs typeface="Cambria"/>
              </a:rPr>
              <a:t> </a:t>
            </a:r>
            <a:r>
              <a:rPr sz="1800" spc="70" dirty="0">
                <a:latin typeface="Cambria" pitchFamily="18" charset="0"/>
                <a:ea typeface="Cambria" pitchFamily="18" charset="0"/>
                <a:cs typeface="Cambria"/>
              </a:rPr>
              <a:t>text</a:t>
            </a:r>
            <a:r>
              <a:rPr sz="1800" spc="95" dirty="0">
                <a:latin typeface="Cambria" pitchFamily="18" charset="0"/>
                <a:ea typeface="Cambria" pitchFamily="18" charset="0"/>
                <a:cs typeface="Cambria"/>
              </a:rPr>
              <a:t> </a:t>
            </a:r>
            <a:r>
              <a:rPr sz="1800" spc="75" dirty="0">
                <a:latin typeface="Cambria" pitchFamily="18" charset="0"/>
                <a:ea typeface="Cambria" pitchFamily="18" charset="0"/>
                <a:cs typeface="Cambria"/>
              </a:rPr>
              <a:t>strings.</a:t>
            </a:r>
            <a:endParaRPr sz="1800">
              <a:latin typeface="Cambria" pitchFamily="18" charset="0"/>
              <a:ea typeface="Cambria" pitchFamily="18" charset="0"/>
              <a:cs typeface="Cambria"/>
            </a:endParaRPr>
          </a:p>
          <a:p>
            <a:pPr marL="287020" indent="-274320" algn="just">
              <a:lnSpc>
                <a:spcPct val="100000"/>
              </a:lnSpc>
              <a:spcBef>
                <a:spcPts val="114"/>
              </a:spcBef>
              <a:buClr>
                <a:srgbClr val="FD8537"/>
              </a:buClr>
              <a:buSzPct val="70000"/>
              <a:buFont typeface="Wingdings"/>
              <a:buChar char=""/>
              <a:tabLst>
                <a:tab pos="287020" algn="l"/>
              </a:tabLst>
            </a:pPr>
            <a:r>
              <a:rPr sz="2000" b="1" spc="105" dirty="0">
                <a:latin typeface="Cambria" pitchFamily="18" charset="0"/>
                <a:ea typeface="Cambria" pitchFamily="18" charset="0"/>
                <a:cs typeface="Cambria"/>
              </a:rPr>
              <a:t>Signature</a:t>
            </a:r>
            <a:r>
              <a:rPr sz="2000" b="1" spc="95" dirty="0">
                <a:latin typeface="Cambria" pitchFamily="18" charset="0"/>
                <a:ea typeface="Cambria" pitchFamily="18" charset="0"/>
                <a:cs typeface="Cambria"/>
              </a:rPr>
              <a:t> </a:t>
            </a:r>
            <a:r>
              <a:rPr sz="2000" b="1" spc="110" dirty="0">
                <a:latin typeface="Cambria" pitchFamily="18" charset="0"/>
                <a:ea typeface="Cambria" pitchFamily="18" charset="0"/>
                <a:cs typeface="Cambria"/>
              </a:rPr>
              <a:t>File</a:t>
            </a:r>
            <a:r>
              <a:rPr sz="2000" b="1" spc="95" dirty="0">
                <a:latin typeface="Cambria" pitchFamily="18" charset="0"/>
                <a:ea typeface="Cambria" pitchFamily="18" charset="0"/>
                <a:cs typeface="Cambria"/>
              </a:rPr>
              <a:t> </a:t>
            </a:r>
            <a:r>
              <a:rPr sz="2000" b="1" spc="90" dirty="0">
                <a:latin typeface="Cambria" pitchFamily="18" charset="0"/>
                <a:ea typeface="Cambria" pitchFamily="18" charset="0"/>
                <a:cs typeface="Cambria"/>
              </a:rPr>
              <a:t>Structure</a:t>
            </a:r>
            <a:endParaRPr sz="2000" b="1">
              <a:latin typeface="Cambria" pitchFamily="18" charset="0"/>
              <a:ea typeface="Cambria" pitchFamily="18" charset="0"/>
              <a:cs typeface="Cambria"/>
            </a:endParaRPr>
          </a:p>
          <a:p>
            <a:pPr marL="286385" marR="5080" lvl="1" indent="76200" algn="just">
              <a:lnSpc>
                <a:spcPct val="80000"/>
              </a:lnSpc>
              <a:spcBef>
                <a:spcPts val="600"/>
              </a:spcBef>
              <a:buAutoNum type="arabicPeriod"/>
              <a:tabLst>
                <a:tab pos="675640" algn="l"/>
              </a:tabLst>
            </a:pPr>
            <a:r>
              <a:rPr sz="2000" spc="90" dirty="0">
                <a:latin typeface="Cambria" pitchFamily="18" charset="0"/>
                <a:ea typeface="Cambria" pitchFamily="18" charset="0"/>
                <a:cs typeface="Cambria"/>
              </a:rPr>
              <a:t>Based </a:t>
            </a:r>
            <a:r>
              <a:rPr sz="2000" spc="45" dirty="0">
                <a:latin typeface="Cambria" pitchFamily="18" charset="0"/>
                <a:ea typeface="Cambria" pitchFamily="18" charset="0"/>
                <a:cs typeface="Cambria"/>
              </a:rPr>
              <a:t>upon </a:t>
            </a:r>
            <a:r>
              <a:rPr sz="2000" spc="75" dirty="0">
                <a:latin typeface="Cambria" pitchFamily="18" charset="0"/>
                <a:ea typeface="Cambria" pitchFamily="18" charset="0"/>
                <a:cs typeface="Cambria"/>
              </a:rPr>
              <a:t>the </a:t>
            </a:r>
            <a:r>
              <a:rPr sz="2000" spc="60" dirty="0">
                <a:latin typeface="Cambria" pitchFamily="18" charset="0"/>
                <a:ea typeface="Cambria" pitchFamily="18" charset="0"/>
                <a:cs typeface="Cambria"/>
              </a:rPr>
              <a:t>idea </a:t>
            </a:r>
            <a:r>
              <a:rPr sz="2000" spc="-5" dirty="0">
                <a:latin typeface="Cambria" pitchFamily="18" charset="0"/>
                <a:ea typeface="Cambria" pitchFamily="18" charset="0"/>
                <a:cs typeface="Cambria"/>
              </a:rPr>
              <a:t>of </a:t>
            </a:r>
            <a:r>
              <a:rPr sz="2000" spc="90" dirty="0">
                <a:latin typeface="Cambria" pitchFamily="18" charset="0"/>
                <a:ea typeface="Cambria" pitchFamily="18" charset="0"/>
                <a:cs typeface="Cambria"/>
              </a:rPr>
              <a:t>fast </a:t>
            </a:r>
            <a:r>
              <a:rPr sz="2000" spc="70" dirty="0">
                <a:latin typeface="Cambria" pitchFamily="18" charset="0"/>
                <a:ea typeface="Cambria" pitchFamily="18" charset="0"/>
                <a:cs typeface="Cambria"/>
              </a:rPr>
              <a:t>elimination </a:t>
            </a:r>
            <a:r>
              <a:rPr sz="2000" spc="-5" dirty="0">
                <a:latin typeface="Cambria" pitchFamily="18" charset="0"/>
                <a:ea typeface="Cambria" pitchFamily="18" charset="0"/>
                <a:cs typeface="Cambria"/>
              </a:rPr>
              <a:t>of </a:t>
            </a:r>
            <a:r>
              <a:rPr sz="2000" spc="60" dirty="0">
                <a:latin typeface="Cambria" pitchFamily="18" charset="0"/>
                <a:ea typeface="Cambria" pitchFamily="18" charset="0"/>
                <a:cs typeface="Cambria"/>
              </a:rPr>
              <a:t>non-relevant </a:t>
            </a:r>
            <a:r>
              <a:rPr sz="2000" spc="75" dirty="0">
                <a:latin typeface="Cambria" pitchFamily="18" charset="0"/>
                <a:ea typeface="Cambria" pitchFamily="18" charset="0"/>
                <a:cs typeface="Cambria"/>
              </a:rPr>
              <a:t>items </a:t>
            </a:r>
            <a:r>
              <a:rPr sz="2000" spc="80" dirty="0">
                <a:latin typeface="Cambria" pitchFamily="18" charset="0"/>
                <a:ea typeface="Cambria" pitchFamily="18" charset="0"/>
                <a:cs typeface="Cambria"/>
              </a:rPr>
              <a:t> </a:t>
            </a:r>
            <a:r>
              <a:rPr sz="2000" spc="60" dirty="0">
                <a:latin typeface="Cambria" pitchFamily="18" charset="0"/>
                <a:ea typeface="Cambria" pitchFamily="18" charset="0"/>
                <a:cs typeface="Cambria"/>
              </a:rPr>
              <a:t>reducing</a:t>
            </a:r>
            <a:r>
              <a:rPr sz="2000" spc="114" dirty="0">
                <a:latin typeface="Cambria" pitchFamily="18" charset="0"/>
                <a:ea typeface="Cambria" pitchFamily="18" charset="0"/>
                <a:cs typeface="Cambria"/>
              </a:rPr>
              <a:t> </a:t>
            </a:r>
            <a:r>
              <a:rPr sz="2000" spc="75" dirty="0">
                <a:latin typeface="Cambria" pitchFamily="18" charset="0"/>
                <a:ea typeface="Cambria" pitchFamily="18" charset="0"/>
                <a:cs typeface="Cambria"/>
              </a:rPr>
              <a:t>the</a:t>
            </a:r>
            <a:r>
              <a:rPr sz="2000" spc="110" dirty="0">
                <a:latin typeface="Cambria" pitchFamily="18" charset="0"/>
                <a:ea typeface="Cambria" pitchFamily="18" charset="0"/>
                <a:cs typeface="Cambria"/>
              </a:rPr>
              <a:t> </a:t>
            </a:r>
            <a:r>
              <a:rPr sz="2000" spc="65" dirty="0">
                <a:latin typeface="Cambria" pitchFamily="18" charset="0"/>
                <a:ea typeface="Cambria" pitchFamily="18" charset="0"/>
                <a:cs typeface="Cambria"/>
              </a:rPr>
              <a:t>searchable</a:t>
            </a:r>
            <a:r>
              <a:rPr sz="2000" spc="114" dirty="0">
                <a:latin typeface="Cambria" pitchFamily="18" charset="0"/>
                <a:ea typeface="Cambria" pitchFamily="18" charset="0"/>
                <a:cs typeface="Cambria"/>
              </a:rPr>
              <a:t> </a:t>
            </a:r>
            <a:r>
              <a:rPr sz="2000" spc="70" dirty="0">
                <a:latin typeface="Cambria" pitchFamily="18" charset="0"/>
                <a:ea typeface="Cambria" pitchFamily="18" charset="0"/>
                <a:cs typeface="Cambria"/>
              </a:rPr>
              <a:t>items</a:t>
            </a:r>
            <a:r>
              <a:rPr sz="2000" spc="90" dirty="0">
                <a:latin typeface="Cambria" pitchFamily="18" charset="0"/>
                <a:ea typeface="Cambria" pitchFamily="18" charset="0"/>
                <a:cs typeface="Cambria"/>
              </a:rPr>
              <a:t> </a:t>
            </a:r>
            <a:r>
              <a:rPr sz="2000" spc="15" dirty="0">
                <a:latin typeface="Cambria" pitchFamily="18" charset="0"/>
                <a:ea typeface="Cambria" pitchFamily="18" charset="0"/>
                <a:cs typeface="Cambria"/>
              </a:rPr>
              <a:t>to</a:t>
            </a:r>
            <a:r>
              <a:rPr sz="2000" spc="105" dirty="0">
                <a:latin typeface="Cambria" pitchFamily="18" charset="0"/>
                <a:ea typeface="Cambria" pitchFamily="18" charset="0"/>
                <a:cs typeface="Cambria"/>
              </a:rPr>
              <a:t> </a:t>
            </a:r>
            <a:r>
              <a:rPr sz="2000" spc="130" dirty="0">
                <a:latin typeface="Cambria" pitchFamily="18" charset="0"/>
                <a:ea typeface="Cambria" pitchFamily="18" charset="0"/>
                <a:cs typeface="Cambria"/>
              </a:rPr>
              <a:t>a</a:t>
            </a:r>
            <a:r>
              <a:rPr sz="2000" spc="110" dirty="0">
                <a:latin typeface="Cambria" pitchFamily="18" charset="0"/>
                <a:ea typeface="Cambria" pitchFamily="18" charset="0"/>
                <a:cs typeface="Cambria"/>
              </a:rPr>
              <a:t> </a:t>
            </a:r>
            <a:r>
              <a:rPr sz="2000" spc="80" dirty="0">
                <a:latin typeface="Cambria" pitchFamily="18" charset="0"/>
                <a:ea typeface="Cambria" pitchFamily="18" charset="0"/>
                <a:cs typeface="Cambria"/>
              </a:rPr>
              <a:t>manageable</a:t>
            </a:r>
            <a:r>
              <a:rPr sz="2000" spc="120" dirty="0">
                <a:latin typeface="Cambria" pitchFamily="18" charset="0"/>
                <a:ea typeface="Cambria" pitchFamily="18" charset="0"/>
                <a:cs typeface="Cambria"/>
              </a:rPr>
              <a:t> </a:t>
            </a:r>
            <a:r>
              <a:rPr sz="2000" spc="60" dirty="0">
                <a:latin typeface="Cambria" pitchFamily="18" charset="0"/>
                <a:ea typeface="Cambria" pitchFamily="18" charset="0"/>
                <a:cs typeface="Cambria"/>
              </a:rPr>
              <a:t>subset</a:t>
            </a:r>
            <a:endParaRPr sz="2000">
              <a:latin typeface="Cambria" pitchFamily="18" charset="0"/>
              <a:ea typeface="Cambria" pitchFamily="18" charset="0"/>
              <a:cs typeface="Cambria"/>
            </a:endParaRPr>
          </a:p>
          <a:p>
            <a:pPr marL="286385" marR="5715" lvl="1" indent="76200" algn="just">
              <a:lnSpc>
                <a:spcPct val="80000"/>
              </a:lnSpc>
              <a:spcBef>
                <a:spcPts val="600"/>
              </a:spcBef>
              <a:buAutoNum type="arabicPeriod"/>
              <a:tabLst>
                <a:tab pos="703580" algn="l"/>
              </a:tabLst>
            </a:pPr>
            <a:r>
              <a:rPr sz="2000" spc="95" dirty="0">
                <a:latin typeface="Cambria" pitchFamily="18" charset="0"/>
                <a:ea typeface="Cambria" pitchFamily="18" charset="0"/>
                <a:cs typeface="Cambria"/>
              </a:rPr>
              <a:t>The</a:t>
            </a:r>
            <a:r>
              <a:rPr sz="2000" spc="100" dirty="0">
                <a:latin typeface="Cambria" pitchFamily="18" charset="0"/>
                <a:ea typeface="Cambria" pitchFamily="18" charset="0"/>
                <a:cs typeface="Cambria"/>
              </a:rPr>
              <a:t> </a:t>
            </a:r>
            <a:r>
              <a:rPr sz="2000" spc="60" dirty="0">
                <a:latin typeface="Cambria" pitchFamily="18" charset="0"/>
                <a:ea typeface="Cambria" pitchFamily="18" charset="0"/>
                <a:cs typeface="Cambria"/>
              </a:rPr>
              <a:t>subset</a:t>
            </a:r>
            <a:r>
              <a:rPr sz="2000" spc="65" dirty="0">
                <a:latin typeface="Cambria" pitchFamily="18" charset="0"/>
                <a:ea typeface="Cambria" pitchFamily="18" charset="0"/>
                <a:cs typeface="Cambria"/>
              </a:rPr>
              <a:t> </a:t>
            </a:r>
            <a:r>
              <a:rPr sz="2000" spc="80" dirty="0">
                <a:latin typeface="Cambria" pitchFamily="18" charset="0"/>
                <a:ea typeface="Cambria" pitchFamily="18" charset="0"/>
                <a:cs typeface="Cambria"/>
              </a:rPr>
              <a:t>can</a:t>
            </a:r>
            <a:r>
              <a:rPr sz="2000" spc="85" dirty="0">
                <a:latin typeface="Cambria" pitchFamily="18" charset="0"/>
                <a:ea typeface="Cambria" pitchFamily="18" charset="0"/>
                <a:cs typeface="Cambria"/>
              </a:rPr>
              <a:t> </a:t>
            </a:r>
            <a:r>
              <a:rPr sz="2000" spc="10" dirty="0">
                <a:latin typeface="Cambria" pitchFamily="18" charset="0"/>
                <a:ea typeface="Cambria" pitchFamily="18" charset="0"/>
                <a:cs typeface="Cambria"/>
              </a:rPr>
              <a:t>be</a:t>
            </a:r>
            <a:r>
              <a:rPr sz="2000" spc="15" dirty="0">
                <a:latin typeface="Cambria" pitchFamily="18" charset="0"/>
                <a:ea typeface="Cambria" pitchFamily="18" charset="0"/>
                <a:cs typeface="Cambria"/>
              </a:rPr>
              <a:t> </a:t>
            </a:r>
            <a:r>
              <a:rPr sz="2000" spc="65" dirty="0">
                <a:latin typeface="Cambria" pitchFamily="18" charset="0"/>
                <a:ea typeface="Cambria" pitchFamily="18" charset="0"/>
                <a:cs typeface="Cambria"/>
              </a:rPr>
              <a:t>returned</a:t>
            </a:r>
            <a:r>
              <a:rPr sz="2000" spc="70" dirty="0">
                <a:latin typeface="Cambria" pitchFamily="18" charset="0"/>
                <a:ea typeface="Cambria" pitchFamily="18" charset="0"/>
                <a:cs typeface="Cambria"/>
              </a:rPr>
              <a:t> </a:t>
            </a:r>
            <a:r>
              <a:rPr sz="2000" spc="15" dirty="0">
                <a:latin typeface="Cambria" pitchFamily="18" charset="0"/>
                <a:ea typeface="Cambria" pitchFamily="18" charset="0"/>
                <a:cs typeface="Cambria"/>
              </a:rPr>
              <a:t>to</a:t>
            </a:r>
            <a:r>
              <a:rPr sz="2000" spc="20" dirty="0">
                <a:latin typeface="Cambria" pitchFamily="18" charset="0"/>
                <a:ea typeface="Cambria" pitchFamily="18" charset="0"/>
                <a:cs typeface="Cambria"/>
              </a:rPr>
              <a:t> </a:t>
            </a:r>
            <a:r>
              <a:rPr sz="2000" spc="75" dirty="0">
                <a:latin typeface="Cambria" pitchFamily="18" charset="0"/>
                <a:ea typeface="Cambria" pitchFamily="18" charset="0"/>
                <a:cs typeface="Cambria"/>
              </a:rPr>
              <a:t>the</a:t>
            </a:r>
            <a:r>
              <a:rPr sz="2000" spc="80" dirty="0">
                <a:latin typeface="Cambria" pitchFamily="18" charset="0"/>
                <a:ea typeface="Cambria" pitchFamily="18" charset="0"/>
                <a:cs typeface="Cambria"/>
              </a:rPr>
              <a:t> </a:t>
            </a:r>
            <a:r>
              <a:rPr sz="2000" spc="65" dirty="0">
                <a:latin typeface="Cambria" pitchFamily="18" charset="0"/>
                <a:ea typeface="Cambria" pitchFamily="18" charset="0"/>
                <a:cs typeface="Cambria"/>
              </a:rPr>
              <a:t>user</a:t>
            </a:r>
            <a:r>
              <a:rPr sz="2000" spc="70" dirty="0">
                <a:latin typeface="Cambria" pitchFamily="18" charset="0"/>
                <a:ea typeface="Cambria" pitchFamily="18" charset="0"/>
                <a:cs typeface="Cambria"/>
              </a:rPr>
              <a:t> </a:t>
            </a:r>
            <a:r>
              <a:rPr sz="2000" spc="15" dirty="0">
                <a:latin typeface="Cambria" pitchFamily="18" charset="0"/>
                <a:ea typeface="Cambria" pitchFamily="18" charset="0"/>
                <a:cs typeface="Cambria"/>
              </a:rPr>
              <a:t>for</a:t>
            </a:r>
            <a:r>
              <a:rPr sz="2000" spc="20" dirty="0">
                <a:latin typeface="Cambria" pitchFamily="18" charset="0"/>
                <a:ea typeface="Cambria" pitchFamily="18" charset="0"/>
                <a:cs typeface="Cambria"/>
              </a:rPr>
              <a:t> </a:t>
            </a:r>
            <a:r>
              <a:rPr sz="2000" spc="40" dirty="0">
                <a:latin typeface="Cambria" pitchFamily="18" charset="0"/>
                <a:ea typeface="Cambria" pitchFamily="18" charset="0"/>
                <a:cs typeface="Cambria"/>
              </a:rPr>
              <a:t>review</a:t>
            </a:r>
            <a:r>
              <a:rPr sz="2000" spc="45" dirty="0">
                <a:latin typeface="Cambria" pitchFamily="18" charset="0"/>
                <a:ea typeface="Cambria" pitchFamily="18" charset="0"/>
                <a:cs typeface="Cambria"/>
              </a:rPr>
              <a:t> </a:t>
            </a:r>
            <a:r>
              <a:rPr sz="2000" spc="-5" dirty="0">
                <a:latin typeface="Cambria" pitchFamily="18" charset="0"/>
                <a:ea typeface="Cambria" pitchFamily="18" charset="0"/>
                <a:cs typeface="Cambria"/>
              </a:rPr>
              <a:t>or</a:t>
            </a:r>
            <a:r>
              <a:rPr sz="2000" spc="430" dirty="0">
                <a:latin typeface="Cambria" pitchFamily="18" charset="0"/>
                <a:ea typeface="Cambria" pitchFamily="18" charset="0"/>
                <a:cs typeface="Cambria"/>
              </a:rPr>
              <a:t> </a:t>
            </a:r>
            <a:r>
              <a:rPr sz="2000" spc="45" dirty="0">
                <a:latin typeface="Cambria" pitchFamily="18" charset="0"/>
                <a:ea typeface="Cambria" pitchFamily="18" charset="0"/>
                <a:cs typeface="Cambria"/>
              </a:rPr>
              <a:t>other </a:t>
            </a:r>
            <a:r>
              <a:rPr sz="2000" spc="50" dirty="0">
                <a:latin typeface="Cambria" pitchFamily="18" charset="0"/>
                <a:ea typeface="Cambria" pitchFamily="18" charset="0"/>
                <a:cs typeface="Cambria"/>
              </a:rPr>
              <a:t> </a:t>
            </a:r>
            <a:r>
              <a:rPr sz="2000" spc="65" dirty="0">
                <a:latin typeface="Cambria" pitchFamily="18" charset="0"/>
                <a:ea typeface="Cambria" pitchFamily="18" charset="0"/>
                <a:cs typeface="Cambria"/>
              </a:rPr>
              <a:t>search </a:t>
            </a:r>
            <a:r>
              <a:rPr sz="2000" spc="75" dirty="0">
                <a:latin typeface="Cambria" pitchFamily="18" charset="0"/>
                <a:ea typeface="Cambria" pitchFamily="18" charset="0"/>
                <a:cs typeface="Cambria"/>
              </a:rPr>
              <a:t>algorithms </a:t>
            </a:r>
            <a:r>
              <a:rPr sz="2000" spc="100" dirty="0">
                <a:latin typeface="Cambria" pitchFamily="18" charset="0"/>
                <a:ea typeface="Cambria" pitchFamily="18" charset="0"/>
                <a:cs typeface="Cambria"/>
              </a:rPr>
              <a:t>may </a:t>
            </a:r>
            <a:r>
              <a:rPr sz="2000" spc="15" dirty="0">
                <a:latin typeface="Cambria" pitchFamily="18" charset="0"/>
                <a:ea typeface="Cambria" pitchFamily="18" charset="0"/>
                <a:cs typeface="Cambria"/>
              </a:rPr>
              <a:t>be </a:t>
            </a:r>
            <a:r>
              <a:rPr sz="2000" spc="55" dirty="0">
                <a:latin typeface="Cambria" pitchFamily="18" charset="0"/>
                <a:ea typeface="Cambria" pitchFamily="18" charset="0"/>
                <a:cs typeface="Cambria"/>
              </a:rPr>
              <a:t>applied </a:t>
            </a:r>
            <a:r>
              <a:rPr sz="2000" spc="15" dirty="0">
                <a:latin typeface="Cambria" pitchFamily="18" charset="0"/>
                <a:ea typeface="Cambria" pitchFamily="18" charset="0"/>
                <a:cs typeface="Cambria"/>
              </a:rPr>
              <a:t>to </a:t>
            </a:r>
            <a:r>
              <a:rPr sz="2000" spc="80" dirty="0">
                <a:latin typeface="Cambria" pitchFamily="18" charset="0"/>
                <a:ea typeface="Cambria" pitchFamily="18" charset="0"/>
                <a:cs typeface="Cambria"/>
              </a:rPr>
              <a:t>it </a:t>
            </a:r>
            <a:r>
              <a:rPr sz="2000" spc="15" dirty="0">
                <a:latin typeface="Cambria" pitchFamily="18" charset="0"/>
                <a:ea typeface="Cambria" pitchFamily="18" charset="0"/>
                <a:cs typeface="Cambria"/>
              </a:rPr>
              <a:t>to </a:t>
            </a:r>
            <a:r>
              <a:rPr sz="2000" spc="75" dirty="0">
                <a:latin typeface="Cambria" pitchFamily="18" charset="0"/>
                <a:ea typeface="Cambria" pitchFamily="18" charset="0"/>
                <a:cs typeface="Cambria"/>
              </a:rPr>
              <a:t>eliminate </a:t>
            </a:r>
            <a:r>
              <a:rPr sz="2000" spc="95" dirty="0">
                <a:latin typeface="Cambria" pitchFamily="18" charset="0"/>
                <a:ea typeface="Cambria" pitchFamily="18" charset="0"/>
                <a:cs typeface="Cambria"/>
              </a:rPr>
              <a:t>any </a:t>
            </a:r>
            <a:r>
              <a:rPr sz="2000" spc="70" dirty="0">
                <a:latin typeface="Cambria" pitchFamily="18" charset="0"/>
                <a:ea typeface="Cambria" pitchFamily="18" charset="0"/>
                <a:cs typeface="Cambria"/>
              </a:rPr>
              <a:t>false </a:t>
            </a:r>
            <a:r>
              <a:rPr sz="2000" spc="85" dirty="0">
                <a:latin typeface="Cambria" pitchFamily="18" charset="0"/>
                <a:ea typeface="Cambria" pitchFamily="18" charset="0"/>
                <a:cs typeface="Cambria"/>
              </a:rPr>
              <a:t>hits </a:t>
            </a:r>
            <a:r>
              <a:rPr sz="2000" spc="90" dirty="0">
                <a:latin typeface="Cambria" pitchFamily="18" charset="0"/>
                <a:ea typeface="Cambria" pitchFamily="18" charset="0"/>
                <a:cs typeface="Cambria"/>
              </a:rPr>
              <a:t> </a:t>
            </a:r>
            <a:r>
              <a:rPr sz="2000" spc="105" dirty="0">
                <a:latin typeface="Cambria" pitchFamily="18" charset="0"/>
                <a:ea typeface="Cambria" pitchFamily="18" charset="0"/>
                <a:cs typeface="Cambria"/>
              </a:rPr>
              <a:t>that </a:t>
            </a:r>
            <a:r>
              <a:rPr sz="2000" spc="55" dirty="0">
                <a:latin typeface="Cambria" pitchFamily="18" charset="0"/>
                <a:ea typeface="Cambria" pitchFamily="18" charset="0"/>
                <a:cs typeface="Cambria"/>
              </a:rPr>
              <a:t>passed</a:t>
            </a:r>
            <a:r>
              <a:rPr sz="2000" spc="114" dirty="0">
                <a:latin typeface="Cambria" pitchFamily="18" charset="0"/>
                <a:ea typeface="Cambria" pitchFamily="18" charset="0"/>
                <a:cs typeface="Cambria"/>
              </a:rPr>
              <a:t> </a:t>
            </a:r>
            <a:r>
              <a:rPr sz="2000" spc="75" dirty="0">
                <a:latin typeface="Cambria" pitchFamily="18" charset="0"/>
                <a:ea typeface="Cambria" pitchFamily="18" charset="0"/>
                <a:cs typeface="Cambria"/>
              </a:rPr>
              <a:t>the</a:t>
            </a:r>
            <a:r>
              <a:rPr sz="2000" spc="114" dirty="0">
                <a:latin typeface="Cambria" pitchFamily="18" charset="0"/>
                <a:ea typeface="Cambria" pitchFamily="18" charset="0"/>
                <a:cs typeface="Cambria"/>
              </a:rPr>
              <a:t> </a:t>
            </a:r>
            <a:r>
              <a:rPr sz="2000" spc="80" dirty="0">
                <a:latin typeface="Cambria" pitchFamily="18" charset="0"/>
                <a:ea typeface="Cambria" pitchFamily="18" charset="0"/>
                <a:cs typeface="Cambria"/>
              </a:rPr>
              <a:t>signature</a:t>
            </a:r>
            <a:r>
              <a:rPr sz="2000" spc="110" dirty="0">
                <a:latin typeface="Cambria" pitchFamily="18" charset="0"/>
                <a:ea typeface="Cambria" pitchFamily="18" charset="0"/>
                <a:cs typeface="Cambria"/>
              </a:rPr>
              <a:t> </a:t>
            </a:r>
            <a:r>
              <a:rPr sz="2000" spc="75" dirty="0">
                <a:latin typeface="Cambria" pitchFamily="18" charset="0"/>
                <a:ea typeface="Cambria" pitchFamily="18" charset="0"/>
                <a:cs typeface="Cambria"/>
              </a:rPr>
              <a:t>filter.</a:t>
            </a:r>
            <a:endParaRPr sz="2000">
              <a:latin typeface="Cambria" pitchFamily="18" charset="0"/>
              <a:ea typeface="Cambria" pitchFamily="18" charset="0"/>
              <a:cs typeface="Cambri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44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2"/>
            <a:ext cx="7767955" cy="3836035"/>
          </a:xfrm>
          <a:prstGeom prst="rect">
            <a:avLst/>
          </a:prstGeom>
        </p:spPr>
        <p:txBody>
          <a:bodyPr vert="horz" wrap="square" lIns="0" tIns="12700" rIns="0" bIns="0" rtlCol="0">
            <a:spAutoFit/>
          </a:bodyPr>
          <a:lstStyle/>
          <a:p>
            <a:pPr marL="286385" marR="5715" indent="-274320" algn="just">
              <a:lnSpc>
                <a:spcPct val="100000"/>
              </a:lnSpc>
              <a:spcBef>
                <a:spcPts val="100"/>
              </a:spcBef>
              <a:buClr>
                <a:srgbClr val="FD8537"/>
              </a:buClr>
              <a:buSzPct val="68750"/>
              <a:buFont typeface="Wingdings"/>
              <a:buChar char=""/>
              <a:tabLst>
                <a:tab pos="287020" algn="l"/>
              </a:tabLst>
            </a:pPr>
            <a:r>
              <a:rPr sz="2400" spc="114" dirty="0">
                <a:latin typeface="Cambria"/>
                <a:cs typeface="Cambria"/>
              </a:rPr>
              <a:t>The </a:t>
            </a:r>
            <a:r>
              <a:rPr sz="2400" spc="30" dirty="0">
                <a:latin typeface="Cambria"/>
                <a:cs typeface="Cambria"/>
              </a:rPr>
              <a:t>process </a:t>
            </a:r>
            <a:r>
              <a:rPr sz="2400" spc="-5" dirty="0">
                <a:latin typeface="Cambria"/>
                <a:cs typeface="Cambria"/>
              </a:rPr>
              <a:t>of </a:t>
            </a:r>
            <a:r>
              <a:rPr sz="2400" spc="95" dirty="0">
                <a:latin typeface="Cambria"/>
                <a:cs typeface="Cambria"/>
              </a:rPr>
              <a:t>extracting </a:t>
            </a:r>
            <a:r>
              <a:rPr sz="2400" spc="85" dirty="0">
                <a:latin typeface="Cambria"/>
                <a:cs typeface="Cambria"/>
              </a:rPr>
              <a:t>facts </a:t>
            </a:r>
            <a:r>
              <a:rPr sz="2400" spc="20" dirty="0">
                <a:latin typeface="Cambria"/>
                <a:cs typeface="Cambria"/>
              </a:rPr>
              <a:t>to </a:t>
            </a:r>
            <a:r>
              <a:rPr sz="2400" spc="10" dirty="0">
                <a:latin typeface="Cambria"/>
                <a:cs typeface="Cambria"/>
              </a:rPr>
              <a:t>go </a:t>
            </a:r>
            <a:r>
              <a:rPr sz="2400" spc="60" dirty="0">
                <a:latin typeface="Cambria"/>
                <a:cs typeface="Cambria"/>
              </a:rPr>
              <a:t>into </a:t>
            </a:r>
            <a:r>
              <a:rPr sz="2400" spc="70" dirty="0">
                <a:latin typeface="Cambria"/>
                <a:cs typeface="Cambria"/>
              </a:rPr>
              <a:t>indexes is </a:t>
            </a:r>
            <a:r>
              <a:rPr sz="2400" spc="75" dirty="0">
                <a:latin typeface="Cambria"/>
                <a:cs typeface="Cambria"/>
              </a:rPr>
              <a:t> called</a:t>
            </a:r>
            <a:r>
              <a:rPr sz="2400" spc="105" dirty="0">
                <a:latin typeface="Cambria"/>
                <a:cs typeface="Cambria"/>
              </a:rPr>
              <a:t> </a:t>
            </a:r>
            <a:r>
              <a:rPr sz="2400" spc="100" dirty="0">
                <a:latin typeface="Cambria"/>
                <a:cs typeface="Cambria"/>
              </a:rPr>
              <a:t>Automatic</a:t>
            </a:r>
            <a:r>
              <a:rPr sz="2400" spc="140" dirty="0">
                <a:latin typeface="Cambria"/>
                <a:cs typeface="Cambria"/>
              </a:rPr>
              <a:t> </a:t>
            </a:r>
            <a:r>
              <a:rPr sz="2400" spc="130" dirty="0">
                <a:latin typeface="Cambria"/>
                <a:cs typeface="Cambria"/>
              </a:rPr>
              <a:t>File</a:t>
            </a:r>
            <a:r>
              <a:rPr sz="2400" spc="120" dirty="0">
                <a:latin typeface="Cambria"/>
                <a:cs typeface="Cambria"/>
              </a:rPr>
              <a:t> </a:t>
            </a:r>
            <a:r>
              <a:rPr sz="2400" spc="130" dirty="0">
                <a:latin typeface="Cambria"/>
                <a:cs typeface="Cambria"/>
              </a:rPr>
              <a:t>Build.</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30" dirty="0">
                <a:latin typeface="Cambria"/>
                <a:cs typeface="Cambria"/>
              </a:rPr>
              <a:t>Its</a:t>
            </a:r>
            <a:r>
              <a:rPr sz="2400" spc="135" dirty="0">
                <a:latin typeface="Cambria"/>
                <a:cs typeface="Cambria"/>
              </a:rPr>
              <a:t> </a:t>
            </a:r>
            <a:r>
              <a:rPr sz="2400" spc="70" dirty="0">
                <a:latin typeface="Cambria"/>
                <a:cs typeface="Cambria"/>
              </a:rPr>
              <a:t>goal</a:t>
            </a:r>
            <a:r>
              <a:rPr sz="2400" spc="75" dirty="0">
                <a:latin typeface="Cambria"/>
                <a:cs typeface="Cambria"/>
              </a:rPr>
              <a:t> is</a:t>
            </a:r>
            <a:r>
              <a:rPr sz="2400" spc="80" dirty="0">
                <a:latin typeface="Cambria"/>
                <a:cs typeface="Cambria"/>
              </a:rPr>
              <a:t> </a:t>
            </a:r>
            <a:r>
              <a:rPr sz="2400" spc="20" dirty="0">
                <a:latin typeface="Cambria"/>
                <a:cs typeface="Cambria"/>
              </a:rPr>
              <a:t>to</a:t>
            </a:r>
            <a:r>
              <a:rPr sz="2400" spc="25" dirty="0">
                <a:latin typeface="Cambria"/>
                <a:cs typeface="Cambria"/>
              </a:rPr>
              <a:t> </a:t>
            </a:r>
            <a:r>
              <a:rPr sz="2400" spc="30" dirty="0">
                <a:latin typeface="Cambria"/>
                <a:cs typeface="Cambria"/>
              </a:rPr>
              <a:t>process</a:t>
            </a:r>
            <a:r>
              <a:rPr sz="2400" spc="35" dirty="0">
                <a:latin typeface="Cambria"/>
                <a:cs typeface="Cambria"/>
              </a:rPr>
              <a:t> </a:t>
            </a:r>
            <a:r>
              <a:rPr sz="2400" spc="70" dirty="0">
                <a:latin typeface="Cambria"/>
                <a:cs typeface="Cambria"/>
              </a:rPr>
              <a:t>incoming</a:t>
            </a:r>
            <a:r>
              <a:rPr sz="2400" spc="75" dirty="0">
                <a:latin typeface="Cambria"/>
                <a:cs typeface="Cambria"/>
              </a:rPr>
              <a:t> </a:t>
            </a:r>
            <a:r>
              <a:rPr sz="2400" spc="90" dirty="0">
                <a:latin typeface="Cambria"/>
                <a:cs typeface="Cambria"/>
              </a:rPr>
              <a:t>items</a:t>
            </a:r>
            <a:r>
              <a:rPr sz="2400" spc="95" dirty="0">
                <a:latin typeface="Cambria"/>
                <a:cs typeface="Cambria"/>
              </a:rPr>
              <a:t> </a:t>
            </a:r>
            <a:r>
              <a:rPr sz="2400" spc="105" dirty="0">
                <a:latin typeface="Cambria"/>
                <a:cs typeface="Cambria"/>
              </a:rPr>
              <a:t>and  </a:t>
            </a:r>
            <a:r>
              <a:rPr sz="2400" spc="90" dirty="0">
                <a:latin typeface="Cambria"/>
                <a:cs typeface="Cambria"/>
              </a:rPr>
              <a:t>extract </a:t>
            </a:r>
            <a:r>
              <a:rPr sz="2400" spc="95" dirty="0">
                <a:latin typeface="Cambria"/>
                <a:cs typeface="Cambria"/>
              </a:rPr>
              <a:t> </a:t>
            </a:r>
            <a:r>
              <a:rPr sz="2400" spc="80" dirty="0">
                <a:latin typeface="Cambria"/>
                <a:cs typeface="Cambria"/>
              </a:rPr>
              <a:t>index terms </a:t>
            </a:r>
            <a:r>
              <a:rPr sz="2400" spc="135" dirty="0">
                <a:latin typeface="Cambria"/>
                <a:cs typeface="Cambria"/>
              </a:rPr>
              <a:t>that </a:t>
            </a:r>
            <a:r>
              <a:rPr sz="2400" spc="70" dirty="0">
                <a:latin typeface="Cambria"/>
                <a:cs typeface="Cambria"/>
              </a:rPr>
              <a:t>will </a:t>
            </a:r>
            <a:r>
              <a:rPr sz="2400" spc="10" dirty="0">
                <a:latin typeface="Cambria"/>
                <a:cs typeface="Cambria"/>
              </a:rPr>
              <a:t>go </a:t>
            </a:r>
            <a:r>
              <a:rPr sz="2400" spc="60" dirty="0">
                <a:latin typeface="Cambria"/>
                <a:cs typeface="Cambria"/>
              </a:rPr>
              <a:t>into </a:t>
            </a:r>
            <a:r>
              <a:rPr sz="2400" spc="160" dirty="0">
                <a:latin typeface="Cambria"/>
                <a:cs typeface="Cambria"/>
              </a:rPr>
              <a:t>a </a:t>
            </a:r>
            <a:r>
              <a:rPr sz="2400" spc="80" dirty="0">
                <a:latin typeface="Cambria"/>
                <a:cs typeface="Cambria"/>
              </a:rPr>
              <a:t>structured </a:t>
            </a:r>
            <a:r>
              <a:rPr sz="2400" spc="100" dirty="0">
                <a:latin typeface="Cambria"/>
                <a:cs typeface="Cambria"/>
              </a:rPr>
              <a:t>database. </a:t>
            </a:r>
            <a:r>
              <a:rPr sz="2400" spc="105" dirty="0">
                <a:latin typeface="Cambria"/>
                <a:cs typeface="Cambria"/>
              </a:rPr>
              <a:t> </a:t>
            </a:r>
            <a:r>
              <a:rPr sz="2400" spc="114" dirty="0">
                <a:latin typeface="Cambria"/>
                <a:cs typeface="Cambria"/>
              </a:rPr>
              <a:t>This </a:t>
            </a:r>
            <a:r>
              <a:rPr sz="2400" spc="60" dirty="0">
                <a:latin typeface="Cambria"/>
                <a:cs typeface="Cambria"/>
              </a:rPr>
              <a:t>differs </a:t>
            </a:r>
            <a:r>
              <a:rPr sz="2400" spc="50" dirty="0">
                <a:latin typeface="Cambria"/>
                <a:cs typeface="Cambria"/>
              </a:rPr>
              <a:t>from </a:t>
            </a:r>
            <a:r>
              <a:rPr sz="2400" spc="85" dirty="0">
                <a:latin typeface="Cambria"/>
                <a:cs typeface="Cambria"/>
              </a:rPr>
              <a:t>indexing </a:t>
            </a:r>
            <a:r>
              <a:rPr sz="2400" spc="105" dirty="0">
                <a:latin typeface="Cambria"/>
                <a:cs typeface="Cambria"/>
              </a:rPr>
              <a:t>in </a:t>
            </a:r>
            <a:r>
              <a:rPr sz="2400" spc="130" dirty="0">
                <a:latin typeface="Cambria"/>
                <a:cs typeface="Cambria"/>
              </a:rPr>
              <a:t>that </a:t>
            </a:r>
            <a:r>
              <a:rPr sz="2400" spc="95" dirty="0">
                <a:latin typeface="Cambria"/>
                <a:cs typeface="Cambria"/>
              </a:rPr>
              <a:t>its </a:t>
            </a:r>
            <a:r>
              <a:rPr sz="2400" spc="40" dirty="0">
                <a:latin typeface="Cambria"/>
                <a:cs typeface="Cambria"/>
              </a:rPr>
              <a:t>objective </a:t>
            </a:r>
            <a:r>
              <a:rPr sz="2400" spc="80" dirty="0">
                <a:latin typeface="Cambria"/>
                <a:cs typeface="Cambria"/>
              </a:rPr>
              <a:t>is </a:t>
            </a:r>
            <a:r>
              <a:rPr sz="2400" spc="20" dirty="0">
                <a:latin typeface="Cambria"/>
                <a:cs typeface="Cambria"/>
              </a:rPr>
              <a:t>to </a:t>
            </a:r>
            <a:r>
              <a:rPr sz="2400" spc="25" dirty="0">
                <a:latin typeface="Cambria"/>
                <a:cs typeface="Cambria"/>
              </a:rPr>
              <a:t> </a:t>
            </a:r>
            <a:r>
              <a:rPr sz="2400" spc="90" dirty="0">
                <a:latin typeface="Cambria"/>
                <a:cs typeface="Cambria"/>
              </a:rPr>
              <a:t>extract</a:t>
            </a:r>
            <a:r>
              <a:rPr sz="2400" spc="95" dirty="0">
                <a:latin typeface="Cambria"/>
                <a:cs typeface="Cambria"/>
              </a:rPr>
              <a:t> </a:t>
            </a:r>
            <a:r>
              <a:rPr sz="2400" spc="45" dirty="0">
                <a:latin typeface="Cambria"/>
                <a:cs typeface="Cambria"/>
              </a:rPr>
              <a:t>specific</a:t>
            </a:r>
            <a:r>
              <a:rPr sz="2400" spc="50" dirty="0">
                <a:latin typeface="Cambria"/>
                <a:cs typeface="Cambria"/>
              </a:rPr>
              <a:t> </a:t>
            </a:r>
            <a:r>
              <a:rPr sz="2400" spc="65" dirty="0">
                <a:latin typeface="Cambria"/>
                <a:cs typeface="Cambria"/>
              </a:rPr>
              <a:t>types</a:t>
            </a:r>
            <a:r>
              <a:rPr sz="2400" spc="70" dirty="0">
                <a:latin typeface="Cambria"/>
                <a:cs typeface="Cambria"/>
              </a:rPr>
              <a:t> </a:t>
            </a:r>
            <a:r>
              <a:rPr sz="2400" spc="-5" dirty="0">
                <a:latin typeface="Cambria"/>
                <a:cs typeface="Cambria"/>
              </a:rPr>
              <a:t>of</a:t>
            </a:r>
            <a:r>
              <a:rPr sz="2400" dirty="0">
                <a:latin typeface="Cambria"/>
                <a:cs typeface="Cambria"/>
              </a:rPr>
              <a:t> </a:t>
            </a:r>
            <a:r>
              <a:rPr sz="2400" spc="75" dirty="0">
                <a:latin typeface="Cambria"/>
                <a:cs typeface="Cambria"/>
              </a:rPr>
              <a:t>information</a:t>
            </a:r>
            <a:r>
              <a:rPr sz="2400" spc="80" dirty="0">
                <a:latin typeface="Cambria"/>
                <a:cs typeface="Cambria"/>
              </a:rPr>
              <a:t> </a:t>
            </a:r>
            <a:r>
              <a:rPr sz="2400" spc="75" dirty="0">
                <a:latin typeface="Cambria"/>
                <a:cs typeface="Cambria"/>
              </a:rPr>
              <a:t>versus </a:t>
            </a:r>
            <a:r>
              <a:rPr sz="2400" spc="80" dirty="0">
                <a:latin typeface="Cambria"/>
                <a:cs typeface="Cambria"/>
              </a:rPr>
              <a:t> </a:t>
            </a:r>
            <a:r>
              <a:rPr sz="2400" spc="95" dirty="0">
                <a:latin typeface="Cambria"/>
                <a:cs typeface="Cambria"/>
              </a:rPr>
              <a:t>understanding </a:t>
            </a:r>
            <a:r>
              <a:rPr sz="2400" spc="120" dirty="0">
                <a:latin typeface="Cambria"/>
                <a:cs typeface="Cambria"/>
              </a:rPr>
              <a:t>all </a:t>
            </a:r>
            <a:r>
              <a:rPr sz="2400" spc="-5" dirty="0">
                <a:latin typeface="Cambria"/>
                <a:cs typeface="Cambria"/>
              </a:rPr>
              <a:t>of</a:t>
            </a:r>
            <a:r>
              <a:rPr sz="2400" spc="135" dirty="0">
                <a:latin typeface="Cambria"/>
                <a:cs typeface="Cambria"/>
              </a:rPr>
              <a:t> </a:t>
            </a:r>
            <a:r>
              <a:rPr sz="2400" spc="90" dirty="0">
                <a:latin typeface="Cambria"/>
                <a:cs typeface="Cambria"/>
              </a:rPr>
              <a:t>the</a:t>
            </a:r>
            <a:r>
              <a:rPr sz="2400" spc="135" dirty="0">
                <a:latin typeface="Cambria"/>
                <a:cs typeface="Cambria"/>
              </a:rPr>
              <a:t> </a:t>
            </a:r>
            <a:r>
              <a:rPr sz="2400" spc="95" dirty="0">
                <a:latin typeface="Cambria"/>
                <a:cs typeface="Cambria"/>
              </a:rPr>
              <a:t>text</a:t>
            </a:r>
            <a:r>
              <a:rPr sz="2400" spc="135" dirty="0">
                <a:latin typeface="Cambria"/>
                <a:cs typeface="Cambria"/>
              </a:rPr>
              <a:t> </a:t>
            </a:r>
            <a:r>
              <a:rPr sz="2400" spc="-5" dirty="0">
                <a:latin typeface="Cambria"/>
                <a:cs typeface="Cambria"/>
              </a:rPr>
              <a:t>of</a:t>
            </a:r>
            <a:r>
              <a:rPr sz="2400" spc="135" dirty="0">
                <a:latin typeface="Cambria"/>
                <a:cs typeface="Cambria"/>
              </a:rPr>
              <a:t> </a:t>
            </a:r>
            <a:r>
              <a:rPr sz="2400" spc="90" dirty="0">
                <a:latin typeface="Cambria"/>
                <a:cs typeface="Cambria"/>
              </a:rPr>
              <a:t>the</a:t>
            </a:r>
            <a:r>
              <a:rPr sz="2400" spc="130" dirty="0">
                <a:latin typeface="Cambria"/>
                <a:cs typeface="Cambria"/>
              </a:rPr>
              <a:t> </a:t>
            </a:r>
            <a:r>
              <a:rPr sz="2400" spc="75" dirty="0">
                <a:latin typeface="Cambria"/>
                <a:cs typeface="Cambria"/>
              </a:rPr>
              <a:t>document.</a:t>
            </a:r>
            <a:endParaRPr sz="2400">
              <a:latin typeface="Cambria"/>
              <a:cs typeface="Cambria"/>
            </a:endParaRPr>
          </a:p>
          <a:p>
            <a:pPr marL="286385" marR="5080" indent="-274320" algn="just">
              <a:lnSpc>
                <a:spcPct val="100000"/>
              </a:lnSpc>
              <a:spcBef>
                <a:spcPts val="600"/>
              </a:spcBef>
              <a:buClr>
                <a:srgbClr val="FD8537"/>
              </a:buClr>
              <a:buSzPct val="68750"/>
              <a:buFont typeface="Wingdings"/>
              <a:buChar char=""/>
              <a:tabLst>
                <a:tab pos="287020" algn="l"/>
              </a:tabLst>
            </a:pPr>
            <a:r>
              <a:rPr sz="2400" spc="180" dirty="0">
                <a:latin typeface="Cambria"/>
                <a:cs typeface="Cambria"/>
              </a:rPr>
              <a:t>An </a:t>
            </a:r>
            <a:r>
              <a:rPr sz="2400" spc="85" dirty="0">
                <a:latin typeface="Cambria"/>
                <a:cs typeface="Cambria"/>
              </a:rPr>
              <a:t>Information </a:t>
            </a:r>
            <a:r>
              <a:rPr sz="2400" spc="95" dirty="0">
                <a:latin typeface="Cambria"/>
                <a:cs typeface="Cambria"/>
              </a:rPr>
              <a:t>Retrieval System's </a:t>
            </a:r>
            <a:r>
              <a:rPr sz="2400" spc="70" dirty="0">
                <a:latin typeface="Cambria"/>
                <a:cs typeface="Cambria"/>
              </a:rPr>
              <a:t>goal </a:t>
            </a:r>
            <a:r>
              <a:rPr sz="2400" spc="80" dirty="0">
                <a:latin typeface="Cambria"/>
                <a:cs typeface="Cambria"/>
              </a:rPr>
              <a:t>is </a:t>
            </a:r>
            <a:r>
              <a:rPr sz="2400" spc="20" dirty="0">
                <a:latin typeface="Cambria"/>
                <a:cs typeface="Cambria"/>
              </a:rPr>
              <a:t>to </a:t>
            </a:r>
            <a:r>
              <a:rPr sz="2400" spc="35" dirty="0">
                <a:latin typeface="Cambria"/>
                <a:cs typeface="Cambria"/>
              </a:rPr>
              <a:t>provide </a:t>
            </a:r>
            <a:r>
              <a:rPr sz="2400" spc="40" dirty="0">
                <a:latin typeface="Cambria"/>
                <a:cs typeface="Cambria"/>
              </a:rPr>
              <a:t> </a:t>
            </a:r>
            <a:r>
              <a:rPr sz="2400" spc="140" dirty="0">
                <a:latin typeface="Cambria"/>
                <a:cs typeface="Cambria"/>
              </a:rPr>
              <a:t>an </a:t>
            </a:r>
            <a:r>
              <a:rPr sz="2400" spc="70" dirty="0">
                <a:latin typeface="Cambria"/>
                <a:cs typeface="Cambria"/>
              </a:rPr>
              <a:t>in-depth representation </a:t>
            </a:r>
            <a:r>
              <a:rPr sz="2400" spc="-5" dirty="0">
                <a:latin typeface="Cambria"/>
                <a:cs typeface="Cambria"/>
              </a:rPr>
              <a:t>of </a:t>
            </a:r>
            <a:r>
              <a:rPr sz="2400" spc="90" dirty="0">
                <a:latin typeface="Cambria"/>
                <a:cs typeface="Cambria"/>
              </a:rPr>
              <a:t>the </a:t>
            </a:r>
            <a:r>
              <a:rPr sz="2400" spc="80" dirty="0">
                <a:latin typeface="Cambria"/>
                <a:cs typeface="Cambria"/>
              </a:rPr>
              <a:t>total </a:t>
            </a:r>
            <a:r>
              <a:rPr sz="2400" spc="65" dirty="0">
                <a:latin typeface="Cambria"/>
                <a:cs typeface="Cambria"/>
              </a:rPr>
              <a:t>contents </a:t>
            </a:r>
            <a:r>
              <a:rPr sz="2400" spc="-5" dirty="0">
                <a:latin typeface="Cambria"/>
                <a:cs typeface="Cambria"/>
              </a:rPr>
              <a:t>of </a:t>
            </a:r>
            <a:r>
              <a:rPr sz="2400" spc="135" dirty="0">
                <a:latin typeface="Cambria"/>
                <a:cs typeface="Cambria"/>
              </a:rPr>
              <a:t>an </a:t>
            </a:r>
            <a:r>
              <a:rPr sz="2400" spc="140" dirty="0">
                <a:latin typeface="Cambria"/>
                <a:cs typeface="Cambria"/>
              </a:rPr>
              <a:t> </a:t>
            </a:r>
            <a:r>
              <a:rPr sz="2400" spc="110" dirty="0">
                <a:latin typeface="Cambria"/>
                <a:cs typeface="Cambria"/>
              </a:rPr>
              <a:t>item.</a:t>
            </a:r>
            <a:endParaRPr sz="2400">
              <a:latin typeface="Cambria"/>
              <a:cs typeface="Cambri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906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5940" y="1628901"/>
            <a:ext cx="7996555" cy="4689475"/>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FD8537"/>
              </a:buClr>
              <a:buSzPct val="70454"/>
              <a:buFont typeface="Wingdings"/>
              <a:buChar char=""/>
              <a:tabLst>
                <a:tab pos="287020" algn="l"/>
              </a:tabLst>
            </a:pPr>
            <a:r>
              <a:rPr sz="2200" spc="165" dirty="0">
                <a:latin typeface="Cambria"/>
                <a:cs typeface="Cambria"/>
              </a:rPr>
              <a:t>An</a:t>
            </a:r>
            <a:r>
              <a:rPr sz="2200" spc="170" dirty="0">
                <a:latin typeface="Cambria"/>
                <a:cs typeface="Cambria"/>
              </a:rPr>
              <a:t> </a:t>
            </a:r>
            <a:r>
              <a:rPr sz="2200" spc="75" dirty="0">
                <a:latin typeface="Cambria"/>
                <a:cs typeface="Cambria"/>
              </a:rPr>
              <a:t>Information</a:t>
            </a:r>
            <a:r>
              <a:rPr sz="2200" spc="80" dirty="0">
                <a:latin typeface="Cambria"/>
                <a:cs typeface="Cambria"/>
              </a:rPr>
              <a:t> </a:t>
            </a:r>
            <a:r>
              <a:rPr sz="2200" spc="95" dirty="0">
                <a:latin typeface="Cambria"/>
                <a:cs typeface="Cambria"/>
              </a:rPr>
              <a:t>Extraction</a:t>
            </a:r>
            <a:r>
              <a:rPr sz="2200" spc="100" dirty="0">
                <a:latin typeface="Cambria"/>
                <a:cs typeface="Cambria"/>
              </a:rPr>
              <a:t> </a:t>
            </a:r>
            <a:r>
              <a:rPr sz="2200" spc="80" dirty="0">
                <a:latin typeface="Cambria"/>
                <a:cs typeface="Cambria"/>
              </a:rPr>
              <a:t>system</a:t>
            </a:r>
            <a:r>
              <a:rPr sz="2200" spc="85" dirty="0">
                <a:latin typeface="Cambria"/>
                <a:cs typeface="Cambria"/>
              </a:rPr>
              <a:t> </a:t>
            </a:r>
            <a:r>
              <a:rPr sz="2200" spc="55" dirty="0">
                <a:latin typeface="Cambria"/>
                <a:cs typeface="Cambria"/>
              </a:rPr>
              <a:t>only</a:t>
            </a:r>
            <a:r>
              <a:rPr sz="2200" spc="60" dirty="0">
                <a:latin typeface="Cambria"/>
                <a:cs typeface="Cambria"/>
              </a:rPr>
              <a:t> </a:t>
            </a:r>
            <a:r>
              <a:rPr sz="2200" spc="90" dirty="0">
                <a:latin typeface="Cambria"/>
                <a:cs typeface="Cambria"/>
              </a:rPr>
              <a:t>analyzes</a:t>
            </a:r>
            <a:r>
              <a:rPr sz="2200" spc="95" dirty="0">
                <a:latin typeface="Cambria"/>
                <a:cs typeface="Cambria"/>
              </a:rPr>
              <a:t> </a:t>
            </a:r>
            <a:r>
              <a:rPr sz="2200" spc="50" dirty="0">
                <a:latin typeface="Cambria"/>
                <a:cs typeface="Cambria"/>
              </a:rPr>
              <a:t>those </a:t>
            </a:r>
            <a:r>
              <a:rPr sz="2200" spc="55" dirty="0">
                <a:latin typeface="Cambria"/>
                <a:cs typeface="Cambria"/>
              </a:rPr>
              <a:t> </a:t>
            </a:r>
            <a:r>
              <a:rPr sz="2200" spc="40" dirty="0">
                <a:latin typeface="Cambria"/>
                <a:cs typeface="Cambria"/>
              </a:rPr>
              <a:t>portions </a:t>
            </a:r>
            <a:r>
              <a:rPr sz="2200" dirty="0">
                <a:latin typeface="Cambria"/>
                <a:cs typeface="Cambria"/>
              </a:rPr>
              <a:t>of </a:t>
            </a:r>
            <a:r>
              <a:rPr sz="2200" spc="150" dirty="0">
                <a:latin typeface="Cambria"/>
                <a:cs typeface="Cambria"/>
              </a:rPr>
              <a:t>a </a:t>
            </a:r>
            <a:r>
              <a:rPr sz="2200" spc="60" dirty="0">
                <a:latin typeface="Cambria"/>
                <a:cs typeface="Cambria"/>
              </a:rPr>
              <a:t>document </a:t>
            </a:r>
            <a:r>
              <a:rPr sz="2200" spc="120" dirty="0">
                <a:latin typeface="Cambria"/>
                <a:cs typeface="Cambria"/>
              </a:rPr>
              <a:t>that </a:t>
            </a:r>
            <a:r>
              <a:rPr sz="2200" spc="70" dirty="0">
                <a:latin typeface="Cambria"/>
                <a:cs typeface="Cambria"/>
              </a:rPr>
              <a:t>potentially contain information </a:t>
            </a:r>
            <a:r>
              <a:rPr sz="2200" spc="75" dirty="0">
                <a:latin typeface="Cambria"/>
                <a:cs typeface="Cambria"/>
              </a:rPr>
              <a:t> </a:t>
            </a:r>
            <a:r>
              <a:rPr sz="2200" spc="80" dirty="0">
                <a:latin typeface="Cambria"/>
                <a:cs typeface="Cambria"/>
              </a:rPr>
              <a:t>relevant</a:t>
            </a:r>
            <a:r>
              <a:rPr sz="2200" spc="105" dirty="0">
                <a:latin typeface="Cambria"/>
                <a:cs typeface="Cambria"/>
              </a:rPr>
              <a:t> </a:t>
            </a:r>
            <a:r>
              <a:rPr sz="2200" spc="20" dirty="0">
                <a:latin typeface="Cambria"/>
                <a:cs typeface="Cambria"/>
              </a:rPr>
              <a:t>to</a:t>
            </a:r>
            <a:r>
              <a:rPr sz="2200" spc="114" dirty="0">
                <a:latin typeface="Cambria"/>
                <a:cs typeface="Cambria"/>
              </a:rPr>
              <a:t> </a:t>
            </a:r>
            <a:r>
              <a:rPr sz="2200" spc="85" dirty="0">
                <a:latin typeface="Cambria"/>
                <a:cs typeface="Cambria"/>
              </a:rPr>
              <a:t>the</a:t>
            </a:r>
            <a:r>
              <a:rPr sz="2200" spc="125" dirty="0">
                <a:latin typeface="Cambria"/>
                <a:cs typeface="Cambria"/>
              </a:rPr>
              <a:t> </a:t>
            </a:r>
            <a:r>
              <a:rPr sz="2200" spc="70" dirty="0">
                <a:latin typeface="Cambria"/>
                <a:cs typeface="Cambria"/>
              </a:rPr>
              <a:t>extraction</a:t>
            </a:r>
            <a:r>
              <a:rPr sz="2200" spc="110" dirty="0">
                <a:latin typeface="Cambria"/>
                <a:cs typeface="Cambria"/>
              </a:rPr>
              <a:t> </a:t>
            </a:r>
            <a:r>
              <a:rPr sz="2200" spc="80" dirty="0">
                <a:latin typeface="Cambria"/>
                <a:cs typeface="Cambria"/>
              </a:rPr>
              <a:t>criteria.</a:t>
            </a:r>
            <a:endParaRPr sz="2200">
              <a:latin typeface="Cambria"/>
              <a:cs typeface="Cambria"/>
            </a:endParaRPr>
          </a:p>
          <a:p>
            <a:pPr marL="286385" marR="5080" indent="-274320" algn="just">
              <a:lnSpc>
                <a:spcPct val="100000"/>
              </a:lnSpc>
              <a:spcBef>
                <a:spcPts val="600"/>
              </a:spcBef>
              <a:buClr>
                <a:srgbClr val="FD8537"/>
              </a:buClr>
              <a:buSzPct val="70454"/>
              <a:buFont typeface="Wingdings"/>
              <a:buChar char=""/>
              <a:tabLst>
                <a:tab pos="287020" algn="l"/>
              </a:tabLst>
            </a:pPr>
            <a:r>
              <a:rPr sz="2200" spc="105" dirty="0">
                <a:latin typeface="Cambria"/>
                <a:cs typeface="Cambria"/>
              </a:rPr>
              <a:t>The</a:t>
            </a:r>
            <a:r>
              <a:rPr sz="2200" spc="110" dirty="0">
                <a:latin typeface="Cambria"/>
                <a:cs typeface="Cambria"/>
              </a:rPr>
              <a:t> </a:t>
            </a:r>
            <a:r>
              <a:rPr sz="2200" spc="35" dirty="0">
                <a:latin typeface="Cambria"/>
                <a:cs typeface="Cambria"/>
              </a:rPr>
              <a:t>objective</a:t>
            </a:r>
            <a:r>
              <a:rPr sz="2200" spc="40" dirty="0">
                <a:latin typeface="Cambria"/>
                <a:cs typeface="Cambria"/>
              </a:rPr>
              <a:t> </a:t>
            </a:r>
            <a:r>
              <a:rPr sz="2200" dirty="0">
                <a:latin typeface="Cambria"/>
                <a:cs typeface="Cambria"/>
              </a:rPr>
              <a:t>of</a:t>
            </a:r>
            <a:r>
              <a:rPr sz="2200" spc="5" dirty="0">
                <a:latin typeface="Cambria"/>
                <a:cs typeface="Cambria"/>
              </a:rPr>
              <a:t> </a:t>
            </a:r>
            <a:r>
              <a:rPr sz="2200" spc="85" dirty="0">
                <a:latin typeface="Cambria"/>
                <a:cs typeface="Cambria"/>
              </a:rPr>
              <a:t>the</a:t>
            </a:r>
            <a:r>
              <a:rPr sz="2200" spc="90" dirty="0">
                <a:latin typeface="Cambria"/>
                <a:cs typeface="Cambria"/>
              </a:rPr>
              <a:t> </a:t>
            </a:r>
            <a:r>
              <a:rPr sz="2200" spc="110" dirty="0">
                <a:latin typeface="Cambria"/>
                <a:cs typeface="Cambria"/>
              </a:rPr>
              <a:t>data</a:t>
            </a:r>
            <a:r>
              <a:rPr sz="2200" spc="114" dirty="0">
                <a:latin typeface="Cambria"/>
                <a:cs typeface="Cambria"/>
              </a:rPr>
              <a:t> </a:t>
            </a:r>
            <a:r>
              <a:rPr sz="2200" spc="70" dirty="0">
                <a:latin typeface="Cambria"/>
                <a:cs typeface="Cambria"/>
              </a:rPr>
              <a:t>extraction</a:t>
            </a:r>
            <a:r>
              <a:rPr sz="2200" spc="75" dirty="0">
                <a:latin typeface="Cambria"/>
                <a:cs typeface="Cambria"/>
              </a:rPr>
              <a:t> is</a:t>
            </a:r>
            <a:r>
              <a:rPr sz="2200" spc="80" dirty="0">
                <a:latin typeface="Cambria"/>
                <a:cs typeface="Cambria"/>
              </a:rPr>
              <a:t> </a:t>
            </a:r>
            <a:r>
              <a:rPr sz="2200" spc="95" dirty="0">
                <a:latin typeface="Cambria"/>
                <a:cs typeface="Cambria"/>
              </a:rPr>
              <a:t>in</a:t>
            </a:r>
            <a:r>
              <a:rPr sz="2200" spc="100" dirty="0">
                <a:latin typeface="Cambria"/>
                <a:cs typeface="Cambria"/>
              </a:rPr>
              <a:t> </a:t>
            </a:r>
            <a:r>
              <a:rPr sz="2200" spc="55" dirty="0">
                <a:latin typeface="Cambria"/>
                <a:cs typeface="Cambria"/>
              </a:rPr>
              <a:t>most</a:t>
            </a:r>
            <a:r>
              <a:rPr sz="2200" spc="60" dirty="0">
                <a:latin typeface="Cambria"/>
                <a:cs typeface="Cambria"/>
              </a:rPr>
              <a:t> cases</a:t>
            </a:r>
            <a:r>
              <a:rPr sz="2200" spc="65" dirty="0">
                <a:latin typeface="Cambria"/>
                <a:cs typeface="Cambria"/>
              </a:rPr>
              <a:t> </a:t>
            </a:r>
            <a:r>
              <a:rPr sz="2200" spc="15" dirty="0">
                <a:latin typeface="Cambria"/>
                <a:cs typeface="Cambria"/>
              </a:rPr>
              <a:t>to </a:t>
            </a:r>
            <a:r>
              <a:rPr sz="2200" spc="20" dirty="0">
                <a:latin typeface="Cambria"/>
                <a:cs typeface="Cambria"/>
              </a:rPr>
              <a:t> </a:t>
            </a:r>
            <a:r>
              <a:rPr sz="2200" spc="80" dirty="0">
                <a:latin typeface="Cambria"/>
                <a:cs typeface="Cambria"/>
              </a:rPr>
              <a:t>update</a:t>
            </a:r>
            <a:r>
              <a:rPr sz="2200" spc="85" dirty="0">
                <a:latin typeface="Cambria"/>
                <a:cs typeface="Cambria"/>
              </a:rPr>
              <a:t> </a:t>
            </a:r>
            <a:r>
              <a:rPr sz="2200" spc="150" dirty="0">
                <a:latin typeface="Cambria"/>
                <a:cs typeface="Cambria"/>
              </a:rPr>
              <a:t>a </a:t>
            </a:r>
            <a:r>
              <a:rPr sz="2200" spc="70" dirty="0">
                <a:latin typeface="Cambria"/>
                <a:cs typeface="Cambria"/>
              </a:rPr>
              <a:t>structured</a:t>
            </a:r>
            <a:r>
              <a:rPr sz="2200" spc="75" dirty="0">
                <a:latin typeface="Cambria"/>
                <a:cs typeface="Cambria"/>
              </a:rPr>
              <a:t> </a:t>
            </a:r>
            <a:r>
              <a:rPr sz="2200" spc="85" dirty="0">
                <a:latin typeface="Cambria"/>
                <a:cs typeface="Cambria"/>
              </a:rPr>
              <a:t>database</a:t>
            </a:r>
            <a:r>
              <a:rPr sz="2200" spc="90" dirty="0">
                <a:latin typeface="Cambria"/>
                <a:cs typeface="Cambria"/>
              </a:rPr>
              <a:t> </a:t>
            </a:r>
            <a:r>
              <a:rPr sz="2200" spc="80" dirty="0">
                <a:latin typeface="Cambria"/>
                <a:cs typeface="Cambria"/>
              </a:rPr>
              <a:t>with</a:t>
            </a:r>
            <a:r>
              <a:rPr sz="2200" spc="85" dirty="0">
                <a:latin typeface="Cambria"/>
                <a:cs typeface="Cambria"/>
              </a:rPr>
              <a:t> </a:t>
            </a:r>
            <a:r>
              <a:rPr sz="2200" spc="75" dirty="0">
                <a:latin typeface="Cambria"/>
                <a:cs typeface="Cambria"/>
              </a:rPr>
              <a:t>additional</a:t>
            </a:r>
            <a:r>
              <a:rPr sz="2200" spc="80" dirty="0">
                <a:latin typeface="Cambria"/>
                <a:cs typeface="Cambria"/>
              </a:rPr>
              <a:t> </a:t>
            </a:r>
            <a:r>
              <a:rPr sz="2200" spc="90" dirty="0">
                <a:latin typeface="Cambria"/>
                <a:cs typeface="Cambria"/>
              </a:rPr>
              <a:t>facts.</a:t>
            </a:r>
            <a:r>
              <a:rPr sz="2200" spc="95" dirty="0">
                <a:latin typeface="Cambria"/>
                <a:cs typeface="Cambria"/>
              </a:rPr>
              <a:t> </a:t>
            </a:r>
            <a:r>
              <a:rPr sz="2200" spc="105" dirty="0">
                <a:latin typeface="Cambria"/>
                <a:cs typeface="Cambria"/>
              </a:rPr>
              <a:t>The </a:t>
            </a:r>
            <a:r>
              <a:rPr sz="2200" spc="110" dirty="0">
                <a:latin typeface="Cambria"/>
                <a:cs typeface="Cambria"/>
              </a:rPr>
              <a:t> </a:t>
            </a:r>
            <a:r>
              <a:rPr sz="2200" spc="80" dirty="0">
                <a:latin typeface="Cambria"/>
                <a:cs typeface="Cambria"/>
              </a:rPr>
              <a:t>updates </a:t>
            </a:r>
            <a:r>
              <a:rPr sz="2200" spc="110" dirty="0">
                <a:latin typeface="Cambria"/>
                <a:cs typeface="Cambria"/>
              </a:rPr>
              <a:t>may </a:t>
            </a:r>
            <a:r>
              <a:rPr sz="2200" spc="20" dirty="0">
                <a:latin typeface="Cambria"/>
                <a:cs typeface="Cambria"/>
              </a:rPr>
              <a:t>be </a:t>
            </a:r>
            <a:r>
              <a:rPr sz="2200" spc="45" dirty="0">
                <a:latin typeface="Cambria"/>
                <a:cs typeface="Cambria"/>
              </a:rPr>
              <a:t>from </a:t>
            </a:r>
            <a:r>
              <a:rPr sz="2200" spc="150" dirty="0">
                <a:latin typeface="Cambria"/>
                <a:cs typeface="Cambria"/>
              </a:rPr>
              <a:t>a </a:t>
            </a:r>
            <a:r>
              <a:rPr sz="2200" spc="40" dirty="0">
                <a:latin typeface="Cambria"/>
                <a:cs typeface="Cambria"/>
              </a:rPr>
              <a:t>controlled </a:t>
            </a:r>
            <a:r>
              <a:rPr sz="2200" spc="65" dirty="0">
                <a:latin typeface="Cambria"/>
                <a:cs typeface="Cambria"/>
              </a:rPr>
              <a:t>vocabulary </a:t>
            </a:r>
            <a:r>
              <a:rPr sz="2200" dirty="0">
                <a:latin typeface="Cambria"/>
                <a:cs typeface="Cambria"/>
              </a:rPr>
              <a:t>or </a:t>
            </a:r>
            <a:r>
              <a:rPr sz="2200" spc="80" dirty="0">
                <a:latin typeface="Cambria"/>
                <a:cs typeface="Cambria"/>
              </a:rPr>
              <a:t>substrings </a:t>
            </a:r>
            <a:r>
              <a:rPr sz="2200" spc="85" dirty="0">
                <a:latin typeface="Cambria"/>
                <a:cs typeface="Cambria"/>
              </a:rPr>
              <a:t> </a:t>
            </a:r>
            <a:r>
              <a:rPr sz="2200" spc="45" dirty="0">
                <a:latin typeface="Cambria"/>
                <a:cs typeface="Cambria"/>
              </a:rPr>
              <a:t>from</a:t>
            </a:r>
            <a:r>
              <a:rPr sz="2200" spc="114" dirty="0">
                <a:latin typeface="Cambria"/>
                <a:cs typeface="Cambria"/>
              </a:rPr>
              <a:t> </a:t>
            </a:r>
            <a:r>
              <a:rPr sz="2200" spc="85" dirty="0">
                <a:latin typeface="Cambria"/>
                <a:cs typeface="Cambria"/>
              </a:rPr>
              <a:t>the</a:t>
            </a:r>
            <a:r>
              <a:rPr sz="2200" spc="125" dirty="0">
                <a:latin typeface="Cambria"/>
                <a:cs typeface="Cambria"/>
              </a:rPr>
              <a:t> </a:t>
            </a:r>
            <a:r>
              <a:rPr sz="2200" spc="85" dirty="0">
                <a:latin typeface="Cambria"/>
                <a:cs typeface="Cambria"/>
              </a:rPr>
              <a:t>item</a:t>
            </a:r>
            <a:r>
              <a:rPr sz="2200" spc="100" dirty="0">
                <a:latin typeface="Cambria"/>
                <a:cs typeface="Cambria"/>
              </a:rPr>
              <a:t> </a:t>
            </a:r>
            <a:r>
              <a:rPr sz="2200" spc="105" dirty="0">
                <a:latin typeface="Cambria"/>
                <a:cs typeface="Cambria"/>
              </a:rPr>
              <a:t>as</a:t>
            </a:r>
            <a:r>
              <a:rPr sz="2200" spc="120" dirty="0">
                <a:latin typeface="Cambria"/>
                <a:cs typeface="Cambria"/>
              </a:rPr>
              <a:t> </a:t>
            </a:r>
            <a:r>
              <a:rPr sz="2200" spc="55" dirty="0">
                <a:latin typeface="Cambria"/>
                <a:cs typeface="Cambria"/>
              </a:rPr>
              <a:t>defined</a:t>
            </a:r>
            <a:r>
              <a:rPr sz="2200" spc="120" dirty="0">
                <a:latin typeface="Cambria"/>
                <a:cs typeface="Cambria"/>
              </a:rPr>
              <a:t> </a:t>
            </a:r>
            <a:r>
              <a:rPr sz="2200" spc="40" dirty="0">
                <a:latin typeface="Cambria"/>
                <a:cs typeface="Cambria"/>
              </a:rPr>
              <a:t>by</a:t>
            </a:r>
            <a:r>
              <a:rPr sz="2200" spc="130" dirty="0">
                <a:latin typeface="Cambria"/>
                <a:cs typeface="Cambria"/>
              </a:rPr>
              <a:t> </a:t>
            </a:r>
            <a:r>
              <a:rPr sz="2200" spc="85" dirty="0">
                <a:latin typeface="Cambria"/>
                <a:cs typeface="Cambria"/>
              </a:rPr>
              <a:t>the</a:t>
            </a:r>
            <a:r>
              <a:rPr sz="2200" spc="125" dirty="0">
                <a:latin typeface="Cambria"/>
                <a:cs typeface="Cambria"/>
              </a:rPr>
              <a:t> </a:t>
            </a:r>
            <a:r>
              <a:rPr sz="2200" spc="70" dirty="0">
                <a:latin typeface="Cambria"/>
                <a:cs typeface="Cambria"/>
              </a:rPr>
              <a:t>extraction</a:t>
            </a:r>
            <a:r>
              <a:rPr sz="2200" spc="114" dirty="0">
                <a:latin typeface="Cambria"/>
                <a:cs typeface="Cambria"/>
              </a:rPr>
              <a:t> </a:t>
            </a:r>
            <a:r>
              <a:rPr sz="2200" spc="90" dirty="0">
                <a:latin typeface="Cambria"/>
                <a:cs typeface="Cambria"/>
              </a:rPr>
              <a:t>rules.</a:t>
            </a:r>
            <a:endParaRPr sz="2200">
              <a:latin typeface="Cambria"/>
              <a:cs typeface="Cambria"/>
            </a:endParaRPr>
          </a:p>
          <a:p>
            <a:pPr marL="287020" indent="-274320" algn="just">
              <a:lnSpc>
                <a:spcPct val="100000"/>
              </a:lnSpc>
              <a:spcBef>
                <a:spcPts val="605"/>
              </a:spcBef>
              <a:buClr>
                <a:srgbClr val="FD8537"/>
              </a:buClr>
              <a:buSzPct val="70454"/>
              <a:buFont typeface="Wingdings"/>
              <a:buChar char=""/>
              <a:tabLst>
                <a:tab pos="287020" algn="l"/>
              </a:tabLst>
            </a:pPr>
            <a:r>
              <a:rPr sz="2200" spc="85" dirty="0">
                <a:latin typeface="Cambria"/>
                <a:cs typeface="Cambria"/>
              </a:rPr>
              <a:t>Additional</a:t>
            </a:r>
            <a:r>
              <a:rPr sz="2200" spc="95" dirty="0">
                <a:latin typeface="Cambria"/>
                <a:cs typeface="Cambria"/>
              </a:rPr>
              <a:t> </a:t>
            </a:r>
            <a:r>
              <a:rPr sz="2200" spc="65" dirty="0">
                <a:latin typeface="Cambria"/>
                <a:cs typeface="Cambria"/>
              </a:rPr>
              <a:t>metrics</a:t>
            </a:r>
            <a:r>
              <a:rPr sz="2200" spc="90" dirty="0">
                <a:latin typeface="Cambria"/>
                <a:cs typeface="Cambria"/>
              </a:rPr>
              <a:t> </a:t>
            </a:r>
            <a:r>
              <a:rPr sz="2200" spc="70" dirty="0">
                <a:latin typeface="Cambria"/>
                <a:cs typeface="Cambria"/>
              </a:rPr>
              <a:t>used</a:t>
            </a:r>
            <a:r>
              <a:rPr sz="2200" spc="105" dirty="0">
                <a:latin typeface="Cambria"/>
                <a:cs typeface="Cambria"/>
              </a:rPr>
              <a:t> </a:t>
            </a:r>
            <a:r>
              <a:rPr sz="2200" spc="75" dirty="0">
                <a:latin typeface="Cambria"/>
                <a:cs typeface="Cambria"/>
              </a:rPr>
              <a:t>are</a:t>
            </a:r>
            <a:r>
              <a:rPr sz="2200" spc="130" dirty="0">
                <a:latin typeface="Cambria"/>
                <a:cs typeface="Cambria"/>
              </a:rPr>
              <a:t> </a:t>
            </a:r>
            <a:r>
              <a:rPr sz="2200" spc="60" dirty="0">
                <a:latin typeface="Cambria"/>
                <a:cs typeface="Cambria"/>
              </a:rPr>
              <a:t>overgeneration</a:t>
            </a:r>
            <a:r>
              <a:rPr sz="2200" spc="105" dirty="0">
                <a:latin typeface="Cambria"/>
                <a:cs typeface="Cambria"/>
              </a:rPr>
              <a:t> </a:t>
            </a:r>
            <a:r>
              <a:rPr sz="2200" spc="100" dirty="0">
                <a:latin typeface="Cambria"/>
                <a:cs typeface="Cambria"/>
              </a:rPr>
              <a:t>and</a:t>
            </a:r>
            <a:r>
              <a:rPr sz="2200" spc="120" dirty="0">
                <a:latin typeface="Cambria"/>
                <a:cs typeface="Cambria"/>
              </a:rPr>
              <a:t> </a:t>
            </a:r>
            <a:r>
              <a:rPr sz="2200" spc="90" dirty="0">
                <a:latin typeface="Cambria"/>
                <a:cs typeface="Cambria"/>
              </a:rPr>
              <a:t>fallout.</a:t>
            </a:r>
            <a:endParaRPr sz="2200">
              <a:latin typeface="Cambria"/>
              <a:cs typeface="Cambria"/>
            </a:endParaRPr>
          </a:p>
          <a:p>
            <a:pPr marL="286385" marR="6350" indent="-274320" algn="just">
              <a:lnSpc>
                <a:spcPct val="100000"/>
              </a:lnSpc>
              <a:spcBef>
                <a:spcPts val="600"/>
              </a:spcBef>
              <a:buClr>
                <a:srgbClr val="FD8537"/>
              </a:buClr>
              <a:buSzPct val="70454"/>
              <a:buFont typeface="Wingdings"/>
              <a:buChar char=""/>
              <a:tabLst>
                <a:tab pos="287020" algn="l"/>
              </a:tabLst>
            </a:pPr>
            <a:r>
              <a:rPr sz="2200" spc="80" dirty="0">
                <a:latin typeface="Cambria"/>
                <a:cs typeface="Cambria"/>
              </a:rPr>
              <a:t>Overgeneration</a:t>
            </a:r>
            <a:r>
              <a:rPr sz="2200" spc="85" dirty="0">
                <a:latin typeface="Cambria"/>
                <a:cs typeface="Cambria"/>
              </a:rPr>
              <a:t> </a:t>
            </a:r>
            <a:r>
              <a:rPr sz="2200" spc="75" dirty="0">
                <a:latin typeface="Cambria"/>
                <a:cs typeface="Cambria"/>
              </a:rPr>
              <a:t>measures</a:t>
            </a:r>
            <a:r>
              <a:rPr sz="2200" spc="80" dirty="0">
                <a:latin typeface="Cambria"/>
                <a:cs typeface="Cambria"/>
              </a:rPr>
              <a:t> </a:t>
            </a:r>
            <a:r>
              <a:rPr sz="2200" spc="85" dirty="0">
                <a:latin typeface="Cambria"/>
                <a:cs typeface="Cambria"/>
              </a:rPr>
              <a:t>the</a:t>
            </a:r>
            <a:r>
              <a:rPr sz="2200" spc="90" dirty="0">
                <a:latin typeface="Cambria"/>
                <a:cs typeface="Cambria"/>
              </a:rPr>
              <a:t> amount</a:t>
            </a:r>
            <a:r>
              <a:rPr sz="2200" spc="95" dirty="0">
                <a:latin typeface="Cambria"/>
                <a:cs typeface="Cambria"/>
              </a:rPr>
              <a:t> </a:t>
            </a:r>
            <a:r>
              <a:rPr sz="2200" dirty="0">
                <a:latin typeface="Cambria"/>
                <a:cs typeface="Cambria"/>
              </a:rPr>
              <a:t>of</a:t>
            </a:r>
            <a:r>
              <a:rPr sz="2200" spc="5" dirty="0">
                <a:latin typeface="Cambria"/>
                <a:cs typeface="Cambria"/>
              </a:rPr>
              <a:t> </a:t>
            </a:r>
            <a:r>
              <a:rPr sz="2200" spc="80" dirty="0">
                <a:latin typeface="Cambria"/>
                <a:cs typeface="Cambria"/>
              </a:rPr>
              <a:t>irrelevant </a:t>
            </a:r>
            <a:r>
              <a:rPr sz="2200" spc="85" dirty="0">
                <a:latin typeface="Cambria"/>
                <a:cs typeface="Cambria"/>
              </a:rPr>
              <a:t> </a:t>
            </a:r>
            <a:r>
              <a:rPr sz="2200" spc="70" dirty="0">
                <a:latin typeface="Cambria"/>
                <a:cs typeface="Cambria"/>
              </a:rPr>
              <a:t>information</a:t>
            </a:r>
            <a:r>
              <a:rPr sz="2200" spc="100" dirty="0">
                <a:latin typeface="Cambria"/>
                <a:cs typeface="Cambria"/>
              </a:rPr>
              <a:t> </a:t>
            </a:r>
            <a:r>
              <a:rPr sz="2200" spc="120" dirty="0">
                <a:latin typeface="Cambria"/>
                <a:cs typeface="Cambria"/>
              </a:rPr>
              <a:t>that </a:t>
            </a:r>
            <a:r>
              <a:rPr sz="2200" spc="75" dirty="0">
                <a:latin typeface="Cambria"/>
                <a:cs typeface="Cambria"/>
              </a:rPr>
              <a:t>is</a:t>
            </a:r>
            <a:r>
              <a:rPr sz="2200" spc="110" dirty="0">
                <a:latin typeface="Cambria"/>
                <a:cs typeface="Cambria"/>
              </a:rPr>
              <a:t> </a:t>
            </a:r>
            <a:r>
              <a:rPr sz="2200" spc="80" dirty="0">
                <a:latin typeface="Cambria"/>
                <a:cs typeface="Cambria"/>
              </a:rPr>
              <a:t>extracted.</a:t>
            </a:r>
            <a:endParaRPr sz="2200">
              <a:latin typeface="Cambria"/>
              <a:cs typeface="Cambria"/>
            </a:endParaRPr>
          </a:p>
          <a:p>
            <a:pPr marL="286385" marR="5080" indent="-274320" algn="just">
              <a:lnSpc>
                <a:spcPct val="100000"/>
              </a:lnSpc>
              <a:spcBef>
                <a:spcPts val="600"/>
              </a:spcBef>
              <a:buClr>
                <a:srgbClr val="FD8537"/>
              </a:buClr>
              <a:buSzPct val="70454"/>
              <a:buFont typeface="Wingdings"/>
              <a:buChar char=""/>
              <a:tabLst>
                <a:tab pos="287020" algn="l"/>
              </a:tabLst>
            </a:pPr>
            <a:r>
              <a:rPr sz="2200" spc="110" dirty="0">
                <a:latin typeface="Cambria"/>
                <a:cs typeface="Cambria"/>
              </a:rPr>
              <a:t>Fallout </a:t>
            </a:r>
            <a:r>
              <a:rPr sz="2200" spc="80" dirty="0">
                <a:latin typeface="Cambria"/>
                <a:cs typeface="Cambria"/>
              </a:rPr>
              <a:t>measures </a:t>
            </a:r>
            <a:r>
              <a:rPr sz="2200" spc="20" dirty="0">
                <a:latin typeface="Cambria"/>
                <a:cs typeface="Cambria"/>
              </a:rPr>
              <a:t>how </a:t>
            </a:r>
            <a:r>
              <a:rPr sz="2200" spc="95" dirty="0">
                <a:latin typeface="Cambria"/>
                <a:cs typeface="Cambria"/>
              </a:rPr>
              <a:t>much </a:t>
            </a:r>
            <a:r>
              <a:rPr sz="2200" spc="150" dirty="0">
                <a:latin typeface="Cambria"/>
                <a:cs typeface="Cambria"/>
              </a:rPr>
              <a:t>a </a:t>
            </a:r>
            <a:r>
              <a:rPr sz="2200" spc="80" dirty="0">
                <a:latin typeface="Cambria"/>
                <a:cs typeface="Cambria"/>
              </a:rPr>
              <a:t>system </a:t>
            </a:r>
            <a:r>
              <a:rPr sz="2200" spc="90" dirty="0">
                <a:latin typeface="Cambria"/>
                <a:cs typeface="Cambria"/>
              </a:rPr>
              <a:t>assigns </a:t>
            </a:r>
            <a:r>
              <a:rPr sz="2200" spc="40" dirty="0">
                <a:latin typeface="Cambria"/>
                <a:cs typeface="Cambria"/>
              </a:rPr>
              <a:t>incorrect </a:t>
            </a:r>
            <a:r>
              <a:rPr sz="2200" spc="50" dirty="0">
                <a:latin typeface="Cambria"/>
                <a:cs typeface="Cambria"/>
              </a:rPr>
              <a:t>slot </a:t>
            </a:r>
            <a:r>
              <a:rPr sz="2200" spc="55" dirty="0">
                <a:latin typeface="Cambria"/>
                <a:cs typeface="Cambria"/>
              </a:rPr>
              <a:t> </a:t>
            </a:r>
            <a:r>
              <a:rPr sz="2200" spc="70" dirty="0">
                <a:latin typeface="Cambria"/>
                <a:cs typeface="Cambria"/>
              </a:rPr>
              <a:t>fillers</a:t>
            </a:r>
            <a:r>
              <a:rPr sz="2200" spc="75" dirty="0">
                <a:latin typeface="Cambria"/>
                <a:cs typeface="Cambria"/>
              </a:rPr>
              <a:t> </a:t>
            </a:r>
            <a:r>
              <a:rPr sz="2200" spc="105" dirty="0">
                <a:latin typeface="Cambria"/>
                <a:cs typeface="Cambria"/>
              </a:rPr>
              <a:t>as</a:t>
            </a:r>
            <a:r>
              <a:rPr sz="2200" spc="110" dirty="0">
                <a:latin typeface="Cambria"/>
                <a:cs typeface="Cambria"/>
              </a:rPr>
              <a:t> </a:t>
            </a:r>
            <a:r>
              <a:rPr sz="2200" spc="85" dirty="0">
                <a:latin typeface="Cambria"/>
                <a:cs typeface="Cambria"/>
              </a:rPr>
              <a:t>the</a:t>
            </a:r>
            <a:r>
              <a:rPr sz="2200" spc="90" dirty="0">
                <a:latin typeface="Cambria"/>
                <a:cs typeface="Cambria"/>
              </a:rPr>
              <a:t> </a:t>
            </a:r>
            <a:r>
              <a:rPr sz="2200" spc="80" dirty="0">
                <a:latin typeface="Cambria"/>
                <a:cs typeface="Cambria"/>
              </a:rPr>
              <a:t>number</a:t>
            </a:r>
            <a:r>
              <a:rPr sz="2200" spc="85" dirty="0">
                <a:latin typeface="Cambria"/>
                <a:cs typeface="Cambria"/>
              </a:rPr>
              <a:t> </a:t>
            </a:r>
            <a:r>
              <a:rPr sz="2200" dirty="0">
                <a:latin typeface="Cambria"/>
                <a:cs typeface="Cambria"/>
              </a:rPr>
              <a:t>of</a:t>
            </a:r>
            <a:r>
              <a:rPr sz="2200" spc="5" dirty="0">
                <a:latin typeface="Cambria"/>
                <a:cs typeface="Cambria"/>
              </a:rPr>
              <a:t> </a:t>
            </a:r>
            <a:r>
              <a:rPr sz="2200" spc="65" dirty="0">
                <a:latin typeface="Cambria"/>
                <a:cs typeface="Cambria"/>
              </a:rPr>
              <a:t>potential</a:t>
            </a:r>
            <a:r>
              <a:rPr sz="2200" spc="70" dirty="0">
                <a:latin typeface="Cambria"/>
                <a:cs typeface="Cambria"/>
              </a:rPr>
              <a:t> </a:t>
            </a:r>
            <a:r>
              <a:rPr sz="2200" spc="45" dirty="0">
                <a:latin typeface="Cambria"/>
                <a:cs typeface="Cambria"/>
              </a:rPr>
              <a:t>incorrect</a:t>
            </a:r>
            <a:r>
              <a:rPr sz="2200" spc="50" dirty="0">
                <a:latin typeface="Cambria"/>
                <a:cs typeface="Cambria"/>
              </a:rPr>
              <a:t> </a:t>
            </a:r>
            <a:r>
              <a:rPr sz="2200" spc="45" dirty="0">
                <a:latin typeface="Cambria"/>
                <a:cs typeface="Cambria"/>
              </a:rPr>
              <a:t>slot</a:t>
            </a:r>
            <a:r>
              <a:rPr sz="2200" spc="50" dirty="0">
                <a:latin typeface="Cambria"/>
                <a:cs typeface="Cambria"/>
              </a:rPr>
              <a:t> </a:t>
            </a:r>
            <a:r>
              <a:rPr sz="2200" spc="65" dirty="0">
                <a:latin typeface="Cambria"/>
                <a:cs typeface="Cambria"/>
              </a:rPr>
              <a:t>fillers </a:t>
            </a:r>
            <a:r>
              <a:rPr sz="2200" spc="70" dirty="0">
                <a:latin typeface="Cambria"/>
                <a:cs typeface="Cambria"/>
              </a:rPr>
              <a:t> </a:t>
            </a:r>
            <a:r>
              <a:rPr sz="2200" spc="65" dirty="0">
                <a:latin typeface="Cambria"/>
                <a:cs typeface="Cambria"/>
              </a:rPr>
              <a:t>increases</a:t>
            </a:r>
            <a:endParaRPr sz="2200">
              <a:latin typeface="Cambria"/>
              <a:cs typeface="Cambri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52400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a:spLocks noGrp="1"/>
          </p:cNvSpPr>
          <p:nvPr>
            <p:ph type="title"/>
          </p:nvPr>
        </p:nvSpPr>
        <p:spPr>
          <a:xfrm>
            <a:off x="535940" y="240284"/>
            <a:ext cx="2054860" cy="382156"/>
          </a:xfrm>
          <a:prstGeom prst="rect">
            <a:avLst/>
          </a:prstGeom>
        </p:spPr>
        <p:txBody>
          <a:bodyPr vert="horz" wrap="square" lIns="0" tIns="12700" rIns="0" bIns="0" rtlCol="0">
            <a:spAutoFit/>
          </a:bodyPr>
          <a:lstStyle/>
          <a:p>
            <a:pPr marL="12700">
              <a:lnSpc>
                <a:spcPct val="100000"/>
              </a:lnSpc>
              <a:spcBef>
                <a:spcPts val="100"/>
              </a:spcBef>
            </a:pPr>
            <a:r>
              <a:rPr b="1" spc="270" dirty="0">
                <a:solidFill>
                  <a:srgbClr val="002060"/>
                </a:solidFill>
              </a:rPr>
              <a:t>EXA</a:t>
            </a:r>
            <a:r>
              <a:rPr b="1" spc="380" dirty="0">
                <a:solidFill>
                  <a:srgbClr val="002060"/>
                </a:solidFill>
              </a:rPr>
              <a:t>M</a:t>
            </a:r>
            <a:r>
              <a:rPr b="1" spc="300" dirty="0">
                <a:solidFill>
                  <a:srgbClr val="002060"/>
                </a:solidFill>
              </a:rPr>
              <a:t>PLE</a:t>
            </a:r>
          </a:p>
        </p:txBody>
      </p:sp>
      <p:sp>
        <p:nvSpPr>
          <p:cNvPr id="10" name="object 10"/>
          <p:cNvSpPr txBox="1"/>
          <p:nvPr/>
        </p:nvSpPr>
        <p:spPr>
          <a:xfrm>
            <a:off x="535940" y="1628902"/>
            <a:ext cx="7768590" cy="3028315"/>
          </a:xfrm>
          <a:prstGeom prst="rect">
            <a:avLst/>
          </a:prstGeom>
        </p:spPr>
        <p:txBody>
          <a:bodyPr vert="horz" wrap="square" lIns="0" tIns="12700" rIns="0" bIns="0" rtlCol="0">
            <a:spAutoFit/>
          </a:bodyPr>
          <a:lstStyle/>
          <a:p>
            <a:pPr marL="286385" marR="6350" indent="-274320" algn="just">
              <a:lnSpc>
                <a:spcPct val="100000"/>
              </a:lnSpc>
              <a:spcBef>
                <a:spcPts val="100"/>
              </a:spcBef>
              <a:buClr>
                <a:srgbClr val="FD8537"/>
              </a:buClr>
              <a:buSzPct val="68750"/>
              <a:buFont typeface="Wingdings"/>
              <a:buChar char=""/>
              <a:tabLst>
                <a:tab pos="287020" algn="l"/>
              </a:tabLst>
            </a:pPr>
            <a:r>
              <a:rPr sz="2400" spc="90" dirty="0">
                <a:latin typeface="Cambria"/>
                <a:cs typeface="Cambria"/>
              </a:rPr>
              <a:t>Another </a:t>
            </a:r>
            <a:r>
              <a:rPr sz="2400" spc="80" dirty="0">
                <a:latin typeface="Cambria"/>
                <a:cs typeface="Cambria"/>
              </a:rPr>
              <a:t>related </a:t>
            </a:r>
            <a:r>
              <a:rPr sz="2400" spc="75" dirty="0">
                <a:latin typeface="Cambria"/>
                <a:cs typeface="Cambria"/>
              </a:rPr>
              <a:t>information </a:t>
            </a:r>
            <a:r>
              <a:rPr sz="2400" spc="50" dirty="0">
                <a:latin typeface="Cambria"/>
                <a:cs typeface="Cambria"/>
              </a:rPr>
              <a:t>technology </a:t>
            </a:r>
            <a:r>
              <a:rPr sz="2400" spc="80" dirty="0">
                <a:latin typeface="Cambria"/>
                <a:cs typeface="Cambria"/>
              </a:rPr>
              <a:t>is </a:t>
            </a:r>
            <a:r>
              <a:rPr sz="2400" spc="60" dirty="0">
                <a:latin typeface="Cambria"/>
                <a:cs typeface="Cambria"/>
              </a:rPr>
              <a:t>document </a:t>
            </a:r>
            <a:r>
              <a:rPr sz="2400" spc="65" dirty="0">
                <a:latin typeface="Cambria"/>
                <a:cs typeface="Cambria"/>
              </a:rPr>
              <a:t> </a:t>
            </a:r>
            <a:r>
              <a:rPr sz="2400" spc="100" dirty="0">
                <a:latin typeface="Cambria"/>
                <a:cs typeface="Cambria"/>
              </a:rPr>
              <a:t>summarization.</a:t>
            </a:r>
            <a:r>
              <a:rPr sz="2400" spc="105" dirty="0">
                <a:latin typeface="Cambria"/>
                <a:cs typeface="Cambria"/>
              </a:rPr>
              <a:t> </a:t>
            </a:r>
            <a:r>
              <a:rPr sz="2400" spc="120" dirty="0">
                <a:latin typeface="Cambria"/>
                <a:cs typeface="Cambria"/>
              </a:rPr>
              <a:t>Rather</a:t>
            </a:r>
            <a:r>
              <a:rPr sz="2400" spc="125" dirty="0">
                <a:latin typeface="Cambria"/>
                <a:cs typeface="Cambria"/>
              </a:rPr>
              <a:t> </a:t>
            </a:r>
            <a:r>
              <a:rPr sz="2400" spc="130" dirty="0">
                <a:latin typeface="Cambria"/>
                <a:cs typeface="Cambria"/>
              </a:rPr>
              <a:t>than</a:t>
            </a:r>
            <a:r>
              <a:rPr sz="2400" spc="135" dirty="0">
                <a:latin typeface="Cambria"/>
                <a:cs typeface="Cambria"/>
              </a:rPr>
              <a:t> </a:t>
            </a:r>
            <a:r>
              <a:rPr sz="2400" spc="90" dirty="0">
                <a:latin typeface="Cambria"/>
                <a:cs typeface="Cambria"/>
              </a:rPr>
              <a:t>trying</a:t>
            </a:r>
            <a:r>
              <a:rPr sz="2400" spc="95" dirty="0">
                <a:latin typeface="Cambria"/>
                <a:cs typeface="Cambria"/>
              </a:rPr>
              <a:t> </a:t>
            </a:r>
            <a:r>
              <a:rPr sz="2400" spc="20" dirty="0">
                <a:latin typeface="Cambria"/>
                <a:cs typeface="Cambria"/>
              </a:rPr>
              <a:t>to</a:t>
            </a:r>
            <a:r>
              <a:rPr sz="2400" spc="25" dirty="0">
                <a:latin typeface="Cambria"/>
                <a:cs typeface="Cambria"/>
              </a:rPr>
              <a:t> </a:t>
            </a:r>
            <a:r>
              <a:rPr sz="2400" spc="70" dirty="0">
                <a:latin typeface="Cambria"/>
                <a:cs typeface="Cambria"/>
              </a:rPr>
              <a:t>determine </a:t>
            </a:r>
            <a:r>
              <a:rPr sz="2400" spc="75" dirty="0">
                <a:latin typeface="Cambria"/>
                <a:cs typeface="Cambria"/>
              </a:rPr>
              <a:t> </a:t>
            </a:r>
            <a:r>
              <a:rPr sz="2400" spc="45" dirty="0">
                <a:latin typeface="Cambria"/>
                <a:cs typeface="Cambria"/>
              </a:rPr>
              <a:t>specific </a:t>
            </a:r>
            <a:r>
              <a:rPr sz="2400" spc="100" dirty="0">
                <a:latin typeface="Cambria"/>
                <a:cs typeface="Cambria"/>
              </a:rPr>
              <a:t>facts, </a:t>
            </a:r>
            <a:r>
              <a:rPr sz="2400" spc="90" dirty="0">
                <a:latin typeface="Cambria"/>
                <a:cs typeface="Cambria"/>
              </a:rPr>
              <a:t>the </a:t>
            </a:r>
            <a:r>
              <a:rPr sz="2400" spc="65" dirty="0">
                <a:latin typeface="Cambria"/>
                <a:cs typeface="Cambria"/>
              </a:rPr>
              <a:t>goal </a:t>
            </a:r>
            <a:r>
              <a:rPr sz="2400" spc="-5" dirty="0">
                <a:latin typeface="Cambria"/>
                <a:cs typeface="Cambria"/>
              </a:rPr>
              <a:t>of </a:t>
            </a:r>
            <a:r>
              <a:rPr sz="2400" spc="60" dirty="0">
                <a:latin typeface="Cambria"/>
                <a:cs typeface="Cambria"/>
              </a:rPr>
              <a:t>document </a:t>
            </a:r>
            <a:r>
              <a:rPr sz="2400" spc="95" dirty="0">
                <a:latin typeface="Cambria"/>
                <a:cs typeface="Cambria"/>
              </a:rPr>
              <a:t>summarization </a:t>
            </a:r>
            <a:r>
              <a:rPr sz="2400" spc="70" dirty="0">
                <a:latin typeface="Cambria"/>
                <a:cs typeface="Cambria"/>
              </a:rPr>
              <a:t>is </a:t>
            </a:r>
            <a:r>
              <a:rPr sz="2400" spc="75" dirty="0">
                <a:latin typeface="Cambria"/>
                <a:cs typeface="Cambria"/>
              </a:rPr>
              <a:t> </a:t>
            </a:r>
            <a:r>
              <a:rPr sz="2400" spc="20" dirty="0">
                <a:latin typeface="Cambria"/>
                <a:cs typeface="Cambria"/>
              </a:rPr>
              <a:t>to</a:t>
            </a:r>
            <a:r>
              <a:rPr sz="2400" spc="25" dirty="0">
                <a:latin typeface="Cambria"/>
                <a:cs typeface="Cambria"/>
              </a:rPr>
              <a:t> </a:t>
            </a:r>
            <a:r>
              <a:rPr sz="2400" spc="90" dirty="0">
                <a:latin typeface="Cambria"/>
                <a:cs typeface="Cambria"/>
              </a:rPr>
              <a:t>extract</a:t>
            </a:r>
            <a:r>
              <a:rPr sz="2400" spc="95" dirty="0">
                <a:latin typeface="Cambria"/>
                <a:cs typeface="Cambria"/>
              </a:rPr>
              <a:t> </a:t>
            </a:r>
            <a:r>
              <a:rPr sz="2400" spc="160" dirty="0">
                <a:latin typeface="Cambria"/>
                <a:cs typeface="Cambria"/>
              </a:rPr>
              <a:t>a </a:t>
            </a:r>
            <a:r>
              <a:rPr sz="2400" spc="114" dirty="0">
                <a:latin typeface="Cambria"/>
                <a:cs typeface="Cambria"/>
              </a:rPr>
              <a:t>summary </a:t>
            </a:r>
            <a:r>
              <a:rPr sz="2400" spc="-10" dirty="0">
                <a:latin typeface="Cambria"/>
                <a:cs typeface="Cambria"/>
              </a:rPr>
              <a:t>of</a:t>
            </a:r>
            <a:r>
              <a:rPr sz="2400" spc="-5" dirty="0">
                <a:latin typeface="Cambria"/>
                <a:cs typeface="Cambria"/>
              </a:rPr>
              <a:t> </a:t>
            </a:r>
            <a:r>
              <a:rPr sz="2400" spc="140" dirty="0">
                <a:latin typeface="Cambria"/>
                <a:cs typeface="Cambria"/>
              </a:rPr>
              <a:t>an </a:t>
            </a:r>
            <a:r>
              <a:rPr sz="2400" spc="90" dirty="0">
                <a:latin typeface="Cambria"/>
                <a:cs typeface="Cambria"/>
              </a:rPr>
              <a:t>item</a:t>
            </a:r>
            <a:r>
              <a:rPr sz="2400" spc="95" dirty="0">
                <a:latin typeface="Cambria"/>
                <a:cs typeface="Cambria"/>
              </a:rPr>
              <a:t> </a:t>
            </a:r>
            <a:r>
              <a:rPr sz="2400" spc="114" dirty="0">
                <a:latin typeface="Cambria"/>
                <a:cs typeface="Cambria"/>
              </a:rPr>
              <a:t>maintaining </a:t>
            </a:r>
            <a:r>
              <a:rPr sz="2400" spc="90" dirty="0">
                <a:latin typeface="Cambria"/>
                <a:cs typeface="Cambria"/>
              </a:rPr>
              <a:t>the </a:t>
            </a:r>
            <a:r>
              <a:rPr sz="2400" spc="95" dirty="0">
                <a:latin typeface="Cambria"/>
                <a:cs typeface="Cambria"/>
              </a:rPr>
              <a:t> </a:t>
            </a:r>
            <a:r>
              <a:rPr sz="2400" spc="60" dirty="0">
                <a:latin typeface="Cambria"/>
                <a:cs typeface="Cambria"/>
              </a:rPr>
              <a:t>most</a:t>
            </a:r>
            <a:r>
              <a:rPr sz="2400" spc="65" dirty="0">
                <a:latin typeface="Cambria"/>
                <a:cs typeface="Cambria"/>
              </a:rPr>
              <a:t> </a:t>
            </a:r>
            <a:r>
              <a:rPr sz="2400" spc="85" dirty="0">
                <a:latin typeface="Cambria"/>
                <a:cs typeface="Cambria"/>
              </a:rPr>
              <a:t>important</a:t>
            </a:r>
            <a:r>
              <a:rPr sz="2400" spc="90" dirty="0">
                <a:latin typeface="Cambria"/>
                <a:cs typeface="Cambria"/>
              </a:rPr>
              <a:t> </a:t>
            </a:r>
            <a:r>
              <a:rPr sz="2400" spc="75" dirty="0">
                <a:latin typeface="Cambria"/>
                <a:cs typeface="Cambria"/>
              </a:rPr>
              <a:t>ideas</a:t>
            </a:r>
            <a:r>
              <a:rPr sz="2400" spc="80" dirty="0">
                <a:latin typeface="Cambria"/>
                <a:cs typeface="Cambria"/>
              </a:rPr>
              <a:t> </a:t>
            </a:r>
            <a:r>
              <a:rPr sz="2400" spc="70" dirty="0">
                <a:latin typeface="Cambria"/>
                <a:cs typeface="Cambria"/>
              </a:rPr>
              <a:t>while</a:t>
            </a:r>
            <a:r>
              <a:rPr sz="2400" spc="75" dirty="0">
                <a:latin typeface="Cambria"/>
                <a:cs typeface="Cambria"/>
              </a:rPr>
              <a:t> </a:t>
            </a:r>
            <a:r>
              <a:rPr sz="2400" spc="90" dirty="0">
                <a:latin typeface="Cambria"/>
                <a:cs typeface="Cambria"/>
              </a:rPr>
              <a:t>significantly  </a:t>
            </a:r>
            <a:r>
              <a:rPr sz="2400" spc="70" dirty="0">
                <a:latin typeface="Cambria"/>
                <a:cs typeface="Cambria"/>
              </a:rPr>
              <a:t>reducing </a:t>
            </a:r>
            <a:r>
              <a:rPr sz="2400" spc="75" dirty="0">
                <a:latin typeface="Cambria"/>
                <a:cs typeface="Cambria"/>
              </a:rPr>
              <a:t> </a:t>
            </a:r>
            <a:r>
              <a:rPr sz="2400" spc="90" dirty="0">
                <a:latin typeface="Cambria"/>
                <a:cs typeface="Cambria"/>
              </a:rPr>
              <a:t>the</a:t>
            </a:r>
            <a:r>
              <a:rPr sz="2400" spc="120" dirty="0">
                <a:latin typeface="Cambria"/>
                <a:cs typeface="Cambria"/>
              </a:rPr>
              <a:t> </a:t>
            </a:r>
            <a:r>
              <a:rPr sz="2400" spc="85" dirty="0">
                <a:latin typeface="Cambria"/>
                <a:cs typeface="Cambria"/>
              </a:rPr>
              <a:t>size.</a:t>
            </a:r>
            <a:endParaRPr sz="2400">
              <a:latin typeface="Cambria"/>
              <a:cs typeface="Cambria"/>
            </a:endParaRPr>
          </a:p>
          <a:p>
            <a:pPr marL="286385" marR="5080" indent="-189865" algn="just">
              <a:lnSpc>
                <a:spcPct val="100000"/>
              </a:lnSpc>
              <a:spcBef>
                <a:spcPts val="600"/>
              </a:spcBef>
            </a:pPr>
            <a:r>
              <a:rPr sz="2400" spc="120" dirty="0">
                <a:latin typeface="Cambria"/>
                <a:cs typeface="Cambria"/>
              </a:rPr>
              <a:t>Example: </a:t>
            </a:r>
            <a:r>
              <a:rPr sz="2400" spc="145" dirty="0">
                <a:latin typeface="Cambria"/>
                <a:cs typeface="Cambria"/>
              </a:rPr>
              <a:t>Part </a:t>
            </a:r>
            <a:r>
              <a:rPr sz="2400" spc="-5" dirty="0">
                <a:latin typeface="Cambria"/>
                <a:cs typeface="Cambria"/>
              </a:rPr>
              <a:t>of </a:t>
            </a:r>
            <a:r>
              <a:rPr sz="2400" spc="114" dirty="0">
                <a:latin typeface="Cambria"/>
                <a:cs typeface="Cambria"/>
              </a:rPr>
              <a:t>any </a:t>
            </a:r>
            <a:r>
              <a:rPr sz="2400" spc="90" dirty="0">
                <a:latin typeface="Cambria"/>
                <a:cs typeface="Cambria"/>
              </a:rPr>
              <a:t>item </a:t>
            </a:r>
            <a:r>
              <a:rPr sz="2400" spc="80" dirty="0">
                <a:latin typeface="Cambria"/>
                <a:cs typeface="Cambria"/>
              </a:rPr>
              <a:t>are </a:t>
            </a:r>
            <a:r>
              <a:rPr sz="2400" spc="95" dirty="0">
                <a:latin typeface="Cambria"/>
                <a:cs typeface="Cambria"/>
              </a:rPr>
              <a:t>titles, </a:t>
            </a:r>
            <a:r>
              <a:rPr sz="2400" spc="80" dirty="0">
                <a:latin typeface="Cambria"/>
                <a:cs typeface="Cambria"/>
              </a:rPr>
              <a:t>table </a:t>
            </a:r>
            <a:r>
              <a:rPr sz="2400" spc="-5" dirty="0">
                <a:latin typeface="Cambria"/>
                <a:cs typeface="Cambria"/>
              </a:rPr>
              <a:t>of </a:t>
            </a:r>
            <a:r>
              <a:rPr sz="2400" spc="75" dirty="0">
                <a:latin typeface="Cambria"/>
                <a:cs typeface="Cambria"/>
              </a:rPr>
              <a:t>contents, </a:t>
            </a:r>
            <a:r>
              <a:rPr sz="2400" spc="80" dirty="0">
                <a:latin typeface="Cambria"/>
                <a:cs typeface="Cambria"/>
              </a:rPr>
              <a:t> </a:t>
            </a:r>
            <a:r>
              <a:rPr sz="2400" spc="105" dirty="0">
                <a:latin typeface="Cambria"/>
                <a:cs typeface="Cambria"/>
              </a:rPr>
              <a:t>and</a:t>
            </a:r>
            <a:r>
              <a:rPr sz="2400" spc="125" dirty="0">
                <a:latin typeface="Cambria"/>
                <a:cs typeface="Cambria"/>
              </a:rPr>
              <a:t> </a:t>
            </a:r>
            <a:r>
              <a:rPr sz="2400" spc="85" dirty="0">
                <a:latin typeface="Cambria"/>
                <a:cs typeface="Cambria"/>
              </a:rPr>
              <a:t>abstracts</a:t>
            </a:r>
            <a:r>
              <a:rPr sz="2400" spc="150" dirty="0">
                <a:latin typeface="Cambria"/>
                <a:cs typeface="Cambria"/>
              </a:rPr>
              <a:t> </a:t>
            </a:r>
            <a:r>
              <a:rPr sz="2400" spc="90" dirty="0">
                <a:latin typeface="Cambria"/>
                <a:cs typeface="Cambria"/>
              </a:rPr>
              <a:t>with</a:t>
            </a:r>
            <a:r>
              <a:rPr sz="2400" spc="125" dirty="0">
                <a:latin typeface="Cambria"/>
                <a:cs typeface="Cambria"/>
              </a:rPr>
              <a:t> </a:t>
            </a:r>
            <a:r>
              <a:rPr sz="2400" spc="90" dirty="0">
                <a:latin typeface="Cambria"/>
                <a:cs typeface="Cambria"/>
              </a:rPr>
              <a:t>the</a:t>
            </a:r>
            <a:r>
              <a:rPr sz="2400" spc="130" dirty="0">
                <a:latin typeface="Cambria"/>
                <a:cs typeface="Cambria"/>
              </a:rPr>
              <a:t> </a:t>
            </a:r>
            <a:r>
              <a:rPr sz="2400" spc="85" dirty="0">
                <a:latin typeface="Cambria"/>
                <a:cs typeface="Cambria"/>
              </a:rPr>
              <a:t>abstract</a:t>
            </a:r>
            <a:r>
              <a:rPr sz="2400" spc="145" dirty="0">
                <a:latin typeface="Cambria"/>
                <a:cs typeface="Cambria"/>
              </a:rPr>
              <a:t> </a:t>
            </a:r>
            <a:r>
              <a:rPr sz="2400" spc="65" dirty="0">
                <a:latin typeface="Cambria"/>
                <a:cs typeface="Cambria"/>
              </a:rPr>
              <a:t>being</a:t>
            </a:r>
            <a:r>
              <a:rPr sz="2400" spc="135" dirty="0">
                <a:latin typeface="Cambria"/>
                <a:cs typeface="Cambria"/>
              </a:rPr>
              <a:t> </a:t>
            </a:r>
            <a:r>
              <a:rPr sz="2400" spc="90" dirty="0">
                <a:latin typeface="Cambria"/>
                <a:cs typeface="Cambria"/>
              </a:rPr>
              <a:t>the</a:t>
            </a:r>
            <a:r>
              <a:rPr sz="2400" spc="135" dirty="0">
                <a:latin typeface="Cambria"/>
                <a:cs typeface="Cambria"/>
              </a:rPr>
              <a:t> </a:t>
            </a:r>
            <a:r>
              <a:rPr sz="2400" spc="65" dirty="0">
                <a:latin typeface="Cambria"/>
                <a:cs typeface="Cambria"/>
              </a:rPr>
              <a:t>closest.</a:t>
            </a:r>
            <a:endParaRPr sz="2400">
              <a:latin typeface="Cambria"/>
              <a:cs typeface="Cambria"/>
            </a:endParaRPr>
          </a:p>
        </p:txBody>
      </p:sp>
      <p:pic>
        <p:nvPicPr>
          <p:cNvPr id="12" name="object 12"/>
          <p:cNvPicPr/>
          <p:nvPr/>
        </p:nvPicPr>
        <p:blipFill>
          <a:blip r:embed="rId3" cstate="print"/>
          <a:stretch>
            <a:fillRect/>
          </a:stretch>
        </p:blipFill>
        <p:spPr>
          <a:xfrm>
            <a:off x="304800" y="842643"/>
            <a:ext cx="8229600" cy="5939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11" name="object 11"/>
          <p:cNvSpPr txBox="1">
            <a:spLocks noGrp="1"/>
          </p:cNvSpPr>
          <p:nvPr>
            <p:ph type="title"/>
          </p:nvPr>
        </p:nvSpPr>
        <p:spPr>
          <a:xfrm>
            <a:off x="688340" y="1048511"/>
            <a:ext cx="5560060" cy="443711"/>
          </a:xfrm>
          <a:prstGeom prst="rect">
            <a:avLst/>
          </a:prstGeom>
        </p:spPr>
        <p:txBody>
          <a:bodyPr vert="horz" wrap="square" lIns="0" tIns="12700" rIns="0" bIns="0" rtlCol="0">
            <a:spAutoFit/>
          </a:bodyPr>
          <a:lstStyle/>
          <a:p>
            <a:pPr marL="12700">
              <a:lnSpc>
                <a:spcPct val="100000"/>
              </a:lnSpc>
              <a:spcBef>
                <a:spcPts val="100"/>
              </a:spcBef>
            </a:pPr>
            <a:r>
              <a:rPr lang="en-IN" sz="2800" b="1" spc="305" dirty="0">
                <a:solidFill>
                  <a:srgbClr val="002060"/>
                </a:solidFill>
              </a:rPr>
              <a:t>DATA STRUCTURES</a:t>
            </a:r>
            <a:endParaRPr sz="2800" b="1">
              <a:solidFill>
                <a:srgbClr val="002060"/>
              </a:solidFill>
            </a:endParaRPr>
          </a:p>
        </p:txBody>
      </p:sp>
      <p:sp>
        <p:nvSpPr>
          <p:cNvPr id="12" name="object 9"/>
          <p:cNvSpPr txBox="1"/>
          <p:nvPr/>
        </p:nvSpPr>
        <p:spPr>
          <a:xfrm>
            <a:off x="535940" y="1476044"/>
            <a:ext cx="7211059" cy="3314241"/>
          </a:xfrm>
          <a:prstGeom prst="rect">
            <a:avLst/>
          </a:prstGeom>
        </p:spPr>
        <p:txBody>
          <a:bodyPr vert="horz" wrap="square" lIns="0" tIns="165100" rIns="0" bIns="0" rtlCol="0">
            <a:spAutoFit/>
          </a:bodyPr>
          <a:lstStyle/>
          <a:p>
            <a:pPr marL="287020" indent="-274320">
              <a:lnSpc>
                <a:spcPct val="100000"/>
              </a:lnSpc>
              <a:spcBef>
                <a:spcPts val="1300"/>
              </a:spcBef>
              <a:buClr>
                <a:srgbClr val="FD8537"/>
              </a:buClr>
              <a:buSzPct val="68750"/>
              <a:buFont typeface="Wingdings"/>
              <a:buChar char=""/>
              <a:tabLst>
                <a:tab pos="287020" algn="l"/>
              </a:tabLst>
            </a:pPr>
            <a:r>
              <a:rPr sz="2400" b="1" spc="105">
                <a:latin typeface="Cambria"/>
                <a:cs typeface="Cambria"/>
              </a:rPr>
              <a:t>Hypertext</a:t>
            </a:r>
            <a:r>
              <a:rPr sz="2400" b="1" spc="110">
                <a:latin typeface="Cambria"/>
                <a:cs typeface="Cambria"/>
              </a:rPr>
              <a:t> </a:t>
            </a:r>
            <a:r>
              <a:rPr lang="en-IN" sz="2400" b="1" spc="110" dirty="0">
                <a:latin typeface="Cambria"/>
                <a:cs typeface="Cambria"/>
              </a:rPr>
              <a:t>and XML </a:t>
            </a:r>
            <a:r>
              <a:rPr sz="2400" b="1" spc="180">
                <a:latin typeface="Cambria"/>
                <a:cs typeface="Cambria"/>
              </a:rPr>
              <a:t>Data</a:t>
            </a:r>
            <a:r>
              <a:rPr sz="2400" b="1" spc="125">
                <a:latin typeface="Cambria"/>
                <a:cs typeface="Cambria"/>
              </a:rPr>
              <a:t> </a:t>
            </a:r>
            <a:r>
              <a:rPr sz="2400" b="1" spc="110" dirty="0">
                <a:latin typeface="Cambria"/>
                <a:cs typeface="Cambria"/>
              </a:rPr>
              <a:t>Structure</a:t>
            </a:r>
            <a:endParaRPr sz="2400" b="1">
              <a:latin typeface="Cambria"/>
              <a:cs typeface="Cambria"/>
            </a:endParaRPr>
          </a:p>
          <a:p>
            <a:pPr marL="286385" marR="5080" indent="-22860">
              <a:lnSpc>
                <a:spcPct val="101699"/>
              </a:lnSpc>
              <a:spcBef>
                <a:spcPts val="960"/>
              </a:spcBef>
            </a:pPr>
            <a:r>
              <a:rPr sz="2000" spc="140" dirty="0">
                <a:latin typeface="Cambria" pitchFamily="18" charset="0"/>
                <a:ea typeface="Cambria" pitchFamily="18" charset="0"/>
                <a:cs typeface="Cambria"/>
              </a:rPr>
              <a:t>Use</a:t>
            </a:r>
            <a:r>
              <a:rPr sz="2000" spc="114" dirty="0">
                <a:latin typeface="Cambria" pitchFamily="18" charset="0"/>
                <a:ea typeface="Cambria" pitchFamily="18" charset="0"/>
                <a:cs typeface="Cambria"/>
              </a:rPr>
              <a:t> </a:t>
            </a:r>
            <a:r>
              <a:rPr sz="2000" spc="20" dirty="0">
                <a:latin typeface="Cambria" pitchFamily="18" charset="0"/>
                <a:ea typeface="Cambria" pitchFamily="18" charset="0"/>
                <a:cs typeface="Cambria"/>
              </a:rPr>
              <a:t>on</a:t>
            </a:r>
            <a:r>
              <a:rPr sz="2000" spc="105" dirty="0">
                <a:latin typeface="Cambria" pitchFamily="18" charset="0"/>
                <a:ea typeface="Cambria" pitchFamily="18" charset="0"/>
                <a:cs typeface="Cambria"/>
              </a:rPr>
              <a:t> </a:t>
            </a:r>
            <a:r>
              <a:rPr sz="2000" spc="75" dirty="0">
                <a:latin typeface="Cambria" pitchFamily="18" charset="0"/>
                <a:ea typeface="Cambria" pitchFamily="18" charset="0"/>
                <a:cs typeface="Cambria"/>
              </a:rPr>
              <a:t>the</a:t>
            </a:r>
            <a:r>
              <a:rPr sz="2000" spc="114" dirty="0">
                <a:latin typeface="Cambria" pitchFamily="18" charset="0"/>
                <a:ea typeface="Cambria" pitchFamily="18" charset="0"/>
                <a:cs typeface="Cambria"/>
              </a:rPr>
              <a:t> </a:t>
            </a:r>
            <a:r>
              <a:rPr sz="2000" spc="85" dirty="0">
                <a:latin typeface="Cambria" pitchFamily="18" charset="0"/>
                <a:ea typeface="Cambria" pitchFamily="18" charset="0"/>
                <a:cs typeface="Cambria"/>
              </a:rPr>
              <a:t>Internet.</a:t>
            </a:r>
            <a:r>
              <a:rPr sz="2000" spc="95" dirty="0">
                <a:latin typeface="Cambria" pitchFamily="18" charset="0"/>
                <a:ea typeface="Cambria" pitchFamily="18" charset="0"/>
                <a:cs typeface="Cambria"/>
              </a:rPr>
              <a:t> </a:t>
            </a:r>
            <a:r>
              <a:rPr sz="2000" spc="100" dirty="0">
                <a:latin typeface="Cambria" pitchFamily="18" charset="0"/>
                <a:ea typeface="Cambria" pitchFamily="18" charset="0"/>
                <a:cs typeface="Cambria"/>
              </a:rPr>
              <a:t>This</a:t>
            </a:r>
            <a:r>
              <a:rPr sz="2000" spc="114" dirty="0">
                <a:latin typeface="Cambria" pitchFamily="18" charset="0"/>
                <a:ea typeface="Cambria" pitchFamily="18" charset="0"/>
                <a:cs typeface="Cambria"/>
              </a:rPr>
              <a:t> </a:t>
            </a:r>
            <a:r>
              <a:rPr sz="2000" spc="70" dirty="0">
                <a:latin typeface="Cambria" pitchFamily="18" charset="0"/>
                <a:ea typeface="Cambria" pitchFamily="18" charset="0"/>
                <a:cs typeface="Cambria"/>
              </a:rPr>
              <a:t>structure</a:t>
            </a:r>
            <a:r>
              <a:rPr sz="2000" spc="110" dirty="0">
                <a:latin typeface="Cambria" pitchFamily="18" charset="0"/>
                <a:ea typeface="Cambria" pitchFamily="18" charset="0"/>
                <a:cs typeface="Cambria"/>
              </a:rPr>
              <a:t> </a:t>
            </a:r>
            <a:r>
              <a:rPr sz="2000" spc="45" dirty="0">
                <a:latin typeface="Cambria" pitchFamily="18" charset="0"/>
                <a:ea typeface="Cambria" pitchFamily="18" charset="0"/>
                <a:cs typeface="Cambria"/>
              </a:rPr>
              <a:t>allows</a:t>
            </a:r>
            <a:r>
              <a:rPr sz="2000" spc="100" dirty="0">
                <a:latin typeface="Cambria" pitchFamily="18" charset="0"/>
                <a:ea typeface="Cambria" pitchFamily="18" charset="0"/>
                <a:cs typeface="Cambria"/>
              </a:rPr>
              <a:t> </a:t>
            </a:r>
            <a:r>
              <a:rPr sz="2000" spc="75" dirty="0">
                <a:latin typeface="Cambria" pitchFamily="18" charset="0"/>
                <a:ea typeface="Cambria" pitchFamily="18" charset="0"/>
                <a:cs typeface="Cambria"/>
              </a:rPr>
              <a:t>the</a:t>
            </a:r>
            <a:r>
              <a:rPr sz="2000" spc="110" dirty="0">
                <a:latin typeface="Cambria" pitchFamily="18" charset="0"/>
                <a:ea typeface="Cambria" pitchFamily="18" charset="0"/>
                <a:cs typeface="Cambria"/>
              </a:rPr>
              <a:t> </a:t>
            </a:r>
            <a:r>
              <a:rPr sz="2000" spc="45" dirty="0">
                <a:latin typeface="Cambria" pitchFamily="18" charset="0"/>
                <a:ea typeface="Cambria" pitchFamily="18" charset="0"/>
                <a:cs typeface="Cambria"/>
              </a:rPr>
              <a:t>creator</a:t>
            </a:r>
            <a:r>
              <a:rPr sz="2000" spc="105" dirty="0">
                <a:latin typeface="Cambria" pitchFamily="18" charset="0"/>
                <a:ea typeface="Cambria" pitchFamily="18" charset="0"/>
                <a:cs typeface="Cambria"/>
              </a:rPr>
              <a:t> </a:t>
            </a:r>
            <a:r>
              <a:rPr sz="2000" spc="-5" dirty="0">
                <a:latin typeface="Cambria" pitchFamily="18" charset="0"/>
                <a:ea typeface="Cambria" pitchFamily="18" charset="0"/>
                <a:cs typeface="Cambria"/>
              </a:rPr>
              <a:t>of</a:t>
            </a:r>
            <a:r>
              <a:rPr sz="2000" spc="114" dirty="0">
                <a:latin typeface="Cambria" pitchFamily="18" charset="0"/>
                <a:ea typeface="Cambria" pitchFamily="18" charset="0"/>
                <a:cs typeface="Cambria"/>
              </a:rPr>
              <a:t> </a:t>
            </a:r>
            <a:r>
              <a:rPr sz="2000" spc="110" dirty="0">
                <a:latin typeface="Cambria" pitchFamily="18" charset="0"/>
                <a:ea typeface="Cambria" pitchFamily="18" charset="0"/>
                <a:cs typeface="Cambria"/>
              </a:rPr>
              <a:t>an </a:t>
            </a:r>
            <a:r>
              <a:rPr sz="2000" spc="-425" dirty="0">
                <a:latin typeface="Cambria" pitchFamily="18" charset="0"/>
                <a:ea typeface="Cambria" pitchFamily="18" charset="0"/>
                <a:cs typeface="Cambria"/>
              </a:rPr>
              <a:t> </a:t>
            </a:r>
            <a:r>
              <a:rPr sz="2000" spc="75" dirty="0">
                <a:latin typeface="Cambria" pitchFamily="18" charset="0"/>
                <a:ea typeface="Cambria" pitchFamily="18" charset="0"/>
                <a:cs typeface="Cambria"/>
              </a:rPr>
              <a:t>item</a:t>
            </a:r>
            <a:r>
              <a:rPr sz="2000" spc="90" dirty="0">
                <a:latin typeface="Cambria" pitchFamily="18" charset="0"/>
                <a:ea typeface="Cambria" pitchFamily="18" charset="0"/>
                <a:cs typeface="Cambria"/>
              </a:rPr>
              <a:t> </a:t>
            </a:r>
            <a:r>
              <a:rPr sz="2000" spc="15" dirty="0">
                <a:latin typeface="Cambria" pitchFamily="18" charset="0"/>
                <a:ea typeface="Cambria" pitchFamily="18" charset="0"/>
                <a:cs typeface="Cambria"/>
              </a:rPr>
              <a:t>to</a:t>
            </a:r>
            <a:r>
              <a:rPr sz="2000" spc="100" dirty="0">
                <a:latin typeface="Cambria" pitchFamily="18" charset="0"/>
                <a:ea typeface="Cambria" pitchFamily="18" charset="0"/>
                <a:cs typeface="Cambria"/>
              </a:rPr>
              <a:t> manually</a:t>
            </a:r>
            <a:r>
              <a:rPr sz="2000" spc="110" dirty="0">
                <a:latin typeface="Cambria" pitchFamily="18" charset="0"/>
                <a:ea typeface="Cambria" pitchFamily="18" charset="0"/>
                <a:cs typeface="Cambria"/>
              </a:rPr>
              <a:t> </a:t>
            </a:r>
            <a:r>
              <a:rPr sz="2000" dirty="0">
                <a:latin typeface="Cambria" pitchFamily="18" charset="0"/>
                <a:ea typeface="Cambria" pitchFamily="18" charset="0"/>
                <a:cs typeface="Cambria"/>
              </a:rPr>
              <a:t>or</a:t>
            </a:r>
            <a:r>
              <a:rPr sz="2000" spc="105" dirty="0">
                <a:latin typeface="Cambria" pitchFamily="18" charset="0"/>
                <a:ea typeface="Cambria" pitchFamily="18" charset="0"/>
                <a:cs typeface="Cambria"/>
              </a:rPr>
              <a:t> </a:t>
            </a:r>
            <a:r>
              <a:rPr sz="2000" spc="75" dirty="0">
                <a:latin typeface="Cambria" pitchFamily="18" charset="0"/>
                <a:ea typeface="Cambria" pitchFamily="18" charset="0"/>
                <a:cs typeface="Cambria"/>
              </a:rPr>
              <a:t>automatically</a:t>
            </a:r>
            <a:r>
              <a:rPr sz="2000" spc="100" dirty="0">
                <a:latin typeface="Cambria" pitchFamily="18" charset="0"/>
                <a:ea typeface="Cambria" pitchFamily="18" charset="0"/>
                <a:cs typeface="Cambria"/>
              </a:rPr>
              <a:t> </a:t>
            </a:r>
            <a:r>
              <a:rPr sz="2000" spc="55" dirty="0">
                <a:latin typeface="Cambria" pitchFamily="18" charset="0"/>
                <a:ea typeface="Cambria" pitchFamily="18" charset="0"/>
                <a:cs typeface="Cambria"/>
              </a:rPr>
              <a:t>create</a:t>
            </a:r>
            <a:r>
              <a:rPr sz="2000" spc="100" dirty="0">
                <a:latin typeface="Cambria" pitchFamily="18" charset="0"/>
                <a:ea typeface="Cambria" pitchFamily="18" charset="0"/>
                <a:cs typeface="Cambria"/>
              </a:rPr>
              <a:t> </a:t>
            </a:r>
            <a:r>
              <a:rPr sz="2000" spc="45" dirty="0">
                <a:latin typeface="Cambria" pitchFamily="18" charset="0"/>
                <a:ea typeface="Cambria" pitchFamily="18" charset="0"/>
                <a:cs typeface="Cambria"/>
              </a:rPr>
              <a:t>imbedded</a:t>
            </a:r>
            <a:r>
              <a:rPr sz="2000" spc="114" dirty="0">
                <a:latin typeface="Cambria" pitchFamily="18" charset="0"/>
                <a:ea typeface="Cambria" pitchFamily="18" charset="0"/>
                <a:cs typeface="Cambria"/>
              </a:rPr>
              <a:t> </a:t>
            </a:r>
            <a:r>
              <a:rPr sz="2000" spc="90" dirty="0">
                <a:latin typeface="Cambria" pitchFamily="18" charset="0"/>
                <a:ea typeface="Cambria" pitchFamily="18" charset="0"/>
                <a:cs typeface="Cambria"/>
              </a:rPr>
              <a:t>links </a:t>
            </a:r>
            <a:r>
              <a:rPr sz="2000" spc="95" dirty="0">
                <a:latin typeface="Cambria" pitchFamily="18" charset="0"/>
                <a:ea typeface="Cambria" pitchFamily="18" charset="0"/>
                <a:cs typeface="Cambria"/>
              </a:rPr>
              <a:t> </a:t>
            </a:r>
            <a:r>
              <a:rPr sz="2000" spc="75" dirty="0">
                <a:latin typeface="Cambria" pitchFamily="18" charset="0"/>
                <a:ea typeface="Cambria" pitchFamily="18" charset="0"/>
                <a:cs typeface="Cambria"/>
              </a:rPr>
              <a:t>within</a:t>
            </a:r>
            <a:r>
              <a:rPr sz="2000" spc="90" dirty="0">
                <a:latin typeface="Cambria" pitchFamily="18" charset="0"/>
                <a:ea typeface="Cambria" pitchFamily="18" charset="0"/>
                <a:cs typeface="Cambria"/>
              </a:rPr>
              <a:t> </a:t>
            </a:r>
            <a:r>
              <a:rPr sz="2000" spc="20" dirty="0">
                <a:latin typeface="Cambria" pitchFamily="18" charset="0"/>
                <a:ea typeface="Cambria" pitchFamily="18" charset="0"/>
                <a:cs typeface="Cambria"/>
              </a:rPr>
              <a:t>one</a:t>
            </a:r>
            <a:r>
              <a:rPr sz="2000" spc="114" dirty="0">
                <a:latin typeface="Cambria" pitchFamily="18" charset="0"/>
                <a:ea typeface="Cambria" pitchFamily="18" charset="0"/>
                <a:cs typeface="Cambria"/>
              </a:rPr>
              <a:t> </a:t>
            </a:r>
            <a:r>
              <a:rPr sz="2000" spc="75" dirty="0">
                <a:latin typeface="Cambria" pitchFamily="18" charset="0"/>
                <a:ea typeface="Cambria" pitchFamily="18" charset="0"/>
                <a:cs typeface="Cambria"/>
              </a:rPr>
              <a:t>item</a:t>
            </a:r>
            <a:r>
              <a:rPr sz="2000" spc="95" dirty="0">
                <a:latin typeface="Cambria" pitchFamily="18" charset="0"/>
                <a:ea typeface="Cambria" pitchFamily="18" charset="0"/>
                <a:cs typeface="Cambria"/>
              </a:rPr>
              <a:t> </a:t>
            </a:r>
            <a:r>
              <a:rPr sz="2000" spc="15" dirty="0">
                <a:latin typeface="Cambria" pitchFamily="18" charset="0"/>
                <a:ea typeface="Cambria" pitchFamily="18" charset="0"/>
                <a:cs typeface="Cambria"/>
              </a:rPr>
              <a:t>to</a:t>
            </a:r>
            <a:r>
              <a:rPr sz="2000" spc="100" dirty="0">
                <a:latin typeface="Cambria" pitchFamily="18" charset="0"/>
                <a:ea typeface="Cambria" pitchFamily="18" charset="0"/>
                <a:cs typeface="Cambria"/>
              </a:rPr>
              <a:t> </a:t>
            </a:r>
            <a:r>
              <a:rPr sz="2000" spc="130" dirty="0">
                <a:latin typeface="Cambria" pitchFamily="18" charset="0"/>
                <a:ea typeface="Cambria" pitchFamily="18" charset="0"/>
                <a:cs typeface="Cambria"/>
              </a:rPr>
              <a:t>a</a:t>
            </a:r>
            <a:r>
              <a:rPr sz="2000" spc="110" dirty="0">
                <a:latin typeface="Cambria" pitchFamily="18" charset="0"/>
                <a:ea typeface="Cambria" pitchFamily="18" charset="0"/>
                <a:cs typeface="Cambria"/>
              </a:rPr>
              <a:t> </a:t>
            </a:r>
            <a:r>
              <a:rPr sz="2000" spc="65" dirty="0">
                <a:latin typeface="Cambria" pitchFamily="18" charset="0"/>
                <a:ea typeface="Cambria" pitchFamily="18" charset="0"/>
                <a:cs typeface="Cambria"/>
              </a:rPr>
              <a:t>related</a:t>
            </a:r>
            <a:r>
              <a:rPr sz="2000" spc="100" dirty="0">
                <a:latin typeface="Cambria" pitchFamily="18" charset="0"/>
                <a:ea typeface="Cambria" pitchFamily="18" charset="0"/>
                <a:cs typeface="Cambria"/>
              </a:rPr>
              <a:t> </a:t>
            </a:r>
            <a:r>
              <a:rPr sz="2000" spc="85" dirty="0">
                <a:latin typeface="Cambria" pitchFamily="18" charset="0"/>
                <a:ea typeface="Cambria" pitchFamily="18" charset="0"/>
                <a:cs typeface="Cambria"/>
              </a:rPr>
              <a:t>item.</a:t>
            </a:r>
            <a:endParaRPr sz="2000">
              <a:latin typeface="Cambria" pitchFamily="18" charset="0"/>
              <a:ea typeface="Cambria" pitchFamily="18" charset="0"/>
              <a:cs typeface="Cambria"/>
            </a:endParaRPr>
          </a:p>
          <a:p>
            <a:pPr marL="287020" indent="-274320">
              <a:lnSpc>
                <a:spcPct val="100000"/>
              </a:lnSpc>
              <a:spcBef>
                <a:spcPts val="595"/>
              </a:spcBef>
              <a:buClr>
                <a:srgbClr val="FD8537"/>
              </a:buClr>
              <a:buSzPct val="68750"/>
              <a:buFont typeface="Wingdings"/>
              <a:buChar char=""/>
              <a:tabLst>
                <a:tab pos="287020" algn="l"/>
              </a:tabLst>
            </a:pPr>
            <a:r>
              <a:rPr sz="2400" b="1" spc="114" dirty="0">
                <a:latin typeface="Cambria"/>
                <a:cs typeface="Cambria"/>
              </a:rPr>
              <a:t>Hidden</a:t>
            </a:r>
            <a:r>
              <a:rPr sz="2400" b="1" spc="100" dirty="0">
                <a:latin typeface="Cambria"/>
                <a:cs typeface="Cambria"/>
              </a:rPr>
              <a:t> </a:t>
            </a:r>
            <a:r>
              <a:rPr sz="2400" b="1" spc="114" dirty="0">
                <a:latin typeface="Cambria"/>
                <a:cs typeface="Cambria"/>
              </a:rPr>
              <a:t>Markov </a:t>
            </a:r>
            <a:r>
              <a:rPr sz="2400" b="1" spc="80" dirty="0">
                <a:latin typeface="Cambria"/>
                <a:cs typeface="Cambria"/>
              </a:rPr>
              <a:t>Model</a:t>
            </a:r>
            <a:r>
              <a:rPr sz="2400" b="1" spc="105" dirty="0">
                <a:latin typeface="Cambria"/>
                <a:cs typeface="Cambria"/>
              </a:rPr>
              <a:t> </a:t>
            </a:r>
            <a:r>
              <a:rPr sz="2400" b="1" spc="145" dirty="0">
                <a:latin typeface="Cambria"/>
                <a:cs typeface="Cambria"/>
              </a:rPr>
              <a:t>(</a:t>
            </a:r>
            <a:r>
              <a:rPr sz="2400" b="1" spc="145">
                <a:latin typeface="Cambria"/>
                <a:cs typeface="Cambria"/>
              </a:rPr>
              <a:t>HMM)</a:t>
            </a:r>
            <a:endParaRPr lang="en-IN" sz="2400" b="1" spc="145" dirty="0">
              <a:latin typeface="Cambria"/>
              <a:cs typeface="Cambria"/>
            </a:endParaRPr>
          </a:p>
          <a:p>
            <a:pPr marL="287020" indent="-274320">
              <a:lnSpc>
                <a:spcPct val="100000"/>
              </a:lnSpc>
              <a:spcBef>
                <a:spcPts val="595"/>
              </a:spcBef>
              <a:buClr>
                <a:srgbClr val="FD8537"/>
              </a:buClr>
              <a:buSzPct val="68750"/>
              <a:tabLst>
                <a:tab pos="287020" algn="l"/>
              </a:tabLst>
            </a:pPr>
            <a:r>
              <a:rPr lang="en-IN" sz="2000" spc="145" dirty="0">
                <a:latin typeface="Cambria"/>
                <a:cs typeface="Cambria"/>
              </a:rPr>
              <a:t>    A HMM can be understood by first defining a discrete Markov Process.</a:t>
            </a:r>
          </a:p>
          <a:p>
            <a:pPr marL="287020" indent="-274320">
              <a:lnSpc>
                <a:spcPct val="100000"/>
              </a:lnSpc>
              <a:spcBef>
                <a:spcPts val="595"/>
              </a:spcBef>
              <a:buClr>
                <a:srgbClr val="FD8537"/>
              </a:buClr>
              <a:buSzPct val="68750"/>
              <a:tabLst>
                <a:tab pos="287020" algn="l"/>
              </a:tabLst>
            </a:pPr>
            <a:r>
              <a:rPr lang="en-IN" sz="2400" b="1" spc="145" dirty="0">
                <a:latin typeface="Cambria"/>
                <a:cs typeface="Cambria"/>
              </a:rPr>
              <a:t>    </a:t>
            </a:r>
            <a:endParaRPr sz="2400" b="1">
              <a:latin typeface="Cambria"/>
              <a:cs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8763000" y="0"/>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5" name="object 5"/>
            <p:cNvSpPr/>
            <p:nvPr/>
          </p:nvSpPr>
          <p:spPr>
            <a:xfrm>
              <a:off x="47625" y="0"/>
              <a:ext cx="57150" cy="6858000"/>
            </a:xfrm>
            <a:custGeom>
              <a:avLst/>
              <a:gdLst/>
              <a:ahLst/>
              <a:cxnLst/>
              <a:rect l="l" t="t" r="r" b="b"/>
              <a:pathLst>
                <a:path w="57150" h="6858000">
                  <a:moveTo>
                    <a:pt x="11430" y="0"/>
                  </a:moveTo>
                  <a:lnTo>
                    <a:pt x="0" y="0"/>
                  </a:lnTo>
                  <a:lnTo>
                    <a:pt x="0" y="6858000"/>
                  </a:lnTo>
                  <a:lnTo>
                    <a:pt x="11430" y="6858000"/>
                  </a:lnTo>
                  <a:lnTo>
                    <a:pt x="11430" y="0"/>
                  </a:lnTo>
                  <a:close/>
                </a:path>
                <a:path w="57150" h="6858000">
                  <a:moveTo>
                    <a:pt x="57150" y="0"/>
                  </a:moveTo>
                  <a:lnTo>
                    <a:pt x="22860" y="0"/>
                  </a:lnTo>
                  <a:lnTo>
                    <a:pt x="22860" y="6858000"/>
                  </a:lnTo>
                  <a:lnTo>
                    <a:pt x="57150" y="6858000"/>
                  </a:lnTo>
                  <a:lnTo>
                    <a:pt x="57150" y="0"/>
                  </a:lnTo>
                  <a:close/>
                </a:path>
              </a:pathLst>
            </a:custGeom>
            <a:solidFill>
              <a:srgbClr val="FDC3AD"/>
            </a:solidFill>
          </p:spPr>
          <p:txBody>
            <a:bodyPr wrap="square" lIns="0" tIns="0" rIns="0" bIns="0" rtlCol="0"/>
            <a:lstStyle/>
            <a:p>
              <a:endParaRPr/>
            </a:p>
          </p:txBody>
        </p:sp>
        <p:sp>
          <p:nvSpPr>
            <p:cNvPr id="6" name="object 6"/>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7" name="object 7"/>
            <p:cNvSpPr/>
            <p:nvPr/>
          </p:nvSpPr>
          <p:spPr>
            <a:xfrm>
              <a:off x="8915400" y="0"/>
              <a:ext cx="0" cy="6858000"/>
            </a:xfrm>
            <a:custGeom>
              <a:avLst/>
              <a:gdLst/>
              <a:ahLst/>
              <a:cxnLst/>
              <a:rect l="l" t="t" r="r" b="b"/>
              <a:pathLst>
                <a:path h="6858000">
                  <a:moveTo>
                    <a:pt x="0" y="0"/>
                  </a:moveTo>
                  <a:lnTo>
                    <a:pt x="0" y="6857999"/>
                  </a:lnTo>
                </a:path>
              </a:pathLst>
            </a:custGeom>
            <a:ln w="12700">
              <a:solidFill>
                <a:srgbClr val="FD8537"/>
              </a:solidFill>
            </a:ln>
          </p:spPr>
          <p:txBody>
            <a:bodyPr wrap="square" lIns="0" tIns="0" rIns="0" bIns="0" rtlCol="0"/>
            <a:lstStyle/>
            <a:p>
              <a:endParaRPr/>
            </a:p>
          </p:txBody>
        </p:sp>
        <p:sp>
          <p:nvSpPr>
            <p:cNvPr id="8" name="object 8"/>
            <p:cNvSpPr/>
            <p:nvPr/>
          </p:nvSpPr>
          <p:spPr>
            <a:xfrm>
              <a:off x="8156447" y="5714999"/>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grpSp>
      <p:sp>
        <p:nvSpPr>
          <p:cNvPr id="9" name="object 9"/>
          <p:cNvSpPr txBox="1"/>
          <p:nvPr/>
        </p:nvSpPr>
        <p:spPr>
          <a:xfrm>
            <a:off x="533400" y="1752600"/>
            <a:ext cx="7407909" cy="4013919"/>
          </a:xfrm>
          <a:prstGeom prst="rect">
            <a:avLst/>
          </a:prstGeom>
        </p:spPr>
        <p:txBody>
          <a:bodyPr vert="horz" wrap="square" lIns="0" tIns="88900" rIns="0" bIns="0" rtlCol="0">
            <a:spAutoFit/>
          </a:bodyPr>
          <a:lstStyle/>
          <a:p>
            <a:pPr marL="12700">
              <a:lnSpc>
                <a:spcPct val="100000"/>
              </a:lnSpc>
              <a:spcBef>
                <a:spcPts val="700"/>
              </a:spcBef>
            </a:pPr>
            <a:r>
              <a:rPr sz="2400" spc="145" dirty="0">
                <a:latin typeface="Cambria"/>
                <a:cs typeface="Cambria"/>
              </a:rPr>
              <a:t>Goal</a:t>
            </a:r>
            <a:r>
              <a:rPr sz="2400" spc="100" dirty="0">
                <a:latin typeface="Cambria"/>
                <a:cs typeface="Cambria"/>
              </a:rPr>
              <a:t> </a:t>
            </a:r>
            <a:r>
              <a:rPr sz="2400" spc="-5" dirty="0">
                <a:latin typeface="Cambria"/>
                <a:cs typeface="Cambria"/>
              </a:rPr>
              <a:t>of</a:t>
            </a:r>
            <a:r>
              <a:rPr sz="2400" spc="120" dirty="0">
                <a:latin typeface="Cambria"/>
                <a:cs typeface="Cambria"/>
              </a:rPr>
              <a:t> </a:t>
            </a:r>
            <a:r>
              <a:rPr sz="2400" spc="130" dirty="0">
                <a:latin typeface="Cambria"/>
                <a:cs typeface="Cambria"/>
              </a:rPr>
              <a:t>Stemming</a:t>
            </a:r>
            <a:endParaRPr sz="2400">
              <a:latin typeface="Cambria"/>
              <a:cs typeface="Cambria"/>
            </a:endParaRPr>
          </a:p>
          <a:p>
            <a:pPr marL="286385" marR="5080" indent="-274320">
              <a:lnSpc>
                <a:spcPct val="100000"/>
              </a:lnSpc>
              <a:spcBef>
                <a:spcPts val="600"/>
              </a:spcBef>
              <a:buAutoNum type="arabicPeriod"/>
              <a:tabLst>
                <a:tab pos="350520" algn="l"/>
              </a:tabLst>
            </a:pPr>
            <a:r>
              <a:rPr sz="2400" spc="50" dirty="0">
                <a:latin typeface="Cambria"/>
                <a:cs typeface="Cambria"/>
              </a:rPr>
              <a:t>To</a:t>
            </a:r>
            <a:r>
              <a:rPr sz="2400" spc="135" dirty="0">
                <a:latin typeface="Cambria"/>
                <a:cs typeface="Cambria"/>
              </a:rPr>
              <a:t> </a:t>
            </a:r>
            <a:r>
              <a:rPr sz="2400" spc="50" dirty="0">
                <a:latin typeface="Cambria"/>
                <a:cs typeface="Cambria"/>
              </a:rPr>
              <a:t>improve</a:t>
            </a:r>
            <a:r>
              <a:rPr sz="2400" spc="114" dirty="0">
                <a:latin typeface="Cambria"/>
                <a:cs typeface="Cambria"/>
              </a:rPr>
              <a:t> </a:t>
            </a:r>
            <a:r>
              <a:rPr sz="2400" spc="55" dirty="0">
                <a:latin typeface="Cambria"/>
                <a:cs typeface="Cambria"/>
              </a:rPr>
              <a:t>performance</a:t>
            </a:r>
            <a:r>
              <a:rPr sz="2400" spc="114" dirty="0">
                <a:latin typeface="Cambria"/>
                <a:cs typeface="Cambria"/>
              </a:rPr>
              <a:t> </a:t>
            </a:r>
            <a:r>
              <a:rPr sz="2400" spc="105" dirty="0">
                <a:latin typeface="Cambria"/>
                <a:cs typeface="Cambria"/>
              </a:rPr>
              <a:t>and</a:t>
            </a:r>
            <a:r>
              <a:rPr sz="2400" spc="135" dirty="0">
                <a:latin typeface="Cambria"/>
                <a:cs typeface="Cambria"/>
              </a:rPr>
              <a:t> </a:t>
            </a:r>
            <a:r>
              <a:rPr sz="2400" spc="65" dirty="0">
                <a:latin typeface="Cambria"/>
                <a:cs typeface="Cambria"/>
              </a:rPr>
              <a:t>require</a:t>
            </a:r>
            <a:r>
              <a:rPr sz="2400" spc="114" dirty="0">
                <a:latin typeface="Cambria"/>
                <a:cs typeface="Cambria"/>
              </a:rPr>
              <a:t> </a:t>
            </a:r>
            <a:r>
              <a:rPr sz="2400" spc="70" dirty="0">
                <a:latin typeface="Cambria"/>
                <a:cs typeface="Cambria"/>
              </a:rPr>
              <a:t>less</a:t>
            </a:r>
            <a:r>
              <a:rPr sz="2400" spc="125" dirty="0">
                <a:latin typeface="Cambria"/>
                <a:cs typeface="Cambria"/>
              </a:rPr>
              <a:t> </a:t>
            </a:r>
            <a:r>
              <a:rPr sz="2400" spc="85" dirty="0">
                <a:latin typeface="Cambria"/>
                <a:cs typeface="Cambria"/>
              </a:rPr>
              <a:t>system </a:t>
            </a:r>
            <a:r>
              <a:rPr sz="2400" spc="90" dirty="0">
                <a:latin typeface="Cambria"/>
                <a:cs typeface="Cambria"/>
              </a:rPr>
              <a:t> </a:t>
            </a:r>
            <a:r>
              <a:rPr sz="2400" spc="45" dirty="0">
                <a:latin typeface="Cambria"/>
                <a:cs typeface="Cambria"/>
              </a:rPr>
              <a:t>resources</a:t>
            </a:r>
            <a:r>
              <a:rPr sz="2400" spc="114" dirty="0">
                <a:latin typeface="Cambria"/>
                <a:cs typeface="Cambria"/>
              </a:rPr>
              <a:t> </a:t>
            </a:r>
            <a:r>
              <a:rPr sz="2400" spc="45" dirty="0">
                <a:latin typeface="Cambria"/>
                <a:cs typeface="Cambria"/>
              </a:rPr>
              <a:t>by</a:t>
            </a:r>
            <a:r>
              <a:rPr sz="2400" spc="140" dirty="0">
                <a:latin typeface="Cambria"/>
                <a:cs typeface="Cambria"/>
              </a:rPr>
              <a:t> </a:t>
            </a:r>
            <a:r>
              <a:rPr sz="2400" spc="75" dirty="0">
                <a:latin typeface="Cambria"/>
                <a:cs typeface="Cambria"/>
              </a:rPr>
              <a:t>reducing</a:t>
            </a:r>
            <a:r>
              <a:rPr sz="2400" spc="110" dirty="0">
                <a:latin typeface="Cambria"/>
                <a:cs typeface="Cambria"/>
              </a:rPr>
              <a:t> </a:t>
            </a:r>
            <a:r>
              <a:rPr sz="2400" spc="90" dirty="0">
                <a:latin typeface="Cambria"/>
                <a:cs typeface="Cambria"/>
              </a:rPr>
              <a:t>the</a:t>
            </a:r>
            <a:r>
              <a:rPr sz="2400" spc="135" dirty="0">
                <a:latin typeface="Cambria"/>
                <a:cs typeface="Cambria"/>
              </a:rPr>
              <a:t> </a:t>
            </a:r>
            <a:r>
              <a:rPr sz="2400" spc="85" dirty="0">
                <a:latin typeface="Cambria"/>
                <a:cs typeface="Cambria"/>
              </a:rPr>
              <a:t>number</a:t>
            </a:r>
            <a:r>
              <a:rPr sz="2400" spc="140" dirty="0">
                <a:latin typeface="Cambria"/>
                <a:cs typeface="Cambria"/>
              </a:rPr>
              <a:t> </a:t>
            </a:r>
            <a:r>
              <a:rPr sz="2400" spc="-5" dirty="0">
                <a:latin typeface="Cambria"/>
                <a:cs typeface="Cambria"/>
              </a:rPr>
              <a:t>of</a:t>
            </a:r>
            <a:r>
              <a:rPr sz="2400" spc="125" dirty="0">
                <a:latin typeface="Cambria"/>
                <a:cs typeface="Cambria"/>
              </a:rPr>
              <a:t> </a:t>
            </a:r>
            <a:r>
              <a:rPr sz="2400" spc="85" dirty="0">
                <a:latin typeface="Cambria"/>
                <a:cs typeface="Cambria"/>
              </a:rPr>
              <a:t>unique</a:t>
            </a:r>
            <a:r>
              <a:rPr sz="2400" spc="135" dirty="0">
                <a:latin typeface="Cambria"/>
                <a:cs typeface="Cambria"/>
              </a:rPr>
              <a:t> </a:t>
            </a:r>
            <a:r>
              <a:rPr sz="2400" spc="25" dirty="0">
                <a:latin typeface="Cambria"/>
                <a:cs typeface="Cambria"/>
              </a:rPr>
              <a:t>words </a:t>
            </a:r>
            <a:r>
              <a:rPr sz="2400" spc="-509" dirty="0">
                <a:latin typeface="Cambria"/>
                <a:cs typeface="Cambria"/>
              </a:rPr>
              <a:t> </a:t>
            </a:r>
            <a:r>
              <a:rPr sz="2400" spc="130" dirty="0">
                <a:latin typeface="Cambria"/>
                <a:cs typeface="Cambria"/>
              </a:rPr>
              <a:t>that </a:t>
            </a:r>
            <a:r>
              <a:rPr sz="2400" spc="160" dirty="0">
                <a:latin typeface="Cambria"/>
                <a:cs typeface="Cambria"/>
              </a:rPr>
              <a:t>a</a:t>
            </a:r>
            <a:r>
              <a:rPr sz="2400" spc="135" dirty="0">
                <a:latin typeface="Cambria"/>
                <a:cs typeface="Cambria"/>
              </a:rPr>
              <a:t> </a:t>
            </a:r>
            <a:r>
              <a:rPr sz="2400" spc="85" dirty="0">
                <a:latin typeface="Cambria"/>
                <a:cs typeface="Cambria"/>
              </a:rPr>
              <a:t>system</a:t>
            </a:r>
            <a:r>
              <a:rPr sz="2400" spc="135" dirty="0">
                <a:latin typeface="Cambria"/>
                <a:cs typeface="Cambria"/>
              </a:rPr>
              <a:t> </a:t>
            </a:r>
            <a:r>
              <a:rPr sz="2400" spc="120" dirty="0">
                <a:latin typeface="Cambria"/>
                <a:cs typeface="Cambria"/>
              </a:rPr>
              <a:t>has</a:t>
            </a:r>
            <a:r>
              <a:rPr sz="2400" spc="135" dirty="0">
                <a:latin typeface="Cambria"/>
                <a:cs typeface="Cambria"/>
              </a:rPr>
              <a:t> </a:t>
            </a:r>
            <a:r>
              <a:rPr sz="2400" spc="20" dirty="0">
                <a:latin typeface="Cambria"/>
                <a:cs typeface="Cambria"/>
              </a:rPr>
              <a:t>to</a:t>
            </a:r>
            <a:r>
              <a:rPr sz="2400" spc="135" dirty="0">
                <a:latin typeface="Cambria"/>
                <a:cs typeface="Cambria"/>
              </a:rPr>
              <a:t> </a:t>
            </a:r>
            <a:r>
              <a:rPr sz="2400" spc="90" dirty="0">
                <a:latin typeface="Cambria"/>
                <a:cs typeface="Cambria"/>
              </a:rPr>
              <a:t>contain.</a:t>
            </a:r>
            <a:endParaRPr sz="2400">
              <a:latin typeface="Cambria"/>
              <a:cs typeface="Cambria"/>
            </a:endParaRPr>
          </a:p>
          <a:p>
            <a:pPr marL="286385" marR="121920" indent="-274320">
              <a:lnSpc>
                <a:spcPct val="100000"/>
              </a:lnSpc>
              <a:spcBef>
                <a:spcPts val="600"/>
              </a:spcBef>
              <a:buAutoNum type="arabicPeriod"/>
              <a:tabLst>
                <a:tab pos="350520" algn="l"/>
              </a:tabLst>
            </a:pPr>
            <a:r>
              <a:rPr sz="2400" spc="80" dirty="0">
                <a:latin typeface="Cambria"/>
                <a:cs typeface="Cambria"/>
              </a:rPr>
              <a:t>Increase</a:t>
            </a:r>
            <a:r>
              <a:rPr sz="2400" spc="125" dirty="0">
                <a:latin typeface="Cambria"/>
                <a:cs typeface="Cambria"/>
              </a:rPr>
              <a:t> </a:t>
            </a:r>
            <a:r>
              <a:rPr sz="2400" spc="105" dirty="0">
                <a:latin typeface="Cambria"/>
                <a:cs typeface="Cambria"/>
              </a:rPr>
              <a:t>in</a:t>
            </a:r>
            <a:r>
              <a:rPr sz="2400" spc="120" dirty="0">
                <a:latin typeface="Cambria"/>
                <a:cs typeface="Cambria"/>
              </a:rPr>
              <a:t> </a:t>
            </a:r>
            <a:r>
              <a:rPr sz="2400" spc="70" dirty="0">
                <a:latin typeface="Cambria"/>
                <a:cs typeface="Cambria"/>
              </a:rPr>
              <a:t>storage</a:t>
            </a:r>
            <a:r>
              <a:rPr sz="2400" spc="140" dirty="0">
                <a:latin typeface="Cambria"/>
                <a:cs typeface="Cambria"/>
              </a:rPr>
              <a:t> </a:t>
            </a:r>
            <a:r>
              <a:rPr sz="2400" spc="105" dirty="0">
                <a:latin typeface="Cambria"/>
                <a:cs typeface="Cambria"/>
              </a:rPr>
              <a:t>and</a:t>
            </a:r>
            <a:r>
              <a:rPr sz="2400" spc="130" dirty="0">
                <a:latin typeface="Cambria"/>
                <a:cs typeface="Cambria"/>
              </a:rPr>
              <a:t> </a:t>
            </a:r>
            <a:r>
              <a:rPr sz="2400" spc="75" dirty="0">
                <a:latin typeface="Cambria"/>
                <a:cs typeface="Cambria"/>
              </a:rPr>
              <a:t>computing</a:t>
            </a:r>
            <a:r>
              <a:rPr sz="2400" spc="110" dirty="0">
                <a:latin typeface="Cambria"/>
                <a:cs typeface="Cambria"/>
              </a:rPr>
              <a:t> </a:t>
            </a:r>
            <a:r>
              <a:rPr sz="2400" spc="35" dirty="0">
                <a:latin typeface="Cambria"/>
                <a:cs typeface="Cambria"/>
              </a:rPr>
              <a:t>power,</a:t>
            </a:r>
            <a:r>
              <a:rPr sz="2400" spc="125" dirty="0">
                <a:latin typeface="Cambria"/>
                <a:cs typeface="Cambria"/>
              </a:rPr>
              <a:t> </a:t>
            </a:r>
            <a:r>
              <a:rPr sz="2400" spc="80" dirty="0">
                <a:latin typeface="Cambria"/>
                <a:cs typeface="Cambria"/>
              </a:rPr>
              <a:t>use</a:t>
            </a:r>
            <a:r>
              <a:rPr sz="2400" spc="125" dirty="0">
                <a:latin typeface="Cambria"/>
                <a:cs typeface="Cambria"/>
              </a:rPr>
              <a:t> </a:t>
            </a:r>
            <a:r>
              <a:rPr sz="2400" spc="-5" dirty="0">
                <a:latin typeface="Cambria"/>
                <a:cs typeface="Cambria"/>
              </a:rPr>
              <a:t>of </a:t>
            </a:r>
            <a:r>
              <a:rPr sz="2400" dirty="0">
                <a:latin typeface="Cambria"/>
                <a:cs typeface="Cambria"/>
              </a:rPr>
              <a:t> </a:t>
            </a:r>
            <a:r>
              <a:rPr sz="2400" spc="100" dirty="0">
                <a:latin typeface="Cambria"/>
                <a:cs typeface="Cambria"/>
              </a:rPr>
              <a:t>stemming</a:t>
            </a:r>
            <a:r>
              <a:rPr sz="2400" spc="125" dirty="0">
                <a:latin typeface="Cambria"/>
                <a:cs typeface="Cambria"/>
              </a:rPr>
              <a:t> </a:t>
            </a:r>
            <a:r>
              <a:rPr sz="2400" spc="20" dirty="0">
                <a:latin typeface="Cambria"/>
                <a:cs typeface="Cambria"/>
              </a:rPr>
              <a:t>for</a:t>
            </a:r>
            <a:r>
              <a:rPr sz="2400" spc="135" dirty="0">
                <a:latin typeface="Cambria"/>
                <a:cs typeface="Cambria"/>
              </a:rPr>
              <a:t> </a:t>
            </a:r>
            <a:r>
              <a:rPr sz="2400" spc="55" dirty="0">
                <a:latin typeface="Cambria"/>
                <a:cs typeface="Cambria"/>
              </a:rPr>
              <a:t>performance</a:t>
            </a:r>
            <a:r>
              <a:rPr sz="2400" spc="114" dirty="0">
                <a:latin typeface="Cambria"/>
                <a:cs typeface="Cambria"/>
              </a:rPr>
              <a:t> </a:t>
            </a:r>
            <a:r>
              <a:rPr sz="2400" spc="65" dirty="0">
                <a:latin typeface="Cambria"/>
                <a:cs typeface="Cambria"/>
              </a:rPr>
              <a:t>reasons</a:t>
            </a:r>
            <a:r>
              <a:rPr sz="2400" spc="135" dirty="0">
                <a:latin typeface="Cambria"/>
                <a:cs typeface="Cambria"/>
              </a:rPr>
              <a:t> </a:t>
            </a:r>
            <a:r>
              <a:rPr sz="2400" spc="80" dirty="0">
                <a:latin typeface="Cambria"/>
                <a:cs typeface="Cambria"/>
              </a:rPr>
              <a:t>is</a:t>
            </a:r>
            <a:r>
              <a:rPr sz="2400" spc="120" dirty="0">
                <a:latin typeface="Cambria"/>
                <a:cs typeface="Cambria"/>
              </a:rPr>
              <a:t> </a:t>
            </a:r>
            <a:r>
              <a:rPr sz="2400" spc="25" dirty="0">
                <a:latin typeface="Cambria"/>
                <a:cs typeface="Cambria"/>
              </a:rPr>
              <a:t>no</a:t>
            </a:r>
            <a:r>
              <a:rPr sz="2400" spc="125" dirty="0">
                <a:latin typeface="Cambria"/>
                <a:cs typeface="Cambria"/>
              </a:rPr>
              <a:t> </a:t>
            </a:r>
            <a:r>
              <a:rPr sz="2400" spc="60" dirty="0">
                <a:latin typeface="Cambria"/>
                <a:cs typeface="Cambria"/>
              </a:rPr>
              <a:t>longer</a:t>
            </a:r>
            <a:r>
              <a:rPr sz="2400" spc="120" dirty="0">
                <a:latin typeface="Cambria"/>
                <a:cs typeface="Cambria"/>
              </a:rPr>
              <a:t> </a:t>
            </a:r>
            <a:r>
              <a:rPr sz="2400" spc="114" dirty="0">
                <a:latin typeface="Cambria"/>
                <a:cs typeface="Cambria"/>
              </a:rPr>
              <a:t>as </a:t>
            </a:r>
            <a:r>
              <a:rPr sz="2400" spc="-515" dirty="0">
                <a:latin typeface="Cambria"/>
                <a:cs typeface="Cambria"/>
              </a:rPr>
              <a:t> </a:t>
            </a:r>
            <a:r>
              <a:rPr sz="2400" spc="95">
                <a:latin typeface="Cambria"/>
                <a:cs typeface="Cambria"/>
              </a:rPr>
              <a:t>important.</a:t>
            </a:r>
            <a:endParaRPr lang="en-IN" sz="2400" spc="95" dirty="0">
              <a:latin typeface="Cambria"/>
              <a:cs typeface="Cambria"/>
            </a:endParaRPr>
          </a:p>
          <a:p>
            <a:pPr marL="286385" marR="121920" indent="-274320">
              <a:lnSpc>
                <a:spcPct val="100000"/>
              </a:lnSpc>
              <a:spcBef>
                <a:spcPts val="600"/>
              </a:spcBef>
              <a:tabLst>
                <a:tab pos="350520" algn="l"/>
              </a:tabLst>
            </a:pPr>
            <a:r>
              <a:rPr lang="en-IN" sz="2400" spc="95" dirty="0">
                <a:latin typeface="Cambria"/>
                <a:cs typeface="Cambria"/>
              </a:rPr>
              <a:t>Stemming is now being reviewed for the potential improvement it can make recall versus its associated decline in precision.</a:t>
            </a:r>
            <a:endParaRPr sz="2400">
              <a:latin typeface="Cambria"/>
              <a:cs typeface="Cambria"/>
            </a:endParaRPr>
          </a:p>
        </p:txBody>
      </p:sp>
      <p:sp>
        <p:nvSpPr>
          <p:cNvPr id="11" name="object 11"/>
          <p:cNvSpPr txBox="1">
            <a:spLocks noGrp="1"/>
          </p:cNvSpPr>
          <p:nvPr>
            <p:ph type="title"/>
          </p:nvPr>
        </p:nvSpPr>
        <p:spPr>
          <a:xfrm>
            <a:off x="688340" y="1048511"/>
            <a:ext cx="5560060" cy="443711"/>
          </a:xfrm>
          <a:prstGeom prst="rect">
            <a:avLst/>
          </a:prstGeom>
        </p:spPr>
        <p:txBody>
          <a:bodyPr vert="horz" wrap="square" lIns="0" tIns="12700" rIns="0" bIns="0" rtlCol="0">
            <a:spAutoFit/>
          </a:bodyPr>
          <a:lstStyle/>
          <a:p>
            <a:pPr marL="12700">
              <a:lnSpc>
                <a:spcPct val="100000"/>
              </a:lnSpc>
              <a:spcBef>
                <a:spcPts val="100"/>
              </a:spcBef>
            </a:pPr>
            <a:r>
              <a:rPr sz="2800" b="1" spc="305" dirty="0">
                <a:solidFill>
                  <a:srgbClr val="002060"/>
                </a:solidFill>
              </a:rPr>
              <a:t>STEMMING</a:t>
            </a:r>
            <a:r>
              <a:rPr sz="2800" b="1" spc="245" dirty="0">
                <a:solidFill>
                  <a:srgbClr val="002060"/>
                </a:solidFill>
              </a:rPr>
              <a:t> </a:t>
            </a:r>
            <a:r>
              <a:rPr sz="2800" b="1" spc="285" dirty="0">
                <a:solidFill>
                  <a:srgbClr val="002060"/>
                </a:solidFill>
              </a:rPr>
              <a:t>ALGORITHMS</a:t>
            </a:r>
            <a:endParaRPr sz="2800" b="1">
              <a:solidFill>
                <a:srgbClr val="00206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525</TotalTime>
  <Words>4450</Words>
  <Application>Microsoft Office PowerPoint</Application>
  <PresentationFormat>Custom</PresentationFormat>
  <Paragraphs>366</Paragraphs>
  <Slides>72</Slides>
  <Notes>2</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Slide 1</vt:lpstr>
      <vt:lpstr>Slide 2</vt:lpstr>
      <vt:lpstr>Slide 3</vt:lpstr>
      <vt:lpstr>INTRODUCTION TO DATA STRUCTURES</vt:lpstr>
      <vt:lpstr>Slide 5</vt:lpstr>
      <vt:lpstr>Slide 6</vt:lpstr>
      <vt:lpstr>DATA STRUCTURES</vt:lpstr>
      <vt:lpstr>DATA STRUCTURES</vt:lpstr>
      <vt:lpstr>STEMMING ALGORITHMS</vt:lpstr>
      <vt:lpstr>INTRODUCTION TO THE STEMMING  PROCESS</vt:lpstr>
      <vt:lpstr>Slide 11</vt:lpstr>
      <vt:lpstr>PORTER STEMMING ALGORITHM</vt:lpstr>
      <vt:lpstr>Slide 13</vt:lpstr>
      <vt:lpstr>Slide 14</vt:lpstr>
      <vt:lpstr>DICTIONARY LOOK UP STEMMERS</vt:lpstr>
      <vt:lpstr>Slide 16</vt:lpstr>
      <vt:lpstr>Slide 17</vt:lpstr>
      <vt:lpstr>SUCCESSOR STEMMERS</vt:lpstr>
      <vt:lpstr>Slide 19</vt:lpstr>
      <vt:lpstr>Slide 20</vt:lpstr>
      <vt:lpstr>Slide 21</vt:lpstr>
      <vt:lpstr>Slide 22</vt:lpstr>
      <vt:lpstr>INVERTED FILE STRUCTURE</vt:lpstr>
      <vt:lpstr>Slide 24</vt:lpstr>
      <vt:lpstr>Slide 25</vt:lpstr>
      <vt:lpstr>Slide 26</vt:lpstr>
      <vt:lpstr>Slide 27</vt:lpstr>
      <vt:lpstr>N-GRAM DATA STRUCTURES</vt:lpstr>
      <vt:lpstr>Slide 29</vt:lpstr>
      <vt:lpstr>Slide 30</vt:lpstr>
      <vt:lpstr>PAT DATA STRUCTURE</vt:lpstr>
      <vt:lpstr>Slide 32</vt:lpstr>
      <vt:lpstr>Slide 33</vt:lpstr>
      <vt:lpstr>EXAMPLE</vt:lpstr>
      <vt:lpstr>Slide 35</vt:lpstr>
      <vt:lpstr>Slide 36</vt:lpstr>
      <vt:lpstr>SIGNATURE FILE STRUCTURE</vt:lpstr>
      <vt:lpstr>Slide 38</vt:lpstr>
      <vt:lpstr>Slide 39</vt:lpstr>
      <vt:lpstr>Slide 40</vt:lpstr>
      <vt:lpstr>HYPERTEXT DATA STRUCTURE</vt:lpstr>
      <vt:lpstr>HYPERTEXT DATA STRUCTURE</vt:lpstr>
      <vt:lpstr>HYPERTEXT DATA STRUCTURE</vt:lpstr>
      <vt:lpstr>Slide 44</vt:lpstr>
      <vt:lpstr>HISTORY AND OBJECTIVES OF INDEXING</vt:lpstr>
      <vt:lpstr>Slide 46</vt:lpstr>
      <vt:lpstr>OBJECTIVES</vt:lpstr>
      <vt:lpstr>ITEMS OVERLAP BETWEEN FULL ITEM INDEXING,  PUBLIC FILE INDEXING, AND PRIVATE FILE  INDEXING</vt:lpstr>
      <vt:lpstr>Slide 49</vt:lpstr>
      <vt:lpstr>OVERVIEW</vt:lpstr>
      <vt:lpstr>SCOPE OF INDEXING</vt:lpstr>
      <vt:lpstr>EXHAUSTIVITY AND SPECIFICITY</vt:lpstr>
      <vt:lpstr>SCOPE OF INDEXING (CONT.)</vt:lpstr>
      <vt:lpstr>PRECOORDINATION AND LINKAGE</vt:lpstr>
      <vt:lpstr>LINKAGE OF INDEX TERMS</vt:lpstr>
      <vt:lpstr>Slide 56</vt:lpstr>
      <vt:lpstr>OVERVIEW</vt:lpstr>
      <vt:lpstr>UN-WEIGHTED AUTOMATIC INDEXING</vt:lpstr>
      <vt:lpstr>WEIGHTED AUTOMATIC INDEXING</vt:lpstr>
      <vt:lpstr>WEIGHTED AUTOMATIC INDEXING  (CONT.)</vt:lpstr>
      <vt:lpstr>INDEXING BY TERM</vt:lpstr>
      <vt:lpstr>STATISTICAL TECHNIQUES (BAYESIAN NETWORK )</vt:lpstr>
      <vt:lpstr>Slide 63</vt:lpstr>
      <vt:lpstr>Slide 64</vt:lpstr>
      <vt:lpstr>NATURAL LANGUAGE PROCESSING</vt:lpstr>
      <vt:lpstr>Slide 66</vt:lpstr>
      <vt:lpstr>INDEXING BY CONCEPT</vt:lpstr>
      <vt:lpstr>MATH PLUS SYSTEM</vt:lpstr>
      <vt:lpstr>INFORMATION EXTRACTION</vt:lpstr>
      <vt:lpstr>Slide 70</vt:lpstr>
      <vt:lpstr>Slide 71</vt:lpstr>
      <vt:lpstr>EXAMPLE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Cataloging and Indexing</dc:title>
  <dc:creator>MREC CSELAB1</dc:creator>
  <cp:lastModifiedBy>AdmiN</cp:lastModifiedBy>
  <cp:revision>100</cp:revision>
  <dcterms:created xsi:type="dcterms:W3CDTF">2022-08-26T07:30:47Z</dcterms:created>
  <dcterms:modified xsi:type="dcterms:W3CDTF">2022-09-17T04:09:23Z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2012-11-27T00:00:00Z</vt:filetime>
  </property>
  <property fmtid="{D5CDD505-2E9C-101B-9397-08002B2CF9AE}" pid="3" name="Creator">
    <vt:lpwstr>Microsoft® Office PowerPoint® 2007</vt:lpwstr>
  </property>
  <property fmtid="{D5CDD505-2E9C-101B-9397-08002B2CF9AE}" pid="4" name="LastSaved">
    <vt:filetime>2022-08-26T00:00:00Z</vt:filetime>
  </property>
</Properties>
</file>